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  <p:sldId id="574" r:id="rId321"/>
    <p:sldId id="575" r:id="rId322"/>
    <p:sldId id="576" r:id="rId323"/>
    <p:sldId id="577" r:id="rId324"/>
    <p:sldId id="578" r:id="rId325"/>
    <p:sldId id="579" r:id="rId326"/>
    <p:sldId id="580" r:id="rId327"/>
    <p:sldId id="581" r:id="rId328"/>
    <p:sldId id="582" r:id="rId329"/>
    <p:sldId id="583" r:id="rId330"/>
    <p:sldId id="584" r:id="rId331"/>
    <p:sldId id="585" r:id="rId332"/>
    <p:sldId id="586" r:id="rId333"/>
    <p:sldId id="587" r:id="rId334"/>
    <p:sldId id="588" r:id="rId335"/>
    <p:sldId id="589" r:id="rId336"/>
    <p:sldId id="590" r:id="rId337"/>
    <p:sldId id="591" r:id="rId338"/>
    <p:sldId id="592" r:id="rId339"/>
    <p:sldId id="593" r:id="rId340"/>
    <p:sldId id="594" r:id="rId341"/>
    <p:sldId id="595" r:id="rId342"/>
    <p:sldId id="596" r:id="rId343"/>
    <p:sldId id="597" r:id="rId344"/>
    <p:sldId id="598" r:id="rId345"/>
    <p:sldId id="599" r:id="rId346"/>
    <p:sldId id="600" r:id="rId347"/>
    <p:sldId id="601" r:id="rId348"/>
    <p:sldId id="602" r:id="rId349"/>
    <p:sldId id="603" r:id="rId350"/>
    <p:sldId id="604" r:id="rId351"/>
    <p:sldId id="605" r:id="rId352"/>
    <p:sldId id="606" r:id="rId353"/>
    <p:sldId id="607" r:id="rId354"/>
    <p:sldId id="608" r:id="rId355"/>
    <p:sldId id="609" r:id="rId356"/>
    <p:sldId id="610" r:id="rId357"/>
    <p:sldId id="611" r:id="rId358"/>
    <p:sldId id="612" r:id="rId359"/>
    <p:sldId id="613" r:id="rId360"/>
    <p:sldId id="614" r:id="rId361"/>
    <p:sldId id="615" r:id="rId362"/>
    <p:sldId id="616" r:id="rId363"/>
    <p:sldId id="617" r:id="rId364"/>
    <p:sldId id="618" r:id="rId365"/>
    <p:sldId id="619" r:id="rId366"/>
    <p:sldId id="620" r:id="rId367"/>
    <p:sldId id="621" r:id="rId368"/>
    <p:sldId id="622" r:id="rId369"/>
    <p:sldId id="623" r:id="rId370"/>
    <p:sldId id="624" r:id="rId371"/>
    <p:sldId id="625" r:id="rId372"/>
    <p:sldId id="626" r:id="rId373"/>
    <p:sldId id="627" r:id="rId374"/>
    <p:sldId id="628" r:id="rId375"/>
    <p:sldId id="629" r:id="rId376"/>
    <p:sldId id="630" r:id="rId377"/>
    <p:sldId id="631" r:id="rId378"/>
    <p:sldId id="632" r:id="rId379"/>
    <p:sldId id="633" r:id="rId380"/>
    <p:sldId id="634" r:id="rId381"/>
    <p:sldId id="635" r:id="rId382"/>
    <p:sldId id="636" r:id="rId383"/>
    <p:sldId id="637" r:id="rId384"/>
    <p:sldId id="638" r:id="rId385"/>
    <p:sldId id="639" r:id="rId386"/>
    <p:sldId id="640" r:id="rId387"/>
    <p:sldId id="641" r:id="rId388"/>
    <p:sldId id="642" r:id="rId389"/>
    <p:sldId id="643" r:id="rId390"/>
    <p:sldId id="644" r:id="rId391"/>
    <p:sldId id="645" r:id="rId392"/>
    <p:sldId id="646" r:id="rId393"/>
    <p:sldId id="647" r:id="rId394"/>
    <p:sldId id="648" r:id="rId395"/>
    <p:sldId id="649" r:id="rId396"/>
    <p:sldId id="650" r:id="rId397"/>
    <p:sldId id="651" r:id="rId398"/>
    <p:sldId id="652" r:id="rId399"/>
    <p:sldId id="653" r:id="rId400"/>
    <p:sldId id="654" r:id="rId401"/>
    <p:sldId id="655" r:id="rId402"/>
    <p:sldId id="656" r:id="rId403"/>
    <p:sldId id="657" r:id="rId404"/>
    <p:sldId id="658" r:id="rId405"/>
    <p:sldId id="659" r:id="rId406"/>
    <p:sldId id="660" r:id="rId407"/>
    <p:sldId id="661" r:id="rId408"/>
    <p:sldId id="662" r:id="rId409"/>
    <p:sldId id="663" r:id="rId410"/>
    <p:sldId id="664" r:id="rId411"/>
    <p:sldId id="665" r:id="rId412"/>
    <p:sldId id="666" r:id="rId413"/>
    <p:sldId id="667" r:id="rId414"/>
    <p:sldId id="668" r:id="rId415"/>
    <p:sldId id="669" r:id="rId416"/>
    <p:sldId id="670" r:id="rId417"/>
    <p:sldId id="671" r:id="rId418"/>
    <p:sldId id="672" r:id="rId419"/>
    <p:sldId id="673" r:id="rId420"/>
    <p:sldId id="674" r:id="rId421"/>
    <p:sldId id="675" r:id="rId422"/>
    <p:sldId id="676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  <p:sldId id="685" r:id="rId432"/>
    <p:sldId id="686" r:id="rId433"/>
    <p:sldId id="687" r:id="rId434"/>
    <p:sldId id="688" r:id="rId435"/>
    <p:sldId id="689" r:id="rId436"/>
    <p:sldId id="690" r:id="rId437"/>
    <p:sldId id="691" r:id="rId438"/>
    <p:sldId id="692" r:id="rId439"/>
    <p:sldId id="693" r:id="rId440"/>
    <p:sldId id="694" r:id="rId441"/>
    <p:sldId id="695" r:id="rId442"/>
    <p:sldId id="696" r:id="rId443"/>
    <p:sldId id="697" r:id="rId444"/>
    <p:sldId id="698" r:id="rId445"/>
    <p:sldId id="699" r:id="rId446"/>
    <p:sldId id="700" r:id="rId447"/>
    <p:sldId id="701" r:id="rId448"/>
    <p:sldId id="702" r:id="rId449"/>
    <p:sldId id="703" r:id="rId450"/>
    <p:sldId id="704" r:id="rId451"/>
    <p:sldId id="705" r:id="rId452"/>
    <p:sldId id="706" r:id="rId453"/>
    <p:sldId id="707" r:id="rId454"/>
    <p:sldId id="708" r:id="rId455"/>
    <p:sldId id="709" r:id="rId456"/>
    <p:sldId id="710" r:id="rId457"/>
    <p:sldId id="711" r:id="rId458"/>
    <p:sldId id="712" r:id="rId459"/>
    <p:sldId id="713" r:id="rId460"/>
    <p:sldId id="714" r:id="rId461"/>
    <p:sldId id="715" r:id="rId462"/>
    <p:sldId id="716" r:id="rId463"/>
    <p:sldId id="717" r:id="rId464"/>
    <p:sldId id="718" r:id="rId465"/>
    <p:sldId id="719" r:id="rId466"/>
    <p:sldId id="720" r:id="rId467"/>
    <p:sldId id="721" r:id="rId468"/>
    <p:sldId id="722" r:id="rId469"/>
    <p:sldId id="723" r:id="rId470"/>
    <p:sldId id="724" r:id="rId471"/>
    <p:sldId id="725" r:id="rId472"/>
    <p:sldId id="726" r:id="rId473"/>
    <p:sldId id="727" r:id="rId474"/>
    <p:sldId id="728" r:id="rId475"/>
    <p:sldId id="729" r:id="rId476"/>
    <p:sldId id="730" r:id="rId477"/>
    <p:sldId id="731" r:id="rId478"/>
    <p:sldId id="732" r:id="rId479"/>
    <p:sldId id="733" r:id="rId480"/>
    <p:sldId id="734" r:id="rId481"/>
    <p:sldId id="735" r:id="rId482"/>
    <p:sldId id="736" r:id="rId483"/>
    <p:sldId id="737" r:id="rId484"/>
    <p:sldId id="738" r:id="rId485"/>
    <p:sldId id="739" r:id="rId486"/>
    <p:sldId id="740" r:id="rId487"/>
    <p:sldId id="741" r:id="rId488"/>
    <p:sldId id="742" r:id="rId489"/>
    <p:sldId id="743" r:id="rId490"/>
    <p:sldId id="744" r:id="rId491"/>
    <p:sldId id="745" r:id="rId492"/>
    <p:sldId id="746" r:id="rId493"/>
    <p:sldId id="747" r:id="rId494"/>
    <p:sldId id="748" r:id="rId495"/>
    <p:sldId id="749" r:id="rId496"/>
    <p:sldId id="750" r:id="rId497"/>
    <p:sldId id="751" r:id="rId498"/>
    <p:sldId id="752" r:id="rId499"/>
    <p:sldId id="753" r:id="rId500"/>
    <p:sldId id="754" r:id="rId501"/>
    <p:sldId id="755" r:id="rId502"/>
    <p:sldId id="756" r:id="rId503"/>
    <p:sldId id="757" r:id="rId504"/>
    <p:sldId id="758" r:id="rId505"/>
    <p:sldId id="759" r:id="rId506"/>
    <p:sldId id="760" r:id="rId507"/>
    <p:sldId id="761" r:id="rId508"/>
    <p:sldId id="762" r:id="rId509"/>
    <p:sldId id="763" r:id="rId510"/>
    <p:sldId id="764" r:id="rId511"/>
    <p:sldId id="765" r:id="rId512"/>
    <p:sldId id="766" r:id="rId513"/>
    <p:sldId id="767" r:id="rId514"/>
    <p:sldId id="768" r:id="rId515"/>
    <p:sldId id="769" r:id="rId516"/>
    <p:sldId id="770" r:id="rId517"/>
    <p:sldId id="771" r:id="rId518"/>
    <p:sldId id="772" r:id="rId519"/>
    <p:sldId id="773" r:id="rId520"/>
    <p:sldId id="774" r:id="rId521"/>
    <p:sldId id="775" r:id="rId522"/>
    <p:sldId id="776" r:id="rId523"/>
    <p:sldId id="777" r:id="rId524"/>
    <p:sldId id="778" r:id="rId525"/>
    <p:sldId id="779" r:id="rId526"/>
    <p:sldId id="780" r:id="rId527"/>
    <p:sldId id="781" r:id="rId528"/>
    <p:sldId id="782" r:id="rId529"/>
    <p:sldId id="783" r:id="rId530"/>
    <p:sldId id="784" r:id="rId531"/>
    <p:sldId id="785" r:id="rId532"/>
    <p:sldId id="786" r:id="rId533"/>
    <p:sldId id="787" r:id="rId534"/>
    <p:sldId id="788" r:id="rId535"/>
    <p:sldId id="789" r:id="rId536"/>
    <p:sldId id="790" r:id="rId537"/>
    <p:sldId id="791" r:id="rId538"/>
    <p:sldId id="792" r:id="rId539"/>
    <p:sldId id="793" r:id="rId540"/>
    <p:sldId id="794" r:id="rId541"/>
    <p:sldId id="795" r:id="rId542"/>
    <p:sldId id="796" r:id="rId543"/>
    <p:sldId id="797" r:id="rId544"/>
    <p:sldId id="798" r:id="rId545"/>
    <p:sldId id="799" r:id="rId546"/>
    <p:sldId id="800" r:id="rId547"/>
    <p:sldId id="801" r:id="rId548"/>
    <p:sldId id="802" r:id="rId549"/>
    <p:sldId id="803" r:id="rId550"/>
    <p:sldId id="804" r:id="rId551"/>
    <p:sldId id="805" r:id="rId552"/>
    <p:sldId id="806" r:id="rId553"/>
    <p:sldId id="807" r:id="rId554"/>
    <p:sldId id="808" r:id="rId555"/>
    <p:sldId id="809" r:id="rId556"/>
    <p:sldId id="810" r:id="rId557"/>
    <p:sldId id="811" r:id="rId558"/>
    <p:sldId id="812" r:id="rId559"/>
    <p:sldId id="813" r:id="rId560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김 승빈" initials="김승" lastIdx="3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9D6073-5DEC-478E-BFBB-120F47F47B7E}" styleName="Light Style 1 - Body/Background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dk1"/>
              </a:solidFill>
            </a:ln>
          </a:top>
          <a:bottom>
            <a:ln w="227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dk1"/>
              </a:solidFill>
            </a:ln>
          </a:top>
          <a:bottom>
            <a:ln w="10000" cmpd="sng">
              <a:solidFill>
                <a:schemeClr val="dk1"/>
              </a:solidFill>
            </a:ln>
          </a:bottom>
        </a:tcBdr>
        <a:fill>
          <a:solidFill>
            <a:schemeClr val="dk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dk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876" autoAdjust="0"/>
    <p:restoredTop sz="99999" autoAdjust="0"/>
  </p:normalViewPr>
  <p:slideViewPr>
    <p:cSldViewPr>
      <p:cViewPr varScale="1">
        <p:scale>
          <a:sx n="100" d="100"/>
          <a:sy n="100" d="100"/>
        </p:scale>
        <p:origin x="1266" y="120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slide" Target="slides/slide111.xml"  /><Relationship Id="rId114" Type="http://schemas.openxmlformats.org/officeDocument/2006/relationships/slide" Target="slides/slide112.xml"  /><Relationship Id="rId115" Type="http://schemas.openxmlformats.org/officeDocument/2006/relationships/slide" Target="slides/slide113.xml"  /><Relationship Id="rId116" Type="http://schemas.openxmlformats.org/officeDocument/2006/relationships/slide" Target="slides/slide114.xml"  /><Relationship Id="rId117" Type="http://schemas.openxmlformats.org/officeDocument/2006/relationships/slide" Target="slides/slide115.xml"  /><Relationship Id="rId118" Type="http://schemas.openxmlformats.org/officeDocument/2006/relationships/slide" Target="slides/slide116.xml"  /><Relationship Id="rId119" Type="http://schemas.openxmlformats.org/officeDocument/2006/relationships/slide" Target="slides/slide117.xml"  /><Relationship Id="rId12" Type="http://schemas.openxmlformats.org/officeDocument/2006/relationships/slide" Target="slides/slide10.xml"  /><Relationship Id="rId120" Type="http://schemas.openxmlformats.org/officeDocument/2006/relationships/slide" Target="slides/slide118.xml"  /><Relationship Id="rId121" Type="http://schemas.openxmlformats.org/officeDocument/2006/relationships/slide" Target="slides/slide119.xml"  /><Relationship Id="rId122" Type="http://schemas.openxmlformats.org/officeDocument/2006/relationships/slide" Target="slides/slide120.xml"  /><Relationship Id="rId123" Type="http://schemas.openxmlformats.org/officeDocument/2006/relationships/slide" Target="slides/slide121.xml"  /><Relationship Id="rId124" Type="http://schemas.openxmlformats.org/officeDocument/2006/relationships/slide" Target="slides/slide122.xml"  /><Relationship Id="rId125" Type="http://schemas.openxmlformats.org/officeDocument/2006/relationships/slide" Target="slides/slide123.xml"  /><Relationship Id="rId126" Type="http://schemas.openxmlformats.org/officeDocument/2006/relationships/slide" Target="slides/slide124.xml"  /><Relationship Id="rId127" Type="http://schemas.openxmlformats.org/officeDocument/2006/relationships/slide" Target="slides/slide125.xml"  /><Relationship Id="rId128" Type="http://schemas.openxmlformats.org/officeDocument/2006/relationships/slide" Target="slides/slide126.xml"  /><Relationship Id="rId129" Type="http://schemas.openxmlformats.org/officeDocument/2006/relationships/slide" Target="slides/slide127.xml"  /><Relationship Id="rId13" Type="http://schemas.openxmlformats.org/officeDocument/2006/relationships/slide" Target="slides/slide11.xml"  /><Relationship Id="rId130" Type="http://schemas.openxmlformats.org/officeDocument/2006/relationships/slide" Target="slides/slide128.xml"  /><Relationship Id="rId131" Type="http://schemas.openxmlformats.org/officeDocument/2006/relationships/slide" Target="slides/slide129.xml"  /><Relationship Id="rId132" Type="http://schemas.openxmlformats.org/officeDocument/2006/relationships/slide" Target="slides/slide130.xml"  /><Relationship Id="rId133" Type="http://schemas.openxmlformats.org/officeDocument/2006/relationships/slide" Target="slides/slide131.xml"  /><Relationship Id="rId134" Type="http://schemas.openxmlformats.org/officeDocument/2006/relationships/slide" Target="slides/slide132.xml"  /><Relationship Id="rId135" Type="http://schemas.openxmlformats.org/officeDocument/2006/relationships/slide" Target="slides/slide133.xml"  /><Relationship Id="rId136" Type="http://schemas.openxmlformats.org/officeDocument/2006/relationships/slide" Target="slides/slide134.xml"  /><Relationship Id="rId137" Type="http://schemas.openxmlformats.org/officeDocument/2006/relationships/slide" Target="slides/slide135.xml"  /><Relationship Id="rId138" Type="http://schemas.openxmlformats.org/officeDocument/2006/relationships/slide" Target="slides/slide136.xml"  /><Relationship Id="rId139" Type="http://schemas.openxmlformats.org/officeDocument/2006/relationships/slide" Target="slides/slide137.xml"  /><Relationship Id="rId14" Type="http://schemas.openxmlformats.org/officeDocument/2006/relationships/slide" Target="slides/slide12.xml"  /><Relationship Id="rId140" Type="http://schemas.openxmlformats.org/officeDocument/2006/relationships/slide" Target="slides/slide138.xml"  /><Relationship Id="rId141" Type="http://schemas.openxmlformats.org/officeDocument/2006/relationships/slide" Target="slides/slide139.xml"  /><Relationship Id="rId142" Type="http://schemas.openxmlformats.org/officeDocument/2006/relationships/slide" Target="slides/slide140.xml"  /><Relationship Id="rId143" Type="http://schemas.openxmlformats.org/officeDocument/2006/relationships/slide" Target="slides/slide141.xml"  /><Relationship Id="rId144" Type="http://schemas.openxmlformats.org/officeDocument/2006/relationships/slide" Target="slides/slide142.xml"  /><Relationship Id="rId145" Type="http://schemas.openxmlformats.org/officeDocument/2006/relationships/slide" Target="slides/slide143.xml"  /><Relationship Id="rId146" Type="http://schemas.openxmlformats.org/officeDocument/2006/relationships/slide" Target="slides/slide144.xml"  /><Relationship Id="rId147" Type="http://schemas.openxmlformats.org/officeDocument/2006/relationships/slide" Target="slides/slide145.xml"  /><Relationship Id="rId148" Type="http://schemas.openxmlformats.org/officeDocument/2006/relationships/slide" Target="slides/slide146.xml"  /><Relationship Id="rId149" Type="http://schemas.openxmlformats.org/officeDocument/2006/relationships/slide" Target="slides/slide147.xml"  /><Relationship Id="rId15" Type="http://schemas.openxmlformats.org/officeDocument/2006/relationships/slide" Target="slides/slide13.xml"  /><Relationship Id="rId150" Type="http://schemas.openxmlformats.org/officeDocument/2006/relationships/slide" Target="slides/slide148.xml"  /><Relationship Id="rId151" Type="http://schemas.openxmlformats.org/officeDocument/2006/relationships/slide" Target="slides/slide149.xml"  /><Relationship Id="rId152" Type="http://schemas.openxmlformats.org/officeDocument/2006/relationships/slide" Target="slides/slide150.xml"  /><Relationship Id="rId153" Type="http://schemas.openxmlformats.org/officeDocument/2006/relationships/slide" Target="slides/slide151.xml"  /><Relationship Id="rId154" Type="http://schemas.openxmlformats.org/officeDocument/2006/relationships/slide" Target="slides/slide152.xml"  /><Relationship Id="rId155" Type="http://schemas.openxmlformats.org/officeDocument/2006/relationships/slide" Target="slides/slide153.xml"  /><Relationship Id="rId156" Type="http://schemas.openxmlformats.org/officeDocument/2006/relationships/slide" Target="slides/slide154.xml"  /><Relationship Id="rId157" Type="http://schemas.openxmlformats.org/officeDocument/2006/relationships/slide" Target="slides/slide155.xml"  /><Relationship Id="rId158" Type="http://schemas.openxmlformats.org/officeDocument/2006/relationships/slide" Target="slides/slide156.xml"  /><Relationship Id="rId159" Type="http://schemas.openxmlformats.org/officeDocument/2006/relationships/slide" Target="slides/slide157.xml"  /><Relationship Id="rId16" Type="http://schemas.openxmlformats.org/officeDocument/2006/relationships/slide" Target="slides/slide14.xml"  /><Relationship Id="rId160" Type="http://schemas.openxmlformats.org/officeDocument/2006/relationships/slide" Target="slides/slide158.xml"  /><Relationship Id="rId161" Type="http://schemas.openxmlformats.org/officeDocument/2006/relationships/slide" Target="slides/slide159.xml"  /><Relationship Id="rId162" Type="http://schemas.openxmlformats.org/officeDocument/2006/relationships/slide" Target="slides/slide160.xml"  /><Relationship Id="rId163" Type="http://schemas.openxmlformats.org/officeDocument/2006/relationships/slide" Target="slides/slide161.xml"  /><Relationship Id="rId164" Type="http://schemas.openxmlformats.org/officeDocument/2006/relationships/slide" Target="slides/slide162.xml"  /><Relationship Id="rId165" Type="http://schemas.openxmlformats.org/officeDocument/2006/relationships/slide" Target="slides/slide163.xml"  /><Relationship Id="rId166" Type="http://schemas.openxmlformats.org/officeDocument/2006/relationships/slide" Target="slides/slide164.xml"  /><Relationship Id="rId167" Type="http://schemas.openxmlformats.org/officeDocument/2006/relationships/slide" Target="slides/slide165.xml"  /><Relationship Id="rId168" Type="http://schemas.openxmlformats.org/officeDocument/2006/relationships/slide" Target="slides/slide166.xml"  /><Relationship Id="rId169" Type="http://schemas.openxmlformats.org/officeDocument/2006/relationships/slide" Target="slides/slide167.xml"  /><Relationship Id="rId17" Type="http://schemas.openxmlformats.org/officeDocument/2006/relationships/slide" Target="slides/slide15.xml"  /><Relationship Id="rId170" Type="http://schemas.openxmlformats.org/officeDocument/2006/relationships/slide" Target="slides/slide168.xml"  /><Relationship Id="rId171" Type="http://schemas.openxmlformats.org/officeDocument/2006/relationships/slide" Target="slides/slide169.xml"  /><Relationship Id="rId172" Type="http://schemas.openxmlformats.org/officeDocument/2006/relationships/slide" Target="slides/slide170.xml"  /><Relationship Id="rId173" Type="http://schemas.openxmlformats.org/officeDocument/2006/relationships/slide" Target="slides/slide171.xml"  /><Relationship Id="rId174" Type="http://schemas.openxmlformats.org/officeDocument/2006/relationships/slide" Target="slides/slide172.xml"  /><Relationship Id="rId175" Type="http://schemas.openxmlformats.org/officeDocument/2006/relationships/slide" Target="slides/slide173.xml"  /><Relationship Id="rId176" Type="http://schemas.openxmlformats.org/officeDocument/2006/relationships/slide" Target="slides/slide174.xml"  /><Relationship Id="rId177" Type="http://schemas.openxmlformats.org/officeDocument/2006/relationships/slide" Target="slides/slide175.xml"  /><Relationship Id="rId178" Type="http://schemas.openxmlformats.org/officeDocument/2006/relationships/slide" Target="slides/slide176.xml"  /><Relationship Id="rId179" Type="http://schemas.openxmlformats.org/officeDocument/2006/relationships/slide" Target="slides/slide177.xml"  /><Relationship Id="rId18" Type="http://schemas.openxmlformats.org/officeDocument/2006/relationships/slide" Target="slides/slide16.xml"  /><Relationship Id="rId180" Type="http://schemas.openxmlformats.org/officeDocument/2006/relationships/slide" Target="slides/slide178.xml"  /><Relationship Id="rId181" Type="http://schemas.openxmlformats.org/officeDocument/2006/relationships/slide" Target="slides/slide179.xml"  /><Relationship Id="rId182" Type="http://schemas.openxmlformats.org/officeDocument/2006/relationships/slide" Target="slides/slide180.xml"  /><Relationship Id="rId183" Type="http://schemas.openxmlformats.org/officeDocument/2006/relationships/slide" Target="slides/slide181.xml"  /><Relationship Id="rId184" Type="http://schemas.openxmlformats.org/officeDocument/2006/relationships/slide" Target="slides/slide182.xml"  /><Relationship Id="rId185" Type="http://schemas.openxmlformats.org/officeDocument/2006/relationships/slide" Target="slides/slide183.xml"  /><Relationship Id="rId186" Type="http://schemas.openxmlformats.org/officeDocument/2006/relationships/slide" Target="slides/slide184.xml"  /><Relationship Id="rId187" Type="http://schemas.openxmlformats.org/officeDocument/2006/relationships/slide" Target="slides/slide185.xml"  /><Relationship Id="rId188" Type="http://schemas.openxmlformats.org/officeDocument/2006/relationships/slide" Target="slides/slide186.xml"  /><Relationship Id="rId189" Type="http://schemas.openxmlformats.org/officeDocument/2006/relationships/slide" Target="slides/slide187.xml"  /><Relationship Id="rId19" Type="http://schemas.openxmlformats.org/officeDocument/2006/relationships/slide" Target="slides/slide17.xml"  /><Relationship Id="rId190" Type="http://schemas.openxmlformats.org/officeDocument/2006/relationships/slide" Target="slides/slide188.xml"  /><Relationship Id="rId191" Type="http://schemas.openxmlformats.org/officeDocument/2006/relationships/slide" Target="slides/slide189.xml"  /><Relationship Id="rId192" Type="http://schemas.openxmlformats.org/officeDocument/2006/relationships/slide" Target="slides/slide190.xml"  /><Relationship Id="rId193" Type="http://schemas.openxmlformats.org/officeDocument/2006/relationships/slide" Target="slides/slide191.xml"  /><Relationship Id="rId194" Type="http://schemas.openxmlformats.org/officeDocument/2006/relationships/slide" Target="slides/slide192.xml"  /><Relationship Id="rId195" Type="http://schemas.openxmlformats.org/officeDocument/2006/relationships/slide" Target="slides/slide193.xml"  /><Relationship Id="rId196" Type="http://schemas.openxmlformats.org/officeDocument/2006/relationships/slide" Target="slides/slide194.xml"  /><Relationship Id="rId197" Type="http://schemas.openxmlformats.org/officeDocument/2006/relationships/slide" Target="slides/slide195.xml"  /><Relationship Id="rId198" Type="http://schemas.openxmlformats.org/officeDocument/2006/relationships/slide" Target="slides/slide196.xml"  /><Relationship Id="rId199" Type="http://schemas.openxmlformats.org/officeDocument/2006/relationships/slide" Target="slides/slide19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00" Type="http://schemas.openxmlformats.org/officeDocument/2006/relationships/slide" Target="slides/slide198.xml"  /><Relationship Id="rId201" Type="http://schemas.openxmlformats.org/officeDocument/2006/relationships/slide" Target="slides/slide199.xml"  /><Relationship Id="rId202" Type="http://schemas.openxmlformats.org/officeDocument/2006/relationships/slide" Target="slides/slide200.xml"  /><Relationship Id="rId203" Type="http://schemas.openxmlformats.org/officeDocument/2006/relationships/slide" Target="slides/slide201.xml"  /><Relationship Id="rId204" Type="http://schemas.openxmlformats.org/officeDocument/2006/relationships/slide" Target="slides/slide202.xml"  /><Relationship Id="rId205" Type="http://schemas.openxmlformats.org/officeDocument/2006/relationships/slide" Target="slides/slide203.xml"  /><Relationship Id="rId206" Type="http://schemas.openxmlformats.org/officeDocument/2006/relationships/slide" Target="slides/slide204.xml"  /><Relationship Id="rId207" Type="http://schemas.openxmlformats.org/officeDocument/2006/relationships/slide" Target="slides/slide205.xml"  /><Relationship Id="rId208" Type="http://schemas.openxmlformats.org/officeDocument/2006/relationships/slide" Target="slides/slide206.xml"  /><Relationship Id="rId209" Type="http://schemas.openxmlformats.org/officeDocument/2006/relationships/slide" Target="slides/slide207.xml"  /><Relationship Id="rId21" Type="http://schemas.openxmlformats.org/officeDocument/2006/relationships/slide" Target="slides/slide19.xml"  /><Relationship Id="rId210" Type="http://schemas.openxmlformats.org/officeDocument/2006/relationships/slide" Target="slides/slide208.xml"  /><Relationship Id="rId211" Type="http://schemas.openxmlformats.org/officeDocument/2006/relationships/slide" Target="slides/slide209.xml"  /><Relationship Id="rId212" Type="http://schemas.openxmlformats.org/officeDocument/2006/relationships/slide" Target="slides/slide210.xml"  /><Relationship Id="rId213" Type="http://schemas.openxmlformats.org/officeDocument/2006/relationships/slide" Target="slides/slide211.xml"  /><Relationship Id="rId214" Type="http://schemas.openxmlformats.org/officeDocument/2006/relationships/slide" Target="slides/slide212.xml"  /><Relationship Id="rId215" Type="http://schemas.openxmlformats.org/officeDocument/2006/relationships/slide" Target="slides/slide213.xml"  /><Relationship Id="rId216" Type="http://schemas.openxmlformats.org/officeDocument/2006/relationships/slide" Target="slides/slide214.xml"  /><Relationship Id="rId217" Type="http://schemas.openxmlformats.org/officeDocument/2006/relationships/slide" Target="slides/slide215.xml"  /><Relationship Id="rId218" Type="http://schemas.openxmlformats.org/officeDocument/2006/relationships/slide" Target="slides/slide216.xml"  /><Relationship Id="rId219" Type="http://schemas.openxmlformats.org/officeDocument/2006/relationships/slide" Target="slides/slide217.xml"  /><Relationship Id="rId22" Type="http://schemas.openxmlformats.org/officeDocument/2006/relationships/slide" Target="slides/slide20.xml"  /><Relationship Id="rId220" Type="http://schemas.openxmlformats.org/officeDocument/2006/relationships/slide" Target="slides/slide218.xml"  /><Relationship Id="rId221" Type="http://schemas.openxmlformats.org/officeDocument/2006/relationships/slide" Target="slides/slide219.xml"  /><Relationship Id="rId222" Type="http://schemas.openxmlformats.org/officeDocument/2006/relationships/slide" Target="slides/slide220.xml"  /><Relationship Id="rId223" Type="http://schemas.openxmlformats.org/officeDocument/2006/relationships/slide" Target="slides/slide221.xml"  /><Relationship Id="rId224" Type="http://schemas.openxmlformats.org/officeDocument/2006/relationships/slide" Target="slides/slide222.xml"  /><Relationship Id="rId225" Type="http://schemas.openxmlformats.org/officeDocument/2006/relationships/slide" Target="slides/slide223.xml"  /><Relationship Id="rId226" Type="http://schemas.openxmlformats.org/officeDocument/2006/relationships/slide" Target="slides/slide224.xml"  /><Relationship Id="rId227" Type="http://schemas.openxmlformats.org/officeDocument/2006/relationships/slide" Target="slides/slide225.xml"  /><Relationship Id="rId228" Type="http://schemas.openxmlformats.org/officeDocument/2006/relationships/slide" Target="slides/slide226.xml"  /><Relationship Id="rId229" Type="http://schemas.openxmlformats.org/officeDocument/2006/relationships/slide" Target="slides/slide227.xml"  /><Relationship Id="rId23" Type="http://schemas.openxmlformats.org/officeDocument/2006/relationships/slide" Target="slides/slide21.xml"  /><Relationship Id="rId230" Type="http://schemas.openxmlformats.org/officeDocument/2006/relationships/slide" Target="slides/slide228.xml"  /><Relationship Id="rId231" Type="http://schemas.openxmlformats.org/officeDocument/2006/relationships/slide" Target="slides/slide229.xml"  /><Relationship Id="rId232" Type="http://schemas.openxmlformats.org/officeDocument/2006/relationships/slide" Target="slides/slide230.xml"  /><Relationship Id="rId233" Type="http://schemas.openxmlformats.org/officeDocument/2006/relationships/slide" Target="slides/slide231.xml"  /><Relationship Id="rId234" Type="http://schemas.openxmlformats.org/officeDocument/2006/relationships/slide" Target="slides/slide232.xml"  /><Relationship Id="rId235" Type="http://schemas.openxmlformats.org/officeDocument/2006/relationships/slide" Target="slides/slide233.xml"  /><Relationship Id="rId236" Type="http://schemas.openxmlformats.org/officeDocument/2006/relationships/slide" Target="slides/slide234.xml"  /><Relationship Id="rId237" Type="http://schemas.openxmlformats.org/officeDocument/2006/relationships/slide" Target="slides/slide235.xml"  /><Relationship Id="rId238" Type="http://schemas.openxmlformats.org/officeDocument/2006/relationships/slide" Target="slides/slide236.xml"  /><Relationship Id="rId239" Type="http://schemas.openxmlformats.org/officeDocument/2006/relationships/slide" Target="slides/slide237.xml"  /><Relationship Id="rId24" Type="http://schemas.openxmlformats.org/officeDocument/2006/relationships/slide" Target="slides/slide22.xml"  /><Relationship Id="rId240" Type="http://schemas.openxmlformats.org/officeDocument/2006/relationships/slide" Target="slides/slide238.xml"  /><Relationship Id="rId241" Type="http://schemas.openxmlformats.org/officeDocument/2006/relationships/slide" Target="slides/slide239.xml"  /><Relationship Id="rId242" Type="http://schemas.openxmlformats.org/officeDocument/2006/relationships/slide" Target="slides/slide240.xml"  /><Relationship Id="rId243" Type="http://schemas.openxmlformats.org/officeDocument/2006/relationships/slide" Target="slides/slide241.xml"  /><Relationship Id="rId244" Type="http://schemas.openxmlformats.org/officeDocument/2006/relationships/slide" Target="slides/slide242.xml"  /><Relationship Id="rId245" Type="http://schemas.openxmlformats.org/officeDocument/2006/relationships/slide" Target="slides/slide243.xml"  /><Relationship Id="rId246" Type="http://schemas.openxmlformats.org/officeDocument/2006/relationships/slide" Target="slides/slide244.xml"  /><Relationship Id="rId247" Type="http://schemas.openxmlformats.org/officeDocument/2006/relationships/slide" Target="slides/slide245.xml"  /><Relationship Id="rId248" Type="http://schemas.openxmlformats.org/officeDocument/2006/relationships/slide" Target="slides/slide246.xml"  /><Relationship Id="rId249" Type="http://schemas.openxmlformats.org/officeDocument/2006/relationships/slide" Target="slides/slide247.xml"  /><Relationship Id="rId25" Type="http://schemas.openxmlformats.org/officeDocument/2006/relationships/slide" Target="slides/slide23.xml"  /><Relationship Id="rId250" Type="http://schemas.openxmlformats.org/officeDocument/2006/relationships/slide" Target="slides/slide248.xml"  /><Relationship Id="rId251" Type="http://schemas.openxmlformats.org/officeDocument/2006/relationships/slide" Target="slides/slide249.xml"  /><Relationship Id="rId252" Type="http://schemas.openxmlformats.org/officeDocument/2006/relationships/slide" Target="slides/slide250.xml"  /><Relationship Id="rId253" Type="http://schemas.openxmlformats.org/officeDocument/2006/relationships/slide" Target="slides/slide251.xml"  /><Relationship Id="rId254" Type="http://schemas.openxmlformats.org/officeDocument/2006/relationships/slide" Target="slides/slide252.xml"  /><Relationship Id="rId255" Type="http://schemas.openxmlformats.org/officeDocument/2006/relationships/slide" Target="slides/slide253.xml"  /><Relationship Id="rId256" Type="http://schemas.openxmlformats.org/officeDocument/2006/relationships/slide" Target="slides/slide254.xml"  /><Relationship Id="rId257" Type="http://schemas.openxmlformats.org/officeDocument/2006/relationships/slide" Target="slides/slide255.xml"  /><Relationship Id="rId258" Type="http://schemas.openxmlformats.org/officeDocument/2006/relationships/slide" Target="slides/slide256.xml"  /><Relationship Id="rId259" Type="http://schemas.openxmlformats.org/officeDocument/2006/relationships/slide" Target="slides/slide257.xml"  /><Relationship Id="rId26" Type="http://schemas.openxmlformats.org/officeDocument/2006/relationships/slide" Target="slides/slide24.xml"  /><Relationship Id="rId260" Type="http://schemas.openxmlformats.org/officeDocument/2006/relationships/slide" Target="slides/slide258.xml"  /><Relationship Id="rId261" Type="http://schemas.openxmlformats.org/officeDocument/2006/relationships/slide" Target="slides/slide259.xml"  /><Relationship Id="rId262" Type="http://schemas.openxmlformats.org/officeDocument/2006/relationships/slide" Target="slides/slide260.xml"  /><Relationship Id="rId263" Type="http://schemas.openxmlformats.org/officeDocument/2006/relationships/slide" Target="slides/slide261.xml"  /><Relationship Id="rId264" Type="http://schemas.openxmlformats.org/officeDocument/2006/relationships/slide" Target="slides/slide262.xml"  /><Relationship Id="rId265" Type="http://schemas.openxmlformats.org/officeDocument/2006/relationships/slide" Target="slides/slide263.xml"  /><Relationship Id="rId266" Type="http://schemas.openxmlformats.org/officeDocument/2006/relationships/slide" Target="slides/slide264.xml"  /><Relationship Id="rId267" Type="http://schemas.openxmlformats.org/officeDocument/2006/relationships/slide" Target="slides/slide265.xml"  /><Relationship Id="rId268" Type="http://schemas.openxmlformats.org/officeDocument/2006/relationships/slide" Target="slides/slide266.xml"  /><Relationship Id="rId269" Type="http://schemas.openxmlformats.org/officeDocument/2006/relationships/slide" Target="slides/slide267.xml"  /><Relationship Id="rId27" Type="http://schemas.openxmlformats.org/officeDocument/2006/relationships/slide" Target="slides/slide25.xml"  /><Relationship Id="rId270" Type="http://schemas.openxmlformats.org/officeDocument/2006/relationships/slide" Target="slides/slide268.xml"  /><Relationship Id="rId271" Type="http://schemas.openxmlformats.org/officeDocument/2006/relationships/slide" Target="slides/slide269.xml"  /><Relationship Id="rId272" Type="http://schemas.openxmlformats.org/officeDocument/2006/relationships/slide" Target="slides/slide270.xml"  /><Relationship Id="rId273" Type="http://schemas.openxmlformats.org/officeDocument/2006/relationships/slide" Target="slides/slide271.xml"  /><Relationship Id="rId274" Type="http://schemas.openxmlformats.org/officeDocument/2006/relationships/slide" Target="slides/slide272.xml"  /><Relationship Id="rId275" Type="http://schemas.openxmlformats.org/officeDocument/2006/relationships/slide" Target="slides/slide273.xml"  /><Relationship Id="rId276" Type="http://schemas.openxmlformats.org/officeDocument/2006/relationships/slide" Target="slides/slide274.xml"  /><Relationship Id="rId277" Type="http://schemas.openxmlformats.org/officeDocument/2006/relationships/slide" Target="slides/slide275.xml"  /><Relationship Id="rId278" Type="http://schemas.openxmlformats.org/officeDocument/2006/relationships/slide" Target="slides/slide276.xml"  /><Relationship Id="rId279" Type="http://schemas.openxmlformats.org/officeDocument/2006/relationships/slide" Target="slides/slide277.xml"  /><Relationship Id="rId28" Type="http://schemas.openxmlformats.org/officeDocument/2006/relationships/slide" Target="slides/slide26.xml"  /><Relationship Id="rId280" Type="http://schemas.openxmlformats.org/officeDocument/2006/relationships/slide" Target="slides/slide278.xml"  /><Relationship Id="rId281" Type="http://schemas.openxmlformats.org/officeDocument/2006/relationships/slide" Target="slides/slide279.xml"  /><Relationship Id="rId282" Type="http://schemas.openxmlformats.org/officeDocument/2006/relationships/slide" Target="slides/slide280.xml"  /><Relationship Id="rId283" Type="http://schemas.openxmlformats.org/officeDocument/2006/relationships/slide" Target="slides/slide281.xml"  /><Relationship Id="rId284" Type="http://schemas.openxmlformats.org/officeDocument/2006/relationships/slide" Target="slides/slide282.xml"  /><Relationship Id="rId285" Type="http://schemas.openxmlformats.org/officeDocument/2006/relationships/slide" Target="slides/slide283.xml"  /><Relationship Id="rId286" Type="http://schemas.openxmlformats.org/officeDocument/2006/relationships/slide" Target="slides/slide284.xml"  /><Relationship Id="rId287" Type="http://schemas.openxmlformats.org/officeDocument/2006/relationships/slide" Target="slides/slide285.xml"  /><Relationship Id="rId288" Type="http://schemas.openxmlformats.org/officeDocument/2006/relationships/slide" Target="slides/slide286.xml"  /><Relationship Id="rId289" Type="http://schemas.openxmlformats.org/officeDocument/2006/relationships/slide" Target="slides/slide287.xml"  /><Relationship Id="rId29" Type="http://schemas.openxmlformats.org/officeDocument/2006/relationships/slide" Target="slides/slide27.xml"  /><Relationship Id="rId290" Type="http://schemas.openxmlformats.org/officeDocument/2006/relationships/slide" Target="slides/slide288.xml"  /><Relationship Id="rId291" Type="http://schemas.openxmlformats.org/officeDocument/2006/relationships/slide" Target="slides/slide289.xml"  /><Relationship Id="rId292" Type="http://schemas.openxmlformats.org/officeDocument/2006/relationships/slide" Target="slides/slide290.xml"  /><Relationship Id="rId293" Type="http://schemas.openxmlformats.org/officeDocument/2006/relationships/slide" Target="slides/slide291.xml"  /><Relationship Id="rId294" Type="http://schemas.openxmlformats.org/officeDocument/2006/relationships/slide" Target="slides/slide292.xml"  /><Relationship Id="rId295" Type="http://schemas.openxmlformats.org/officeDocument/2006/relationships/slide" Target="slides/slide293.xml"  /><Relationship Id="rId296" Type="http://schemas.openxmlformats.org/officeDocument/2006/relationships/slide" Target="slides/slide294.xml"  /><Relationship Id="rId297" Type="http://schemas.openxmlformats.org/officeDocument/2006/relationships/slide" Target="slides/slide295.xml"  /><Relationship Id="rId298" Type="http://schemas.openxmlformats.org/officeDocument/2006/relationships/slide" Target="slides/slide296.xml"  /><Relationship Id="rId299" Type="http://schemas.openxmlformats.org/officeDocument/2006/relationships/slide" Target="slides/slide29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00" Type="http://schemas.openxmlformats.org/officeDocument/2006/relationships/slide" Target="slides/slide298.xml"  /><Relationship Id="rId301" Type="http://schemas.openxmlformats.org/officeDocument/2006/relationships/slide" Target="slides/slide299.xml"  /><Relationship Id="rId302" Type="http://schemas.openxmlformats.org/officeDocument/2006/relationships/slide" Target="slides/slide300.xml"  /><Relationship Id="rId303" Type="http://schemas.openxmlformats.org/officeDocument/2006/relationships/slide" Target="slides/slide301.xml"  /><Relationship Id="rId304" Type="http://schemas.openxmlformats.org/officeDocument/2006/relationships/slide" Target="slides/slide302.xml"  /><Relationship Id="rId305" Type="http://schemas.openxmlformats.org/officeDocument/2006/relationships/slide" Target="slides/slide303.xml"  /><Relationship Id="rId306" Type="http://schemas.openxmlformats.org/officeDocument/2006/relationships/slide" Target="slides/slide304.xml"  /><Relationship Id="rId307" Type="http://schemas.openxmlformats.org/officeDocument/2006/relationships/slide" Target="slides/slide305.xml"  /><Relationship Id="rId308" Type="http://schemas.openxmlformats.org/officeDocument/2006/relationships/slide" Target="slides/slide306.xml"  /><Relationship Id="rId309" Type="http://schemas.openxmlformats.org/officeDocument/2006/relationships/slide" Target="slides/slide307.xml"  /><Relationship Id="rId31" Type="http://schemas.openxmlformats.org/officeDocument/2006/relationships/slide" Target="slides/slide29.xml"  /><Relationship Id="rId310" Type="http://schemas.openxmlformats.org/officeDocument/2006/relationships/slide" Target="slides/slide308.xml"  /><Relationship Id="rId311" Type="http://schemas.openxmlformats.org/officeDocument/2006/relationships/slide" Target="slides/slide309.xml"  /><Relationship Id="rId312" Type="http://schemas.openxmlformats.org/officeDocument/2006/relationships/slide" Target="slides/slide310.xml"  /><Relationship Id="rId313" Type="http://schemas.openxmlformats.org/officeDocument/2006/relationships/slide" Target="slides/slide311.xml"  /><Relationship Id="rId314" Type="http://schemas.openxmlformats.org/officeDocument/2006/relationships/slide" Target="slides/slide312.xml"  /><Relationship Id="rId315" Type="http://schemas.openxmlformats.org/officeDocument/2006/relationships/slide" Target="slides/slide313.xml"  /><Relationship Id="rId316" Type="http://schemas.openxmlformats.org/officeDocument/2006/relationships/slide" Target="slides/slide314.xml"  /><Relationship Id="rId317" Type="http://schemas.openxmlformats.org/officeDocument/2006/relationships/slide" Target="slides/slide315.xml"  /><Relationship Id="rId318" Type="http://schemas.openxmlformats.org/officeDocument/2006/relationships/slide" Target="slides/slide316.xml"  /><Relationship Id="rId319" Type="http://schemas.openxmlformats.org/officeDocument/2006/relationships/slide" Target="slides/slide317.xml"  /><Relationship Id="rId32" Type="http://schemas.openxmlformats.org/officeDocument/2006/relationships/slide" Target="slides/slide30.xml"  /><Relationship Id="rId320" Type="http://schemas.openxmlformats.org/officeDocument/2006/relationships/slide" Target="slides/slide318.xml"  /><Relationship Id="rId321" Type="http://schemas.openxmlformats.org/officeDocument/2006/relationships/slide" Target="slides/slide319.xml"  /><Relationship Id="rId322" Type="http://schemas.openxmlformats.org/officeDocument/2006/relationships/slide" Target="slides/slide320.xml"  /><Relationship Id="rId323" Type="http://schemas.openxmlformats.org/officeDocument/2006/relationships/slide" Target="slides/slide321.xml"  /><Relationship Id="rId324" Type="http://schemas.openxmlformats.org/officeDocument/2006/relationships/slide" Target="slides/slide322.xml"  /><Relationship Id="rId325" Type="http://schemas.openxmlformats.org/officeDocument/2006/relationships/slide" Target="slides/slide323.xml"  /><Relationship Id="rId326" Type="http://schemas.openxmlformats.org/officeDocument/2006/relationships/slide" Target="slides/slide324.xml"  /><Relationship Id="rId327" Type="http://schemas.openxmlformats.org/officeDocument/2006/relationships/slide" Target="slides/slide325.xml"  /><Relationship Id="rId328" Type="http://schemas.openxmlformats.org/officeDocument/2006/relationships/slide" Target="slides/slide326.xml"  /><Relationship Id="rId329" Type="http://schemas.openxmlformats.org/officeDocument/2006/relationships/slide" Target="slides/slide327.xml"  /><Relationship Id="rId33" Type="http://schemas.openxmlformats.org/officeDocument/2006/relationships/slide" Target="slides/slide31.xml"  /><Relationship Id="rId330" Type="http://schemas.openxmlformats.org/officeDocument/2006/relationships/slide" Target="slides/slide328.xml"  /><Relationship Id="rId331" Type="http://schemas.openxmlformats.org/officeDocument/2006/relationships/slide" Target="slides/slide329.xml"  /><Relationship Id="rId332" Type="http://schemas.openxmlformats.org/officeDocument/2006/relationships/slide" Target="slides/slide330.xml"  /><Relationship Id="rId333" Type="http://schemas.openxmlformats.org/officeDocument/2006/relationships/slide" Target="slides/slide331.xml"  /><Relationship Id="rId334" Type="http://schemas.openxmlformats.org/officeDocument/2006/relationships/slide" Target="slides/slide332.xml"  /><Relationship Id="rId335" Type="http://schemas.openxmlformats.org/officeDocument/2006/relationships/slide" Target="slides/slide333.xml"  /><Relationship Id="rId336" Type="http://schemas.openxmlformats.org/officeDocument/2006/relationships/slide" Target="slides/slide334.xml"  /><Relationship Id="rId337" Type="http://schemas.openxmlformats.org/officeDocument/2006/relationships/slide" Target="slides/slide335.xml"  /><Relationship Id="rId338" Type="http://schemas.openxmlformats.org/officeDocument/2006/relationships/slide" Target="slides/slide336.xml"  /><Relationship Id="rId339" Type="http://schemas.openxmlformats.org/officeDocument/2006/relationships/slide" Target="slides/slide337.xml"  /><Relationship Id="rId34" Type="http://schemas.openxmlformats.org/officeDocument/2006/relationships/slide" Target="slides/slide32.xml"  /><Relationship Id="rId340" Type="http://schemas.openxmlformats.org/officeDocument/2006/relationships/slide" Target="slides/slide338.xml"  /><Relationship Id="rId341" Type="http://schemas.openxmlformats.org/officeDocument/2006/relationships/slide" Target="slides/slide339.xml"  /><Relationship Id="rId342" Type="http://schemas.openxmlformats.org/officeDocument/2006/relationships/slide" Target="slides/slide340.xml"  /><Relationship Id="rId343" Type="http://schemas.openxmlformats.org/officeDocument/2006/relationships/slide" Target="slides/slide341.xml"  /><Relationship Id="rId344" Type="http://schemas.openxmlformats.org/officeDocument/2006/relationships/slide" Target="slides/slide342.xml"  /><Relationship Id="rId345" Type="http://schemas.openxmlformats.org/officeDocument/2006/relationships/slide" Target="slides/slide343.xml"  /><Relationship Id="rId346" Type="http://schemas.openxmlformats.org/officeDocument/2006/relationships/slide" Target="slides/slide344.xml"  /><Relationship Id="rId347" Type="http://schemas.openxmlformats.org/officeDocument/2006/relationships/slide" Target="slides/slide345.xml"  /><Relationship Id="rId348" Type="http://schemas.openxmlformats.org/officeDocument/2006/relationships/slide" Target="slides/slide346.xml"  /><Relationship Id="rId349" Type="http://schemas.openxmlformats.org/officeDocument/2006/relationships/slide" Target="slides/slide347.xml"  /><Relationship Id="rId35" Type="http://schemas.openxmlformats.org/officeDocument/2006/relationships/slide" Target="slides/slide33.xml"  /><Relationship Id="rId350" Type="http://schemas.openxmlformats.org/officeDocument/2006/relationships/slide" Target="slides/slide348.xml"  /><Relationship Id="rId351" Type="http://schemas.openxmlformats.org/officeDocument/2006/relationships/slide" Target="slides/slide349.xml"  /><Relationship Id="rId352" Type="http://schemas.openxmlformats.org/officeDocument/2006/relationships/slide" Target="slides/slide350.xml"  /><Relationship Id="rId353" Type="http://schemas.openxmlformats.org/officeDocument/2006/relationships/slide" Target="slides/slide351.xml"  /><Relationship Id="rId354" Type="http://schemas.openxmlformats.org/officeDocument/2006/relationships/slide" Target="slides/slide352.xml"  /><Relationship Id="rId355" Type="http://schemas.openxmlformats.org/officeDocument/2006/relationships/slide" Target="slides/slide353.xml"  /><Relationship Id="rId356" Type="http://schemas.openxmlformats.org/officeDocument/2006/relationships/slide" Target="slides/slide354.xml"  /><Relationship Id="rId357" Type="http://schemas.openxmlformats.org/officeDocument/2006/relationships/slide" Target="slides/slide355.xml"  /><Relationship Id="rId358" Type="http://schemas.openxmlformats.org/officeDocument/2006/relationships/slide" Target="slides/slide356.xml"  /><Relationship Id="rId359" Type="http://schemas.openxmlformats.org/officeDocument/2006/relationships/slide" Target="slides/slide357.xml"  /><Relationship Id="rId36" Type="http://schemas.openxmlformats.org/officeDocument/2006/relationships/slide" Target="slides/slide34.xml"  /><Relationship Id="rId360" Type="http://schemas.openxmlformats.org/officeDocument/2006/relationships/slide" Target="slides/slide358.xml"  /><Relationship Id="rId361" Type="http://schemas.openxmlformats.org/officeDocument/2006/relationships/slide" Target="slides/slide359.xml"  /><Relationship Id="rId362" Type="http://schemas.openxmlformats.org/officeDocument/2006/relationships/slide" Target="slides/slide360.xml"  /><Relationship Id="rId363" Type="http://schemas.openxmlformats.org/officeDocument/2006/relationships/slide" Target="slides/slide361.xml"  /><Relationship Id="rId364" Type="http://schemas.openxmlformats.org/officeDocument/2006/relationships/slide" Target="slides/slide362.xml"  /><Relationship Id="rId365" Type="http://schemas.openxmlformats.org/officeDocument/2006/relationships/slide" Target="slides/slide363.xml"  /><Relationship Id="rId366" Type="http://schemas.openxmlformats.org/officeDocument/2006/relationships/slide" Target="slides/slide364.xml"  /><Relationship Id="rId367" Type="http://schemas.openxmlformats.org/officeDocument/2006/relationships/slide" Target="slides/slide365.xml"  /><Relationship Id="rId368" Type="http://schemas.openxmlformats.org/officeDocument/2006/relationships/slide" Target="slides/slide366.xml"  /><Relationship Id="rId369" Type="http://schemas.openxmlformats.org/officeDocument/2006/relationships/slide" Target="slides/slide367.xml"  /><Relationship Id="rId37" Type="http://schemas.openxmlformats.org/officeDocument/2006/relationships/slide" Target="slides/slide35.xml"  /><Relationship Id="rId370" Type="http://schemas.openxmlformats.org/officeDocument/2006/relationships/slide" Target="slides/slide368.xml"  /><Relationship Id="rId371" Type="http://schemas.openxmlformats.org/officeDocument/2006/relationships/slide" Target="slides/slide369.xml"  /><Relationship Id="rId372" Type="http://schemas.openxmlformats.org/officeDocument/2006/relationships/slide" Target="slides/slide370.xml"  /><Relationship Id="rId373" Type="http://schemas.openxmlformats.org/officeDocument/2006/relationships/slide" Target="slides/slide371.xml"  /><Relationship Id="rId374" Type="http://schemas.openxmlformats.org/officeDocument/2006/relationships/slide" Target="slides/slide372.xml"  /><Relationship Id="rId375" Type="http://schemas.openxmlformats.org/officeDocument/2006/relationships/slide" Target="slides/slide373.xml"  /><Relationship Id="rId376" Type="http://schemas.openxmlformats.org/officeDocument/2006/relationships/slide" Target="slides/slide374.xml"  /><Relationship Id="rId377" Type="http://schemas.openxmlformats.org/officeDocument/2006/relationships/slide" Target="slides/slide375.xml"  /><Relationship Id="rId378" Type="http://schemas.openxmlformats.org/officeDocument/2006/relationships/slide" Target="slides/slide376.xml"  /><Relationship Id="rId379" Type="http://schemas.openxmlformats.org/officeDocument/2006/relationships/slide" Target="slides/slide377.xml"  /><Relationship Id="rId38" Type="http://schemas.openxmlformats.org/officeDocument/2006/relationships/slide" Target="slides/slide36.xml"  /><Relationship Id="rId380" Type="http://schemas.openxmlformats.org/officeDocument/2006/relationships/slide" Target="slides/slide378.xml"  /><Relationship Id="rId381" Type="http://schemas.openxmlformats.org/officeDocument/2006/relationships/slide" Target="slides/slide379.xml"  /><Relationship Id="rId382" Type="http://schemas.openxmlformats.org/officeDocument/2006/relationships/slide" Target="slides/slide380.xml"  /><Relationship Id="rId383" Type="http://schemas.openxmlformats.org/officeDocument/2006/relationships/slide" Target="slides/slide381.xml"  /><Relationship Id="rId384" Type="http://schemas.openxmlformats.org/officeDocument/2006/relationships/slide" Target="slides/slide382.xml"  /><Relationship Id="rId385" Type="http://schemas.openxmlformats.org/officeDocument/2006/relationships/slide" Target="slides/slide383.xml"  /><Relationship Id="rId386" Type="http://schemas.openxmlformats.org/officeDocument/2006/relationships/slide" Target="slides/slide384.xml"  /><Relationship Id="rId387" Type="http://schemas.openxmlformats.org/officeDocument/2006/relationships/slide" Target="slides/slide385.xml"  /><Relationship Id="rId388" Type="http://schemas.openxmlformats.org/officeDocument/2006/relationships/slide" Target="slides/slide386.xml"  /><Relationship Id="rId389" Type="http://schemas.openxmlformats.org/officeDocument/2006/relationships/slide" Target="slides/slide387.xml"  /><Relationship Id="rId39" Type="http://schemas.openxmlformats.org/officeDocument/2006/relationships/slide" Target="slides/slide37.xml"  /><Relationship Id="rId390" Type="http://schemas.openxmlformats.org/officeDocument/2006/relationships/slide" Target="slides/slide388.xml"  /><Relationship Id="rId391" Type="http://schemas.openxmlformats.org/officeDocument/2006/relationships/slide" Target="slides/slide389.xml"  /><Relationship Id="rId392" Type="http://schemas.openxmlformats.org/officeDocument/2006/relationships/slide" Target="slides/slide390.xml"  /><Relationship Id="rId393" Type="http://schemas.openxmlformats.org/officeDocument/2006/relationships/slide" Target="slides/slide391.xml"  /><Relationship Id="rId394" Type="http://schemas.openxmlformats.org/officeDocument/2006/relationships/slide" Target="slides/slide392.xml"  /><Relationship Id="rId395" Type="http://schemas.openxmlformats.org/officeDocument/2006/relationships/slide" Target="slides/slide393.xml"  /><Relationship Id="rId396" Type="http://schemas.openxmlformats.org/officeDocument/2006/relationships/slide" Target="slides/slide394.xml"  /><Relationship Id="rId397" Type="http://schemas.openxmlformats.org/officeDocument/2006/relationships/slide" Target="slides/slide395.xml"  /><Relationship Id="rId398" Type="http://schemas.openxmlformats.org/officeDocument/2006/relationships/slide" Target="slides/slide396.xml"  /><Relationship Id="rId399" Type="http://schemas.openxmlformats.org/officeDocument/2006/relationships/slide" Target="slides/slide39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00" Type="http://schemas.openxmlformats.org/officeDocument/2006/relationships/slide" Target="slides/slide398.xml"  /><Relationship Id="rId401" Type="http://schemas.openxmlformats.org/officeDocument/2006/relationships/slide" Target="slides/slide399.xml"  /><Relationship Id="rId402" Type="http://schemas.openxmlformats.org/officeDocument/2006/relationships/slide" Target="slides/slide400.xml"  /><Relationship Id="rId403" Type="http://schemas.openxmlformats.org/officeDocument/2006/relationships/slide" Target="slides/slide401.xml"  /><Relationship Id="rId404" Type="http://schemas.openxmlformats.org/officeDocument/2006/relationships/slide" Target="slides/slide402.xml"  /><Relationship Id="rId405" Type="http://schemas.openxmlformats.org/officeDocument/2006/relationships/slide" Target="slides/slide403.xml"  /><Relationship Id="rId406" Type="http://schemas.openxmlformats.org/officeDocument/2006/relationships/slide" Target="slides/slide404.xml"  /><Relationship Id="rId407" Type="http://schemas.openxmlformats.org/officeDocument/2006/relationships/slide" Target="slides/slide405.xml"  /><Relationship Id="rId408" Type="http://schemas.openxmlformats.org/officeDocument/2006/relationships/slide" Target="slides/slide406.xml"  /><Relationship Id="rId409" Type="http://schemas.openxmlformats.org/officeDocument/2006/relationships/slide" Target="slides/slide407.xml"  /><Relationship Id="rId41" Type="http://schemas.openxmlformats.org/officeDocument/2006/relationships/slide" Target="slides/slide39.xml"  /><Relationship Id="rId410" Type="http://schemas.openxmlformats.org/officeDocument/2006/relationships/slide" Target="slides/slide408.xml"  /><Relationship Id="rId411" Type="http://schemas.openxmlformats.org/officeDocument/2006/relationships/slide" Target="slides/slide409.xml"  /><Relationship Id="rId412" Type="http://schemas.openxmlformats.org/officeDocument/2006/relationships/slide" Target="slides/slide410.xml"  /><Relationship Id="rId413" Type="http://schemas.openxmlformats.org/officeDocument/2006/relationships/slide" Target="slides/slide411.xml"  /><Relationship Id="rId414" Type="http://schemas.openxmlformats.org/officeDocument/2006/relationships/slide" Target="slides/slide412.xml"  /><Relationship Id="rId415" Type="http://schemas.openxmlformats.org/officeDocument/2006/relationships/slide" Target="slides/slide413.xml"  /><Relationship Id="rId416" Type="http://schemas.openxmlformats.org/officeDocument/2006/relationships/slide" Target="slides/slide414.xml"  /><Relationship Id="rId417" Type="http://schemas.openxmlformats.org/officeDocument/2006/relationships/slide" Target="slides/slide415.xml"  /><Relationship Id="rId418" Type="http://schemas.openxmlformats.org/officeDocument/2006/relationships/slide" Target="slides/slide416.xml"  /><Relationship Id="rId419" Type="http://schemas.openxmlformats.org/officeDocument/2006/relationships/slide" Target="slides/slide417.xml"  /><Relationship Id="rId42" Type="http://schemas.openxmlformats.org/officeDocument/2006/relationships/slide" Target="slides/slide40.xml"  /><Relationship Id="rId420" Type="http://schemas.openxmlformats.org/officeDocument/2006/relationships/slide" Target="slides/slide418.xml"  /><Relationship Id="rId421" Type="http://schemas.openxmlformats.org/officeDocument/2006/relationships/slide" Target="slides/slide419.xml"  /><Relationship Id="rId422" Type="http://schemas.openxmlformats.org/officeDocument/2006/relationships/slide" Target="slides/slide420.xml"  /><Relationship Id="rId423" Type="http://schemas.openxmlformats.org/officeDocument/2006/relationships/slide" Target="slides/slide421.xml"  /><Relationship Id="rId424" Type="http://schemas.openxmlformats.org/officeDocument/2006/relationships/slide" Target="slides/slide422.xml"  /><Relationship Id="rId425" Type="http://schemas.openxmlformats.org/officeDocument/2006/relationships/slide" Target="slides/slide423.xml"  /><Relationship Id="rId426" Type="http://schemas.openxmlformats.org/officeDocument/2006/relationships/slide" Target="slides/slide424.xml"  /><Relationship Id="rId427" Type="http://schemas.openxmlformats.org/officeDocument/2006/relationships/slide" Target="slides/slide425.xml"  /><Relationship Id="rId428" Type="http://schemas.openxmlformats.org/officeDocument/2006/relationships/slide" Target="slides/slide426.xml"  /><Relationship Id="rId429" Type="http://schemas.openxmlformats.org/officeDocument/2006/relationships/slide" Target="slides/slide427.xml"  /><Relationship Id="rId43" Type="http://schemas.openxmlformats.org/officeDocument/2006/relationships/slide" Target="slides/slide41.xml"  /><Relationship Id="rId430" Type="http://schemas.openxmlformats.org/officeDocument/2006/relationships/slide" Target="slides/slide428.xml"  /><Relationship Id="rId431" Type="http://schemas.openxmlformats.org/officeDocument/2006/relationships/slide" Target="slides/slide429.xml"  /><Relationship Id="rId432" Type="http://schemas.openxmlformats.org/officeDocument/2006/relationships/slide" Target="slides/slide430.xml"  /><Relationship Id="rId433" Type="http://schemas.openxmlformats.org/officeDocument/2006/relationships/slide" Target="slides/slide431.xml"  /><Relationship Id="rId434" Type="http://schemas.openxmlformats.org/officeDocument/2006/relationships/slide" Target="slides/slide432.xml"  /><Relationship Id="rId435" Type="http://schemas.openxmlformats.org/officeDocument/2006/relationships/slide" Target="slides/slide433.xml"  /><Relationship Id="rId436" Type="http://schemas.openxmlformats.org/officeDocument/2006/relationships/slide" Target="slides/slide434.xml"  /><Relationship Id="rId437" Type="http://schemas.openxmlformats.org/officeDocument/2006/relationships/slide" Target="slides/slide435.xml"  /><Relationship Id="rId438" Type="http://schemas.openxmlformats.org/officeDocument/2006/relationships/slide" Target="slides/slide436.xml"  /><Relationship Id="rId439" Type="http://schemas.openxmlformats.org/officeDocument/2006/relationships/slide" Target="slides/slide437.xml"  /><Relationship Id="rId44" Type="http://schemas.openxmlformats.org/officeDocument/2006/relationships/slide" Target="slides/slide42.xml"  /><Relationship Id="rId440" Type="http://schemas.openxmlformats.org/officeDocument/2006/relationships/slide" Target="slides/slide438.xml"  /><Relationship Id="rId441" Type="http://schemas.openxmlformats.org/officeDocument/2006/relationships/slide" Target="slides/slide439.xml"  /><Relationship Id="rId442" Type="http://schemas.openxmlformats.org/officeDocument/2006/relationships/slide" Target="slides/slide440.xml"  /><Relationship Id="rId443" Type="http://schemas.openxmlformats.org/officeDocument/2006/relationships/slide" Target="slides/slide441.xml"  /><Relationship Id="rId444" Type="http://schemas.openxmlformats.org/officeDocument/2006/relationships/slide" Target="slides/slide442.xml"  /><Relationship Id="rId445" Type="http://schemas.openxmlformats.org/officeDocument/2006/relationships/slide" Target="slides/slide443.xml"  /><Relationship Id="rId446" Type="http://schemas.openxmlformats.org/officeDocument/2006/relationships/slide" Target="slides/slide444.xml"  /><Relationship Id="rId447" Type="http://schemas.openxmlformats.org/officeDocument/2006/relationships/slide" Target="slides/slide445.xml"  /><Relationship Id="rId448" Type="http://schemas.openxmlformats.org/officeDocument/2006/relationships/slide" Target="slides/slide446.xml"  /><Relationship Id="rId449" Type="http://schemas.openxmlformats.org/officeDocument/2006/relationships/slide" Target="slides/slide447.xml"  /><Relationship Id="rId45" Type="http://schemas.openxmlformats.org/officeDocument/2006/relationships/slide" Target="slides/slide43.xml"  /><Relationship Id="rId450" Type="http://schemas.openxmlformats.org/officeDocument/2006/relationships/slide" Target="slides/slide448.xml"  /><Relationship Id="rId451" Type="http://schemas.openxmlformats.org/officeDocument/2006/relationships/slide" Target="slides/slide449.xml"  /><Relationship Id="rId452" Type="http://schemas.openxmlformats.org/officeDocument/2006/relationships/slide" Target="slides/slide450.xml"  /><Relationship Id="rId453" Type="http://schemas.openxmlformats.org/officeDocument/2006/relationships/slide" Target="slides/slide451.xml"  /><Relationship Id="rId454" Type="http://schemas.openxmlformats.org/officeDocument/2006/relationships/slide" Target="slides/slide452.xml"  /><Relationship Id="rId455" Type="http://schemas.openxmlformats.org/officeDocument/2006/relationships/slide" Target="slides/slide453.xml"  /><Relationship Id="rId456" Type="http://schemas.openxmlformats.org/officeDocument/2006/relationships/slide" Target="slides/slide454.xml"  /><Relationship Id="rId457" Type="http://schemas.openxmlformats.org/officeDocument/2006/relationships/slide" Target="slides/slide455.xml"  /><Relationship Id="rId458" Type="http://schemas.openxmlformats.org/officeDocument/2006/relationships/slide" Target="slides/slide456.xml"  /><Relationship Id="rId459" Type="http://schemas.openxmlformats.org/officeDocument/2006/relationships/slide" Target="slides/slide457.xml"  /><Relationship Id="rId46" Type="http://schemas.openxmlformats.org/officeDocument/2006/relationships/slide" Target="slides/slide44.xml"  /><Relationship Id="rId460" Type="http://schemas.openxmlformats.org/officeDocument/2006/relationships/slide" Target="slides/slide458.xml"  /><Relationship Id="rId461" Type="http://schemas.openxmlformats.org/officeDocument/2006/relationships/slide" Target="slides/slide459.xml"  /><Relationship Id="rId462" Type="http://schemas.openxmlformats.org/officeDocument/2006/relationships/slide" Target="slides/slide460.xml"  /><Relationship Id="rId463" Type="http://schemas.openxmlformats.org/officeDocument/2006/relationships/slide" Target="slides/slide461.xml"  /><Relationship Id="rId464" Type="http://schemas.openxmlformats.org/officeDocument/2006/relationships/slide" Target="slides/slide462.xml"  /><Relationship Id="rId465" Type="http://schemas.openxmlformats.org/officeDocument/2006/relationships/slide" Target="slides/slide463.xml"  /><Relationship Id="rId466" Type="http://schemas.openxmlformats.org/officeDocument/2006/relationships/slide" Target="slides/slide464.xml"  /><Relationship Id="rId467" Type="http://schemas.openxmlformats.org/officeDocument/2006/relationships/slide" Target="slides/slide465.xml"  /><Relationship Id="rId468" Type="http://schemas.openxmlformats.org/officeDocument/2006/relationships/slide" Target="slides/slide466.xml"  /><Relationship Id="rId469" Type="http://schemas.openxmlformats.org/officeDocument/2006/relationships/slide" Target="slides/slide467.xml"  /><Relationship Id="rId47" Type="http://schemas.openxmlformats.org/officeDocument/2006/relationships/slide" Target="slides/slide45.xml"  /><Relationship Id="rId470" Type="http://schemas.openxmlformats.org/officeDocument/2006/relationships/slide" Target="slides/slide468.xml"  /><Relationship Id="rId471" Type="http://schemas.openxmlformats.org/officeDocument/2006/relationships/slide" Target="slides/slide469.xml"  /><Relationship Id="rId472" Type="http://schemas.openxmlformats.org/officeDocument/2006/relationships/slide" Target="slides/slide470.xml"  /><Relationship Id="rId473" Type="http://schemas.openxmlformats.org/officeDocument/2006/relationships/slide" Target="slides/slide471.xml"  /><Relationship Id="rId474" Type="http://schemas.openxmlformats.org/officeDocument/2006/relationships/slide" Target="slides/slide472.xml"  /><Relationship Id="rId475" Type="http://schemas.openxmlformats.org/officeDocument/2006/relationships/slide" Target="slides/slide473.xml"  /><Relationship Id="rId476" Type="http://schemas.openxmlformats.org/officeDocument/2006/relationships/slide" Target="slides/slide474.xml"  /><Relationship Id="rId477" Type="http://schemas.openxmlformats.org/officeDocument/2006/relationships/slide" Target="slides/slide475.xml"  /><Relationship Id="rId478" Type="http://schemas.openxmlformats.org/officeDocument/2006/relationships/slide" Target="slides/slide476.xml"  /><Relationship Id="rId479" Type="http://schemas.openxmlformats.org/officeDocument/2006/relationships/slide" Target="slides/slide477.xml"  /><Relationship Id="rId48" Type="http://schemas.openxmlformats.org/officeDocument/2006/relationships/slide" Target="slides/slide46.xml"  /><Relationship Id="rId480" Type="http://schemas.openxmlformats.org/officeDocument/2006/relationships/slide" Target="slides/slide478.xml"  /><Relationship Id="rId481" Type="http://schemas.openxmlformats.org/officeDocument/2006/relationships/slide" Target="slides/slide479.xml"  /><Relationship Id="rId482" Type="http://schemas.openxmlformats.org/officeDocument/2006/relationships/slide" Target="slides/slide480.xml"  /><Relationship Id="rId483" Type="http://schemas.openxmlformats.org/officeDocument/2006/relationships/slide" Target="slides/slide481.xml"  /><Relationship Id="rId484" Type="http://schemas.openxmlformats.org/officeDocument/2006/relationships/slide" Target="slides/slide482.xml"  /><Relationship Id="rId485" Type="http://schemas.openxmlformats.org/officeDocument/2006/relationships/slide" Target="slides/slide483.xml"  /><Relationship Id="rId486" Type="http://schemas.openxmlformats.org/officeDocument/2006/relationships/slide" Target="slides/slide484.xml"  /><Relationship Id="rId487" Type="http://schemas.openxmlformats.org/officeDocument/2006/relationships/slide" Target="slides/slide485.xml"  /><Relationship Id="rId488" Type="http://schemas.openxmlformats.org/officeDocument/2006/relationships/slide" Target="slides/slide486.xml"  /><Relationship Id="rId489" Type="http://schemas.openxmlformats.org/officeDocument/2006/relationships/slide" Target="slides/slide487.xml"  /><Relationship Id="rId49" Type="http://schemas.openxmlformats.org/officeDocument/2006/relationships/slide" Target="slides/slide47.xml"  /><Relationship Id="rId490" Type="http://schemas.openxmlformats.org/officeDocument/2006/relationships/slide" Target="slides/slide488.xml"  /><Relationship Id="rId491" Type="http://schemas.openxmlformats.org/officeDocument/2006/relationships/slide" Target="slides/slide489.xml"  /><Relationship Id="rId492" Type="http://schemas.openxmlformats.org/officeDocument/2006/relationships/slide" Target="slides/slide490.xml"  /><Relationship Id="rId493" Type="http://schemas.openxmlformats.org/officeDocument/2006/relationships/slide" Target="slides/slide491.xml"  /><Relationship Id="rId494" Type="http://schemas.openxmlformats.org/officeDocument/2006/relationships/slide" Target="slides/slide492.xml"  /><Relationship Id="rId495" Type="http://schemas.openxmlformats.org/officeDocument/2006/relationships/slide" Target="slides/slide493.xml"  /><Relationship Id="rId496" Type="http://schemas.openxmlformats.org/officeDocument/2006/relationships/slide" Target="slides/slide494.xml"  /><Relationship Id="rId497" Type="http://schemas.openxmlformats.org/officeDocument/2006/relationships/slide" Target="slides/slide495.xml"  /><Relationship Id="rId498" Type="http://schemas.openxmlformats.org/officeDocument/2006/relationships/slide" Target="slides/slide496.xml"  /><Relationship Id="rId499" Type="http://schemas.openxmlformats.org/officeDocument/2006/relationships/slide" Target="slides/slide49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00" Type="http://schemas.openxmlformats.org/officeDocument/2006/relationships/slide" Target="slides/slide498.xml"  /><Relationship Id="rId501" Type="http://schemas.openxmlformats.org/officeDocument/2006/relationships/slide" Target="slides/slide499.xml"  /><Relationship Id="rId502" Type="http://schemas.openxmlformats.org/officeDocument/2006/relationships/slide" Target="slides/slide500.xml"  /><Relationship Id="rId503" Type="http://schemas.openxmlformats.org/officeDocument/2006/relationships/slide" Target="slides/slide501.xml"  /><Relationship Id="rId504" Type="http://schemas.openxmlformats.org/officeDocument/2006/relationships/slide" Target="slides/slide502.xml"  /><Relationship Id="rId505" Type="http://schemas.openxmlformats.org/officeDocument/2006/relationships/slide" Target="slides/slide503.xml"  /><Relationship Id="rId506" Type="http://schemas.openxmlformats.org/officeDocument/2006/relationships/slide" Target="slides/slide504.xml"  /><Relationship Id="rId507" Type="http://schemas.openxmlformats.org/officeDocument/2006/relationships/slide" Target="slides/slide505.xml"  /><Relationship Id="rId508" Type="http://schemas.openxmlformats.org/officeDocument/2006/relationships/slide" Target="slides/slide506.xml"  /><Relationship Id="rId509" Type="http://schemas.openxmlformats.org/officeDocument/2006/relationships/slide" Target="slides/slide507.xml"  /><Relationship Id="rId51" Type="http://schemas.openxmlformats.org/officeDocument/2006/relationships/slide" Target="slides/slide49.xml"  /><Relationship Id="rId510" Type="http://schemas.openxmlformats.org/officeDocument/2006/relationships/slide" Target="slides/slide508.xml"  /><Relationship Id="rId511" Type="http://schemas.openxmlformats.org/officeDocument/2006/relationships/slide" Target="slides/slide509.xml"  /><Relationship Id="rId512" Type="http://schemas.openxmlformats.org/officeDocument/2006/relationships/slide" Target="slides/slide510.xml"  /><Relationship Id="rId513" Type="http://schemas.openxmlformats.org/officeDocument/2006/relationships/slide" Target="slides/slide511.xml"  /><Relationship Id="rId514" Type="http://schemas.openxmlformats.org/officeDocument/2006/relationships/slide" Target="slides/slide512.xml"  /><Relationship Id="rId515" Type="http://schemas.openxmlformats.org/officeDocument/2006/relationships/slide" Target="slides/slide513.xml"  /><Relationship Id="rId516" Type="http://schemas.openxmlformats.org/officeDocument/2006/relationships/slide" Target="slides/slide514.xml"  /><Relationship Id="rId517" Type="http://schemas.openxmlformats.org/officeDocument/2006/relationships/slide" Target="slides/slide515.xml"  /><Relationship Id="rId518" Type="http://schemas.openxmlformats.org/officeDocument/2006/relationships/slide" Target="slides/slide516.xml"  /><Relationship Id="rId519" Type="http://schemas.openxmlformats.org/officeDocument/2006/relationships/slide" Target="slides/slide517.xml"  /><Relationship Id="rId52" Type="http://schemas.openxmlformats.org/officeDocument/2006/relationships/slide" Target="slides/slide50.xml"  /><Relationship Id="rId520" Type="http://schemas.openxmlformats.org/officeDocument/2006/relationships/slide" Target="slides/slide518.xml"  /><Relationship Id="rId521" Type="http://schemas.openxmlformats.org/officeDocument/2006/relationships/slide" Target="slides/slide519.xml"  /><Relationship Id="rId522" Type="http://schemas.openxmlformats.org/officeDocument/2006/relationships/slide" Target="slides/slide520.xml"  /><Relationship Id="rId523" Type="http://schemas.openxmlformats.org/officeDocument/2006/relationships/slide" Target="slides/slide521.xml"  /><Relationship Id="rId524" Type="http://schemas.openxmlformats.org/officeDocument/2006/relationships/slide" Target="slides/slide522.xml"  /><Relationship Id="rId525" Type="http://schemas.openxmlformats.org/officeDocument/2006/relationships/slide" Target="slides/slide523.xml"  /><Relationship Id="rId526" Type="http://schemas.openxmlformats.org/officeDocument/2006/relationships/slide" Target="slides/slide524.xml"  /><Relationship Id="rId527" Type="http://schemas.openxmlformats.org/officeDocument/2006/relationships/slide" Target="slides/slide525.xml"  /><Relationship Id="rId528" Type="http://schemas.openxmlformats.org/officeDocument/2006/relationships/slide" Target="slides/slide526.xml"  /><Relationship Id="rId529" Type="http://schemas.openxmlformats.org/officeDocument/2006/relationships/slide" Target="slides/slide527.xml"  /><Relationship Id="rId53" Type="http://schemas.openxmlformats.org/officeDocument/2006/relationships/slide" Target="slides/slide51.xml"  /><Relationship Id="rId530" Type="http://schemas.openxmlformats.org/officeDocument/2006/relationships/slide" Target="slides/slide528.xml"  /><Relationship Id="rId531" Type="http://schemas.openxmlformats.org/officeDocument/2006/relationships/slide" Target="slides/slide529.xml"  /><Relationship Id="rId532" Type="http://schemas.openxmlformats.org/officeDocument/2006/relationships/slide" Target="slides/slide530.xml"  /><Relationship Id="rId533" Type="http://schemas.openxmlformats.org/officeDocument/2006/relationships/slide" Target="slides/slide531.xml"  /><Relationship Id="rId534" Type="http://schemas.openxmlformats.org/officeDocument/2006/relationships/slide" Target="slides/slide532.xml"  /><Relationship Id="rId535" Type="http://schemas.openxmlformats.org/officeDocument/2006/relationships/slide" Target="slides/slide533.xml"  /><Relationship Id="rId536" Type="http://schemas.openxmlformats.org/officeDocument/2006/relationships/slide" Target="slides/slide534.xml"  /><Relationship Id="rId537" Type="http://schemas.openxmlformats.org/officeDocument/2006/relationships/slide" Target="slides/slide535.xml"  /><Relationship Id="rId538" Type="http://schemas.openxmlformats.org/officeDocument/2006/relationships/slide" Target="slides/slide536.xml"  /><Relationship Id="rId539" Type="http://schemas.openxmlformats.org/officeDocument/2006/relationships/slide" Target="slides/slide537.xml"  /><Relationship Id="rId54" Type="http://schemas.openxmlformats.org/officeDocument/2006/relationships/slide" Target="slides/slide52.xml"  /><Relationship Id="rId540" Type="http://schemas.openxmlformats.org/officeDocument/2006/relationships/slide" Target="slides/slide538.xml"  /><Relationship Id="rId541" Type="http://schemas.openxmlformats.org/officeDocument/2006/relationships/slide" Target="slides/slide539.xml"  /><Relationship Id="rId542" Type="http://schemas.openxmlformats.org/officeDocument/2006/relationships/slide" Target="slides/slide540.xml"  /><Relationship Id="rId543" Type="http://schemas.openxmlformats.org/officeDocument/2006/relationships/slide" Target="slides/slide541.xml"  /><Relationship Id="rId544" Type="http://schemas.openxmlformats.org/officeDocument/2006/relationships/slide" Target="slides/slide542.xml"  /><Relationship Id="rId545" Type="http://schemas.openxmlformats.org/officeDocument/2006/relationships/slide" Target="slides/slide543.xml"  /><Relationship Id="rId546" Type="http://schemas.openxmlformats.org/officeDocument/2006/relationships/slide" Target="slides/slide544.xml"  /><Relationship Id="rId547" Type="http://schemas.openxmlformats.org/officeDocument/2006/relationships/slide" Target="slides/slide545.xml"  /><Relationship Id="rId548" Type="http://schemas.openxmlformats.org/officeDocument/2006/relationships/slide" Target="slides/slide546.xml"  /><Relationship Id="rId549" Type="http://schemas.openxmlformats.org/officeDocument/2006/relationships/slide" Target="slides/slide547.xml"  /><Relationship Id="rId55" Type="http://schemas.openxmlformats.org/officeDocument/2006/relationships/slide" Target="slides/slide53.xml"  /><Relationship Id="rId550" Type="http://schemas.openxmlformats.org/officeDocument/2006/relationships/slide" Target="slides/slide548.xml"  /><Relationship Id="rId551" Type="http://schemas.openxmlformats.org/officeDocument/2006/relationships/slide" Target="slides/slide549.xml"  /><Relationship Id="rId552" Type="http://schemas.openxmlformats.org/officeDocument/2006/relationships/slide" Target="slides/slide550.xml"  /><Relationship Id="rId553" Type="http://schemas.openxmlformats.org/officeDocument/2006/relationships/slide" Target="slides/slide551.xml"  /><Relationship Id="rId554" Type="http://schemas.openxmlformats.org/officeDocument/2006/relationships/slide" Target="slides/slide552.xml"  /><Relationship Id="rId555" Type="http://schemas.openxmlformats.org/officeDocument/2006/relationships/slide" Target="slides/slide553.xml"  /><Relationship Id="rId556" Type="http://schemas.openxmlformats.org/officeDocument/2006/relationships/slide" Target="slides/slide554.xml"  /><Relationship Id="rId557" Type="http://schemas.openxmlformats.org/officeDocument/2006/relationships/slide" Target="slides/slide555.xml"  /><Relationship Id="rId558" Type="http://schemas.openxmlformats.org/officeDocument/2006/relationships/slide" Target="slides/slide556.xml"  /><Relationship Id="rId559" Type="http://schemas.openxmlformats.org/officeDocument/2006/relationships/slide" Target="slides/slide557.xml"  /><Relationship Id="rId56" Type="http://schemas.openxmlformats.org/officeDocument/2006/relationships/slide" Target="slides/slide54.xml"  /><Relationship Id="rId560" Type="http://schemas.openxmlformats.org/officeDocument/2006/relationships/slide" Target="slides/slide558.xml"  /><Relationship Id="rId561" Type="http://schemas.openxmlformats.org/officeDocument/2006/relationships/commentAuthors" Target="commentAuthors.xml"  /><Relationship Id="rId562" Type="http://schemas.openxmlformats.org/officeDocument/2006/relationships/presProps" Target="presProps.xml"  /><Relationship Id="rId563" Type="http://schemas.openxmlformats.org/officeDocument/2006/relationships/viewProps" Target="viewProps.xml"  /><Relationship Id="rId564" Type="http://schemas.openxmlformats.org/officeDocument/2006/relationships/theme" Target="theme/theme1.xml"  /><Relationship Id="rId565" Type="http://schemas.openxmlformats.org/officeDocument/2006/relationships/tableStyles" Target="tableStyles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9416CBB-593B-4A46-B6DC-158CA73EADD3}" type="datetime1">
              <a:rPr lang="ko-KR" altLang="en-US"/>
              <a:pPr lvl="0">
                <a:defRPr/>
              </a:pPr>
              <a:t>2021-06-26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DB5941-F949-4B01-817D-E17DB9A8AC0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DB5941-F949-4B01-817D-E17DB9A8AC00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DB5941-F949-4B01-817D-E17DB9A8AC00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EDB5941-F949-4B01-817D-E17DB9A8AC00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5257800" y="5562600"/>
            <a:ext cx="2278380" cy="34290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0EDE05-C835-48E0-A571-5451096FD650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Relationship Id="rId7" Type="http://schemas.openxmlformats.org/officeDocument/2006/relationships/image" Target="../media/image1.png"  /><Relationship Id="rId8" Type="http://schemas.openxmlformats.org/officeDocument/2006/relationships/image" Target="../media/image2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5739383"/>
            <a:ext cx="9905999" cy="11186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866888" y="6312408"/>
            <a:ext cx="1743455" cy="3108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5300" y="274320"/>
            <a:ext cx="89154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00" y="1577340"/>
            <a:ext cx="89154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8040" y="6377940"/>
            <a:ext cx="31699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13232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3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94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94.png"  /><Relationship Id="rId4" Type="http://schemas.openxmlformats.org/officeDocument/2006/relationships/image" Target="../media/image27.png"  /><Relationship Id="rId5" Type="http://schemas.openxmlformats.org/officeDocument/2006/relationships/image" Target="../media/image27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94.png"  /><Relationship Id="rId4" Type="http://schemas.openxmlformats.org/officeDocument/2006/relationships/image" Target="../media/image27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97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98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9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98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5.png"  /><Relationship Id="rId4" Type="http://schemas.openxmlformats.org/officeDocument/2006/relationships/image" Target="../media/image16.jpe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4.png"  /><Relationship Id="rId3" Type="http://schemas.openxmlformats.org/officeDocument/2006/relationships/image" Target="../media/image10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06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28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6.jpe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6.jpe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13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14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23.pn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Relationship Id="rId5" Type="http://schemas.openxmlformats.org/officeDocument/2006/relationships/image" Target="../media/image119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20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21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22.jpeg"  /><Relationship Id="rId3" Type="http://schemas.openxmlformats.org/officeDocument/2006/relationships/image" Target="../media/image123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23.pn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24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25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25.png"  /><Relationship Id="rId4" Type="http://schemas.openxmlformats.org/officeDocument/2006/relationships/image" Target="../media/image126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129.png"  /><Relationship Id="rId4" Type="http://schemas.openxmlformats.org/officeDocument/2006/relationships/image" Target="../media/image130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131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132.png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.jpeg"  /><Relationship Id="rId3" Type="http://schemas.openxmlformats.org/officeDocument/2006/relationships/image" Target="../media/image14.jpeg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33.jpeg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136.png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137.png"  /><Relationship Id="rId4" Type="http://schemas.openxmlformats.org/officeDocument/2006/relationships/image" Target="../media/image1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33.png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139.png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40.pn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141.png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1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34.png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143.png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144.png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35.png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5.png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6.png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7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8.png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9.png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36.png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0.png"  /><Relationship Id="rId3" Type="http://schemas.openxmlformats.org/officeDocument/2006/relationships/image" Target="../media/image151.png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2.png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2.png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3.png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5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gif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5.png"  /><Relationship Id="rId3" Type="http://schemas.openxmlformats.org/officeDocument/2006/relationships/image" Target="../media/image156.png"  /><Relationship Id="rId4" Type="http://schemas.openxmlformats.org/officeDocument/2006/relationships/image" Target="../media/image14.jpeg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40.png"  /></Relationships>
</file>

<file path=ppt/slides/_rels/slide3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5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/Relationships>
</file>

<file path=ppt/slides/_rels/slide3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58.png"  /><Relationship Id="rId4" Type="http://schemas.openxmlformats.org/officeDocument/2006/relationships/image" Target="../media/image159.png"  /></Relationships>
</file>

<file path=ppt/slides/_rels/slide3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60.png"  /></Relationships>
</file>

<file path=ppt/slides/_rels/slide3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61.png"  /></Relationships>
</file>

<file path=ppt/slides/_rels/slide3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3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62.png"  /></Relationships>
</file>

<file path=ppt/slides/_rels/slide3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62.png"  /></Relationships>
</file>

<file path=ppt/slides/_rels/slide3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63.png"  /><Relationship Id="rId4" Type="http://schemas.openxmlformats.org/officeDocument/2006/relationships/image" Target="../media/image16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3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65.png"  /></Relationships>
</file>

<file path=ppt/slides/_rels/slide3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3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66.png"  /></Relationships>
</file>

<file path=ppt/slides/_rels/slide3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167.png"  /></Relationships>
</file>

<file path=ppt/slides/_rels/slide3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68.png"  /><Relationship Id="rId3" Type="http://schemas.openxmlformats.org/officeDocument/2006/relationships/image" Target="../media/image169.png"  /></Relationships>
</file>

<file path=ppt/slides/_rels/slide3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Relationship Id="rId3" Type="http://schemas.openxmlformats.org/officeDocument/2006/relationships/image" Target="../media/image38.png"  /></Relationships>
</file>

<file path=ppt/slides/_rels/slide3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1.png"  /><Relationship Id="rId3" Type="http://schemas.openxmlformats.org/officeDocument/2006/relationships/image" Target="../media/image172.png"  /></Relationships>
</file>

<file path=ppt/slides/_rels/slide3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3.png"  /></Relationships>
</file>

<file path=ppt/slides/_rels/slide3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4.png"  /><Relationship Id="rId3" Type="http://schemas.openxmlformats.org/officeDocument/2006/relationships/image" Target="../media/image175.png"  /></Relationships>
</file>

<file path=ppt/slides/_rels/slide3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6.png"  /></Relationships>
</file>

<file path=ppt/slides/_rels/slide3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7.png"  /></Relationships>
</file>

<file path=ppt/slides/_rels/slide3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78.png"  /><Relationship Id="rId3" Type="http://schemas.openxmlformats.org/officeDocument/2006/relationships/image" Target="../media/image179.png"  /></Relationships>
</file>

<file path=ppt/slides/_rels/slide3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0.png"  /><Relationship Id="rId3" Type="http://schemas.openxmlformats.org/officeDocument/2006/relationships/image" Target="../media/image18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47.png"  /></Relationships>
</file>

<file path=ppt/slides/_rels/slide3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2.png"  /></Relationships>
</file>

<file path=ppt/slides/_rels/slide3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3.png"  /></Relationships>
</file>

<file path=ppt/slides/_rels/slide3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4.png"  /></Relationships>
</file>

<file path=ppt/slides/_rels/slide3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5.png"  /></Relationships>
</file>

<file path=ppt/slides/_rels/slide3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6.png"  /></Relationships>
</file>

<file path=ppt/slides/_rels/slide3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6.png"  /></Relationships>
</file>

<file path=ppt/slides/_rels/slide3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7.png"  /></Relationships>
</file>

<file path=ppt/slides/_rels/slide3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3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8.png"  /><Relationship Id="rId3" Type="http://schemas.openxmlformats.org/officeDocument/2006/relationships/image" Target="../media/image189.png"  /></Relationships>
</file>

<file path=ppt/slides/_rels/slide3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0.png"  /></Relationships>
</file>

<file path=ppt/slides/_rels/slide3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1.png"  /></Relationships>
</file>

<file path=ppt/slides/_rels/slide3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2.png"  /><Relationship Id="rId3" Type="http://schemas.openxmlformats.org/officeDocument/2006/relationships/image" Target="../media/image193.png"  /></Relationships>
</file>

<file path=ppt/slides/_rels/slide3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4.png"  /></Relationships>
</file>

<file path=ppt/slides/_rels/slide3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5.png"  /></Relationships>
</file>

<file path=ppt/slides/_rels/slide3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6.png"  /></Relationships>
</file>

<file path=ppt/slides/_rels/slide3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48.png"  /></Relationships>
</file>

<file path=ppt/slides/_rels/slide3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7.png"  /></Relationships>
</file>

<file path=ppt/slides/_rels/slide3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7.png"  /><Relationship Id="rId3" Type="http://schemas.openxmlformats.org/officeDocument/2006/relationships/image" Target="../media/image198.png"  /></Relationships>
</file>

<file path=ppt/slides/_rels/slide3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99.png"  /><Relationship Id="rId3" Type="http://schemas.openxmlformats.org/officeDocument/2006/relationships/image" Target="../media/image200.png"  /></Relationships>
</file>

<file path=ppt/slides/_rels/slide3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1.png"  /></Relationships>
</file>

<file path=ppt/slides/_rels/slide3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2.png"  /></Relationships>
</file>

<file path=ppt/slides/_rels/slide3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3.png"  /></Relationships>
</file>

<file path=ppt/slides/_rels/slide3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4.png"  /></Relationships>
</file>

<file path=ppt/slides/_rels/slide3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3.jpe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/Relationships>
</file>

<file path=ppt/slides/_rels/slide4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6.png"  /></Relationships>
</file>

<file path=ppt/slides/_rels/slide4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7.jpeg"  /></Relationships>
</file>

<file path=ppt/slides/_rels/slide4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8.png"  /></Relationships>
</file>

<file path=ppt/slides/_rels/slide4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9.png"  /></Relationships>
</file>

<file path=ppt/slides/_rels/slide4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0.png"  /></Relationships>
</file>

<file path=ppt/slides/_rels/slide4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1.png"  /><Relationship Id="rId3" Type="http://schemas.openxmlformats.org/officeDocument/2006/relationships/image" Target="../media/image212.png"  /></Relationships>
</file>

<file path=ppt/slides/_rels/slide4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3.png"  /></Relationships>
</file>

<file path=ppt/slides/_rels/slide4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4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5.png"  /><Relationship Id="rId3" Type="http://schemas.openxmlformats.org/officeDocument/2006/relationships/image" Target="../media/image216.png"  /></Relationships>
</file>

<file path=ppt/slides/_rels/slide4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7.png"  /><Relationship Id="rId3" Type="http://schemas.openxmlformats.org/officeDocument/2006/relationships/image" Target="../media/image218.png"  /></Relationships>
</file>

<file path=ppt/slides/_rels/slide4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9.png"  /></Relationships>
</file>

<file path=ppt/slides/_rels/slide4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0.png"  /></Relationships>
</file>

<file path=ppt/slides/_rels/slide4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1.png"  /></Relationships>
</file>

<file path=ppt/slides/_rels/slide4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2.png"  /></Relationships>
</file>

<file path=ppt/slides/_rels/slide4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4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9.png"  /></Relationships>
</file>

<file path=ppt/slides/_rels/slide4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4.png"  /></Relationships>
</file>

<file path=ppt/slides/_rels/slide4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5.png"  /><Relationship Id="rId3" Type="http://schemas.openxmlformats.org/officeDocument/2006/relationships/image" Target="../media/image226.png"  /></Relationships>
</file>

<file path=ppt/slides/_rels/slide4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7.png"  /></Relationships>
</file>

<file path=ppt/slides/_rels/slide4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8.jpeg"  /><Relationship Id="rId3" Type="http://schemas.openxmlformats.org/officeDocument/2006/relationships/image" Target="../media/image229.png"  /><Relationship Id="rId4" Type="http://schemas.openxmlformats.org/officeDocument/2006/relationships/image" Target="../media/image230.jpeg"  /></Relationships>
</file>

<file path=ppt/slides/_rels/slide4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25.png"  /><Relationship Id="rId3" Type="http://schemas.openxmlformats.org/officeDocument/2006/relationships/image" Target="../media/image226.png"  /><Relationship Id="rId4" Type="http://schemas.openxmlformats.org/officeDocument/2006/relationships/image" Target="../media/image230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4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1.png"  /></Relationships>
</file>

<file path=ppt/slides/_rels/slide4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2.jpeg"  /><Relationship Id="rId3" Type="http://schemas.openxmlformats.org/officeDocument/2006/relationships/image" Target="../media/image233.png"  /></Relationships>
</file>

<file path=ppt/slides/_rels/slide4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4.png"  /></Relationships>
</file>

<file path=ppt/slides/_rels/slide4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56.png"  /></Relationships>
</file>

<file path=ppt/slides/_rels/slide4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5.png"  /></Relationships>
</file>

<file path=ppt/slides/_rels/slide4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6.png"  /><Relationship Id="rId3" Type="http://schemas.openxmlformats.org/officeDocument/2006/relationships/image" Target="../media/image237.png"  /></Relationships>
</file>

<file path=ppt/slides/_rels/slide4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6.png"  /><Relationship Id="rId3" Type="http://schemas.openxmlformats.org/officeDocument/2006/relationships/image" Target="../media/image237.png"  /><Relationship Id="rId4" Type="http://schemas.openxmlformats.org/officeDocument/2006/relationships/image" Target="../media/image238.png"  /></Relationships>
</file>

<file path=ppt/slides/_rels/slide4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9.png"  /><Relationship Id="rId3" Type="http://schemas.openxmlformats.org/officeDocument/2006/relationships/image" Target="../media/image240.png"  /></Relationships>
</file>

<file path=ppt/slides/_rels/slide4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8.png"  /></Relationships>
</file>

<file path=ppt/slides/_rels/slide4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1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/Relationships>
</file>

<file path=ppt/slides/_rels/slide4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8.png"  /></Relationships>
</file>

<file path=ppt/slides/_rels/slide4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2.png"  /></Relationships>
</file>

<file path=ppt/slides/_rels/slide4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3.png"  /><Relationship Id="rId3" Type="http://schemas.openxmlformats.org/officeDocument/2006/relationships/image" Target="../media/image244.png"  /></Relationships>
</file>

<file path=ppt/slides/_rels/slide4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5.png"  /></Relationships>
</file>

<file path=ppt/slides/_rels/slide4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6.png"  /><Relationship Id="rId3" Type="http://schemas.openxmlformats.org/officeDocument/2006/relationships/image" Target="../media/image247.png"  /></Relationships>
</file>

<file path=ppt/slides/_rels/slide4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8.png"  /><Relationship Id="rId3" Type="http://schemas.openxmlformats.org/officeDocument/2006/relationships/image" Target="../media/image249.png"  /></Relationships>
</file>

<file path=ppt/slides/_rels/slide4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0.png"  /></Relationships>
</file>

<file path=ppt/slides/_rels/slide4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1.png"  /></Relationships>
</file>

<file path=ppt/slides/_rels/slide4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/Relationships>
</file>

<file path=ppt/slides/_rels/slide4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2.png"  /><Relationship Id="rId3" Type="http://schemas.openxmlformats.org/officeDocument/2006/relationships/image" Target="../media/image253.png"  /></Relationships>
</file>

<file path=ppt/slides/_rels/slide4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42.png"  /></Relationships>
</file>

<file path=ppt/slides/_rels/slide4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4.png"  /></Relationships>
</file>

<file path=ppt/slides/_rels/slide4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5.png"  /></Relationships>
</file>

<file path=ppt/slides/_rels/slide4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6.png"  /></Relationships>
</file>

<file path=ppt/slides/_rels/slide4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7.png"  /><Relationship Id="rId3" Type="http://schemas.openxmlformats.org/officeDocument/2006/relationships/image" Target="../media/image258.png"  /></Relationships>
</file>

<file path=ppt/slides/_rels/slide4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/Relationships>
</file>

<file path=ppt/slides/_rels/slide4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59.png"  /></Relationships>
</file>

<file path=ppt/slides/_rels/slide4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0.png"  /></Relationships>
</file>

<file path=ppt/slides/_rels/slide4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1.png"  /><Relationship Id="rId3" Type="http://schemas.openxmlformats.org/officeDocument/2006/relationships/image" Target="../media/image262.png"  /></Relationships>
</file>

<file path=ppt/slides/_rels/slide4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2.png"  /></Relationships>
</file>

<file path=ppt/slides/_rels/slide4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3.png"  /></Relationships>
</file>

<file path=ppt/slides/_rels/slide4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63.png"  /></Relationships>
</file>

<file path=ppt/slides/_rels/slide4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5.png"  /></Relationships>
</file>

<file path=ppt/slides/_rels/slide4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6.png"  /></Relationships>
</file>

<file path=ppt/slides/_rels/slide4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4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7.png"  /></Relationships>
</file>

<file path=ppt/slides/_rels/slide4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8.png"  /></Relationships>
</file>

<file path=ppt/slides/_rels/slide4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9.png"  /><Relationship Id="rId3" Type="http://schemas.openxmlformats.org/officeDocument/2006/relationships/image" Target="../media/image270.png"  /></Relationships>
</file>

<file path=ppt/slides/_rels/slide4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1.png"  /></Relationships>
</file>

<file path=ppt/slides/_rels/slide4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5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2.png"  /><Relationship Id="rId3" Type="http://schemas.openxmlformats.org/officeDocument/2006/relationships/image" Target="../media/image273.jpeg"  /></Relationships>
</file>

<file path=ppt/slides/_rels/slide5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hyperlink" Target="http://www.terms.co.kr/filename-extensions.htm" TargetMode="External" /></Relationships>
</file>

<file path=ppt/slides/_rels/slide5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8.png"  /></Relationships>
</file>

<file path=ppt/slides/_rels/slide5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4.png"  /></Relationships>
</file>

<file path=ppt/slides/_rels/slide5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4.png"  /><Relationship Id="rId3" Type="http://schemas.openxmlformats.org/officeDocument/2006/relationships/image" Target="../media/image275.png"  /></Relationships>
</file>

<file path=ppt/slides/_rels/slide5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6.png"  /><Relationship Id="rId3" Type="http://schemas.openxmlformats.org/officeDocument/2006/relationships/image" Target="../media/image27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64.png"  /></Relationships>
</file>

<file path=ppt/slides/_rels/slide5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8.png"  /></Relationships>
</file>

<file path=ppt/slides/_rels/slide5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79.png"  /></Relationships>
</file>

<file path=ppt/slides/_rels/slide5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80.png"  /></Relationships>
</file>

<file path=ppt/slides/_rels/slide5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5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81.png"  /><Relationship Id="rId3" Type="http://schemas.openxmlformats.org/officeDocument/2006/relationships/image" Target="../media/image282.png"  /></Relationships>
</file>

<file path=ppt/slides/_rels/slide5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83.png"  /><Relationship Id="rId3" Type="http://schemas.openxmlformats.org/officeDocument/2006/relationships/image" Target="../media/image284.png"  /></Relationships>
</file>

<file path=ppt/slides/_rels/slide5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285.png"  /></Relationships>
</file>

<file path=ppt/slides/_rels/slide5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86.png"  /><Relationship Id="rId3" Type="http://schemas.openxmlformats.org/officeDocument/2006/relationships/image" Target="../media/image287.png"  /></Relationships>
</file>

<file path=ppt/slides/_rels/slide5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88.png"  /></Relationships>
</file>

<file path=ppt/slides/_rels/slide5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89.png"  /><Relationship Id="rId3" Type="http://schemas.openxmlformats.org/officeDocument/2006/relationships/image" Target="../media/image290.png"  /></Relationships>
</file>

<file path=ppt/slides/_rels/slide5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1.png"  /><Relationship Id="rId3" Type="http://schemas.openxmlformats.org/officeDocument/2006/relationships/image" Target="../media/image29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/Relationships>
</file>

<file path=ppt/slides/_rels/slide5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3.png"  /></Relationships>
</file>

<file path=ppt/slides/_rels/slide5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4.png"  /></Relationships>
</file>

<file path=ppt/slides/_rels/slide5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5.png"  /><Relationship Id="rId3" Type="http://schemas.openxmlformats.org/officeDocument/2006/relationships/image" Target="../media/image296.png"  /></Relationships>
</file>

<file path=ppt/slides/_rels/slide5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7.png"  /><Relationship Id="rId3" Type="http://schemas.openxmlformats.org/officeDocument/2006/relationships/image" Target="../media/image298.png"  /></Relationships>
</file>

<file path=ppt/slides/_rels/slide5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6.png"  /></Relationships>
</file>

<file path=ppt/slides/_rels/slide5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99.png"  /></Relationships>
</file>

<file path=ppt/slides/_rels/slide5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0.png"  /></Relationships>
</file>

<file path=ppt/slides/_rels/slide5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1.png"  /></Relationships>
</file>

<file path=ppt/slides/_rels/slide5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2.png"  /><Relationship Id="rId3" Type="http://schemas.openxmlformats.org/officeDocument/2006/relationships/image" Target="../media/image303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67.png"  /></Relationships>
</file>

<file path=ppt/slides/_rels/slide5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4.png"  /><Relationship Id="rId3" Type="http://schemas.openxmlformats.org/officeDocument/2006/relationships/image" Target="../media/image302.png"  /></Relationships>
</file>

<file path=ppt/slides/_rels/slide5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5.png"  /></Relationships>
</file>

<file path=ppt/slides/_rels/slide5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6.png"  /><Relationship Id="rId3" Type="http://schemas.openxmlformats.org/officeDocument/2006/relationships/image" Target="../media/image307.png"  /></Relationships>
</file>

<file path=ppt/slides/_rels/slide5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5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8.png"  /><Relationship Id="rId3" Type="http://schemas.openxmlformats.org/officeDocument/2006/relationships/image" Target="../media/image309.png"  /></Relationships>
</file>

<file path=ppt/slides/_rels/slide5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10.png"  /><Relationship Id="rId3" Type="http://schemas.openxmlformats.org/officeDocument/2006/relationships/image" Target="../media/image311.png"  /></Relationships>
</file>

<file path=ppt/slides/_rels/slide5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12.png"  /></Relationships>
</file>

<file path=ppt/slides/_rels/slide5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4.png"  /><Relationship Id="rId3" Type="http://schemas.openxmlformats.org/officeDocument/2006/relationships/image" Target="../media/image313.png"  /></Relationships>
</file>

<file path=ppt/slides/_rels/slide5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14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70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7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jpe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74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7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76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77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78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79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80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0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2.jpe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81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82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83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85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jpe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8.png"  /><Relationship Id="rId3" Type="http://schemas.openxmlformats.org/officeDocument/2006/relationships/image" Target="../media/image14.jpe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9.jpeg"  /><Relationship Id="rId3" Type="http://schemas.openxmlformats.org/officeDocument/2006/relationships/image" Target="../media/image90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9.jpeg"  /><Relationship Id="rId3" Type="http://schemas.openxmlformats.org/officeDocument/2006/relationships/image" Target="../media/image91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9.jpe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9.jpe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9.jpe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3"/>
          <p:cNvSpPr txBox="1"/>
          <p:nvPr/>
        </p:nvSpPr>
        <p:spPr>
          <a:xfrm>
            <a:off x="466725" y="1600200"/>
            <a:ext cx="7154590" cy="54292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1.</a:t>
            </a:r>
            <a:r>
              <a:rPr lang="ko-KR" altLang="en-US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 </a:t>
            </a:r>
            <a:r>
              <a:rPr lang="en-US" altLang="ko-KR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mgr.kgitbank.com</a:t>
            </a:r>
            <a:r>
              <a:rPr lang="ko-KR" altLang="en-US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  접속</a:t>
            </a:r>
            <a:r>
              <a:rPr lang="en-US" altLang="ko-KR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!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341370" y="2752725"/>
            <a:ext cx="4526280" cy="3962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2000" b="1" i="0" strike="noStrike" dirty="0">
                <a:solidFill>
                  <a:srgbClr val="333333">
                    <a:alpha val="100000"/>
                  </a:srgbClr>
                </a:solidFill>
                <a:latin typeface="HY강B"/>
                <a:ea typeface="HY강B"/>
              </a:rPr>
              <a:t>아이디 형식 </a:t>
            </a:r>
            <a:r>
              <a:rPr lang="en-US" altLang="ko-KR" sz="2000" b="1" i="0" strike="noStrike" dirty="0">
                <a:solidFill>
                  <a:srgbClr val="333333">
                    <a:alpha val="100000"/>
                  </a:srgbClr>
                </a:solidFill>
                <a:latin typeface="HY강B"/>
                <a:ea typeface="HY강B"/>
              </a:rPr>
              <a:t>:</a:t>
            </a:r>
            <a:r>
              <a:rPr lang="ko-KR" altLang="en-US" sz="2000" b="1" i="0" strike="noStrike" dirty="0">
                <a:solidFill>
                  <a:srgbClr val="333333">
                    <a:alpha val="100000"/>
                  </a:srgbClr>
                </a:solidFill>
                <a:latin typeface="HY강B"/>
                <a:ea typeface="HY강B"/>
              </a:rPr>
              <a:t> </a:t>
            </a:r>
            <a:r>
              <a:rPr sz="2000" b="1" i="0" strike="noStrike" dirty="0">
                <a:solidFill>
                  <a:srgbClr val="333333">
                    <a:alpha val="100000"/>
                  </a:srgbClr>
                </a:solidFill>
                <a:latin typeface="HY강B"/>
                <a:ea typeface="HY강B"/>
              </a:rPr>
              <a:t>2021</a:t>
            </a:r>
            <a:r>
              <a:rPr lang="en-US" altLang="ko-KR" sz="2000" b="1" i="0" strike="noStrike" dirty="0">
                <a:solidFill>
                  <a:srgbClr val="333333">
                    <a:alpha val="100000"/>
                  </a:srgbClr>
                </a:solidFill>
                <a:latin typeface="HY강B"/>
                <a:ea typeface="HY강B"/>
              </a:rPr>
              <a:t>0101</a:t>
            </a:r>
            <a:r>
              <a:rPr sz="2000" b="1" i="0" strike="noStrike" dirty="0">
                <a:solidFill>
                  <a:srgbClr val="333333">
                    <a:alpha val="100000"/>
                  </a:srgbClr>
                </a:solidFill>
                <a:latin typeface="HY강B"/>
                <a:ea typeface="HY강B"/>
              </a:rPr>
              <a:t>-ID-</a:t>
            </a:r>
            <a:r>
              <a:rPr lang="en-US" altLang="ko-KR" sz="2000" b="1" i="0" strike="noStrike" dirty="0">
                <a:solidFill>
                  <a:srgbClr val="333333">
                    <a:alpha val="100000"/>
                  </a:srgbClr>
                </a:solidFill>
                <a:latin typeface="HY강B"/>
                <a:ea typeface="HY강B"/>
              </a:rPr>
              <a:t>1111</a:t>
            </a:r>
          </a:p>
        </p:txBody>
      </p:sp>
      <p:sp>
        <p:nvSpPr>
          <p:cNvPr id="5" name="object 3"/>
          <p:cNvSpPr/>
          <p:nvPr/>
        </p:nvSpPr>
        <p:spPr>
          <a:xfrm>
            <a:off x="-104775" y="-9525"/>
            <a:ext cx="10401300" cy="914647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455F7E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4" name="object 43"/>
          <p:cNvSpPr txBox="1"/>
          <p:nvPr/>
        </p:nvSpPr>
        <p:spPr>
          <a:xfrm>
            <a:off x="409575" y="190500"/>
            <a:ext cx="7154590" cy="54292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3500" b="1" spc="-5">
                <a:solidFill>
                  <a:schemeClr val="lt1"/>
                </a:solidFill>
                <a:latin typeface="HY강B"/>
                <a:ea typeface="HY강B"/>
                <a:cs typeface="함초롬돋움"/>
              </a:rPr>
              <a:t>수강동의</a:t>
            </a:r>
          </a:p>
        </p:txBody>
      </p:sp>
      <p:sp>
        <p:nvSpPr>
          <p:cNvPr id="6" name="object 43"/>
          <p:cNvSpPr txBox="1"/>
          <p:nvPr/>
        </p:nvSpPr>
        <p:spPr>
          <a:xfrm>
            <a:off x="447674" y="2590800"/>
            <a:ext cx="3590925" cy="55207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b="1" spc="-5" dirty="0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2.</a:t>
            </a:r>
            <a:r>
              <a:rPr lang="ko-KR" altLang="en-US" sz="3500" b="1" spc="-5" dirty="0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 아이디</a:t>
            </a:r>
            <a:r>
              <a:rPr lang="en-US" altLang="ko-KR" sz="3500" b="1" spc="-5" dirty="0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 </a:t>
            </a:r>
            <a:r>
              <a:rPr lang="ko-KR" altLang="en-US" sz="3500" b="1" spc="-5" dirty="0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찾기</a:t>
            </a:r>
          </a:p>
        </p:txBody>
      </p:sp>
      <p:sp>
        <p:nvSpPr>
          <p:cNvPr id="7" name="object 43"/>
          <p:cNvSpPr txBox="1"/>
          <p:nvPr/>
        </p:nvSpPr>
        <p:spPr>
          <a:xfrm>
            <a:off x="466725" y="3619500"/>
            <a:ext cx="8982075" cy="552074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b="1" spc="-5" dirty="0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3.</a:t>
            </a:r>
            <a:r>
              <a:rPr lang="ko-KR" altLang="en-US" sz="3500" b="1" spc="-5" dirty="0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 최초비밀번호 </a:t>
            </a:r>
            <a:r>
              <a:rPr lang="en-US" altLang="ko-KR" sz="3500" b="1" spc="-5" dirty="0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:</a:t>
            </a:r>
            <a:r>
              <a:rPr lang="ko-KR" altLang="en-US" sz="3500" b="1" spc="-5" dirty="0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 생년월일 8</a:t>
            </a:r>
            <a:r>
              <a:rPr lang="ko-KR" altLang="en-US" sz="3500" b="1" spc="-5" dirty="0" smtClean="0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자리</a:t>
            </a:r>
            <a:endParaRPr lang="ko-KR" altLang="en-US" sz="3500" b="1" spc="-5" dirty="0">
              <a:solidFill>
                <a:srgbClr val="171717"/>
              </a:solidFill>
              <a:latin typeface="HY강B"/>
              <a:ea typeface="HY강B"/>
              <a:cs typeface="함초롬돋움"/>
            </a:endParaRPr>
          </a:p>
        </p:txBody>
      </p:sp>
      <p:sp>
        <p:nvSpPr>
          <p:cNvPr id="8" name="object 43"/>
          <p:cNvSpPr txBox="1"/>
          <p:nvPr/>
        </p:nvSpPr>
        <p:spPr>
          <a:xfrm>
            <a:off x="493984" y="4629150"/>
            <a:ext cx="8278541" cy="54292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4.</a:t>
            </a:r>
            <a:r>
              <a:rPr lang="ko-KR" altLang="en-US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 수강동의 클릭</a:t>
            </a:r>
          </a:p>
        </p:txBody>
      </p:sp>
      <p:sp>
        <p:nvSpPr>
          <p:cNvPr id="9" name="object 43"/>
          <p:cNvSpPr txBox="1"/>
          <p:nvPr/>
        </p:nvSpPr>
        <p:spPr>
          <a:xfrm>
            <a:off x="495300" y="5562600"/>
            <a:ext cx="8278541" cy="54292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5.</a:t>
            </a:r>
            <a:r>
              <a:rPr lang="ko-KR" altLang="en-US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 </a:t>
            </a:r>
            <a:r>
              <a:rPr lang="en-US" altLang="ko-KR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“Python</a:t>
            </a:r>
            <a:r>
              <a:rPr lang="ko-KR" altLang="en-US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 기초</a:t>
            </a:r>
            <a:r>
              <a:rPr lang="en-US" altLang="ko-KR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”</a:t>
            </a:r>
            <a:r>
              <a:rPr lang="ko-KR" altLang="en-US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클릭 후 우측 수강동의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/>
          <p:cNvSpPr/>
          <p:nvPr/>
        </p:nvSpPr>
        <p:spPr>
          <a:xfrm>
            <a:off x="-9525" y="-9525"/>
            <a:ext cx="9925050" cy="1169098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455F7E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5" name="object 43"/>
          <p:cNvSpPr txBox="1"/>
          <p:nvPr/>
        </p:nvSpPr>
        <p:spPr>
          <a:xfrm>
            <a:off x="409575" y="285750"/>
            <a:ext cx="7154590" cy="54292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3500" b="1" spc="-5">
                <a:solidFill>
                  <a:schemeClr val="lt1"/>
                </a:solidFill>
                <a:latin typeface="HY강B"/>
                <a:ea typeface="HY강B"/>
                <a:cs typeface="함초롬돋움"/>
              </a:rPr>
              <a:t>좋은 수업 만들기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9948" y="1643525"/>
            <a:ext cx="5586103" cy="3875750"/>
          </a:xfrm>
          <a:prstGeom prst="rect">
            <a:avLst/>
          </a:prstGeom>
        </p:spPr>
      </p:pic>
      <p:sp>
        <p:nvSpPr>
          <p:cNvPr id="40" name="직사각형 3"/>
          <p:cNvSpPr/>
          <p:nvPr/>
        </p:nvSpPr>
        <p:spPr>
          <a:xfrm>
            <a:off x="9525" y="5715000"/>
            <a:ext cx="9906000" cy="6534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7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솔직해지기</a:t>
            </a:r>
          </a:p>
        </p:txBody>
      </p:sp>
      <p:sp>
        <p:nvSpPr>
          <p:cNvPr id="41" name="직사각형 3"/>
          <p:cNvSpPr/>
          <p:nvPr/>
        </p:nvSpPr>
        <p:spPr>
          <a:xfrm>
            <a:off x="5323909" y="6337936"/>
            <a:ext cx="4886891" cy="367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e-mail : gksvnsfl200@naver.com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변수</a:t>
            </a:r>
            <a:endParaRPr lang="ko-KR" altLang="en-US" b="1">
              <a:latin typeface="+mn-ea"/>
            </a:endParaRPr>
          </a:p>
        </p:txBody>
      </p:sp>
      <p:sp>
        <p:nvSpPr>
          <p:cNvPr id="321" name="직사각형 35"/>
          <p:cNvSpPr/>
          <p:nvPr/>
        </p:nvSpPr>
        <p:spPr>
          <a:xfrm>
            <a:off x="955488" y="161514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2" name="직사각형 3"/>
          <p:cNvSpPr/>
          <p:nvPr/>
        </p:nvSpPr>
        <p:spPr>
          <a:xfrm>
            <a:off x="1447800" y="1478415"/>
            <a:ext cx="4950012" cy="5008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변수</a:t>
            </a:r>
            <a:endParaRPr lang="ko-KR" altLang="en-US" sz="2700" b="1" cap="none" spc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4" name="그림 3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4155" y="2430914"/>
            <a:ext cx="7668845" cy="2293486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변수</a:t>
            </a:r>
            <a:endParaRPr lang="ko-KR" altLang="en-US" b="1">
              <a:latin typeface="+mn-ea"/>
            </a:endParaRPr>
          </a:p>
        </p:txBody>
      </p:sp>
      <p:pic>
        <p:nvPicPr>
          <p:cNvPr id="324" name="그림 3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8578" y="1135513"/>
            <a:ext cx="7668845" cy="2293486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326" name="그림 3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1149" y="4532405"/>
            <a:ext cx="1248650" cy="1411195"/>
          </a:xfrm>
          <a:prstGeom prst="rect">
            <a:avLst/>
          </a:prstGeom>
        </p:spPr>
      </p:pic>
      <p:pic>
        <p:nvPicPr>
          <p:cNvPr id="327" name="그림 3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85749" y="4495800"/>
            <a:ext cx="1248650" cy="1411195"/>
          </a:xfrm>
          <a:prstGeom prst="rect">
            <a:avLst/>
          </a:prstGeom>
        </p:spPr>
      </p:pic>
      <p:sp>
        <p:nvSpPr>
          <p:cNvPr id="328" name="TextBox 327"/>
          <p:cNvSpPr txBox="1"/>
          <p:nvPr/>
        </p:nvSpPr>
        <p:spPr>
          <a:xfrm>
            <a:off x="2566034" y="4343400"/>
            <a:ext cx="3910965" cy="5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그 지원서 누구꺼야</a:t>
            </a:r>
            <a:r>
              <a:rPr lang="en-US" altLang="ko-KR" sz="3200" b="1">
                <a:latin typeface="맑은 고딕"/>
              </a:rPr>
              <a:t>?</a:t>
            </a:r>
            <a:endParaRPr lang="en-US" altLang="ko-KR" sz="3200" b="1">
              <a:latin typeface="맑은 고딕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1402079" y="5943600"/>
            <a:ext cx="474346" cy="5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>
                <a:latin typeface="맑은 고딕"/>
              </a:rPr>
              <a:t>A</a:t>
            </a:r>
            <a:endParaRPr lang="en-US" altLang="ko-KR" sz="3200" b="1">
              <a:latin typeface="맑은 고딕"/>
            </a:endParaRPr>
          </a:p>
        </p:txBody>
      </p:sp>
      <p:cxnSp>
        <p:nvCxnSpPr>
          <p:cNvPr id="330" name="직선 연결선 329"/>
          <p:cNvCxnSpPr/>
          <p:nvPr/>
        </p:nvCxnSpPr>
        <p:spPr>
          <a:xfrm flipV="1">
            <a:off x="2133600" y="3886200"/>
            <a:ext cx="1600200" cy="4572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/>
          <p:nvPr/>
        </p:nvCxnSpPr>
        <p:spPr>
          <a:xfrm>
            <a:off x="2209800" y="4953000"/>
            <a:ext cx="1676400" cy="3810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TextBox 331"/>
          <p:cNvSpPr txBox="1"/>
          <p:nvPr/>
        </p:nvSpPr>
        <p:spPr>
          <a:xfrm>
            <a:off x="3429000" y="4343400"/>
            <a:ext cx="3169918" cy="5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>
                <a:solidFill>
                  <a:srgbClr val="ff0000"/>
                </a:solidFill>
                <a:latin typeface="맑은 고딕"/>
              </a:rPr>
              <a:t>C</a:t>
            </a:r>
            <a:r>
              <a:rPr lang="ko-KR" altLang="en-US" sz="3200" b="1">
                <a:latin typeface="맑은 고딕"/>
              </a:rPr>
              <a:t> 의 지원서에요</a:t>
            </a:r>
            <a:endParaRPr lang="ko-KR" altLang="en-US" sz="3200" b="1">
              <a:latin typeface="맑은 고딕"/>
            </a:endParaRPr>
          </a:p>
        </p:txBody>
      </p:sp>
      <p:cxnSp>
        <p:nvCxnSpPr>
          <p:cNvPr id="333" name="직선 연결선 332"/>
          <p:cNvCxnSpPr/>
          <p:nvPr/>
        </p:nvCxnSpPr>
        <p:spPr>
          <a:xfrm flipV="1">
            <a:off x="5867400" y="4800600"/>
            <a:ext cx="1524000" cy="685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/>
          <p:nvPr/>
        </p:nvCxnSpPr>
        <p:spPr>
          <a:xfrm>
            <a:off x="5791200" y="3810000"/>
            <a:ext cx="1600200" cy="5334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/>
          <p:cNvSpPr txBox="1"/>
          <p:nvPr/>
        </p:nvSpPr>
        <p:spPr>
          <a:xfrm>
            <a:off x="7715250" y="5934075"/>
            <a:ext cx="443864" cy="5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>
                <a:latin typeface="맑은 고딕"/>
              </a:rPr>
              <a:t>B</a:t>
            </a:r>
            <a:endParaRPr lang="en-US" altLang="ko-KR" sz="3200" b="1">
              <a:latin typeface="맑은 고딕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3943350" y="1533525"/>
            <a:ext cx="1609725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solidFill>
                  <a:srgbClr val="ff0000"/>
                </a:solidFill>
                <a:latin typeface="HY강B"/>
                <a:ea typeface="HY강B"/>
              </a:rPr>
              <a:t>C</a:t>
            </a:r>
            <a:endParaRPr lang="en-US" altLang="ko-KR" b="1">
              <a:solidFill>
                <a:srgbClr val="ff0000"/>
              </a:solidFill>
              <a:latin typeface="HY강B"/>
              <a:ea typeface="HY강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61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47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72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73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52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51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143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142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17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17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6" nodeType="withEffect">
                                  <p:stCondLst>
                                    <p:cond delay="899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47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7" nodeType="withEffect">
                                  <p:stCondLst>
                                    <p:cond delay="578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73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8" nodeType="withEffect">
                                  <p:stCondLst>
                                    <p:cond delay="636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72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 animBg="1"/>
      <p:bldP spid="330" grpId="1" animBg="1"/>
      <p:bldP spid="331" grpId="2" animBg="1"/>
      <p:bldP spid="328" grpId="3" animBg="1"/>
      <p:bldP spid="330" grpId="4" animBg="1"/>
      <p:bldP spid="331" grpId="5" animBg="1"/>
      <p:bldP spid="332" grpId="6" animBg="1"/>
      <p:bldP spid="334" grpId="7" animBg="1"/>
      <p:bldP spid="333" grpId="8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변수</a:t>
            </a:r>
          </a:p>
        </p:txBody>
      </p:sp>
      <p:pic>
        <p:nvPicPr>
          <p:cNvPr id="324" name="그림 3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6177" y="983113"/>
            <a:ext cx="7668845" cy="2293486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326" name="그림 3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1149" y="4532405"/>
            <a:ext cx="1248650" cy="1411195"/>
          </a:xfrm>
          <a:prstGeom prst="rect">
            <a:avLst/>
          </a:prstGeom>
        </p:spPr>
      </p:pic>
      <p:pic>
        <p:nvPicPr>
          <p:cNvPr id="327" name="그림 3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85749" y="4495800"/>
            <a:ext cx="1248650" cy="1411195"/>
          </a:xfrm>
          <a:prstGeom prst="rect">
            <a:avLst/>
          </a:prstGeom>
        </p:spPr>
      </p:pic>
      <p:sp>
        <p:nvSpPr>
          <p:cNvPr id="328" name="TextBox 327"/>
          <p:cNvSpPr txBox="1"/>
          <p:nvPr/>
        </p:nvSpPr>
        <p:spPr>
          <a:xfrm>
            <a:off x="2566034" y="4343400"/>
            <a:ext cx="3910965" cy="5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그 지원서 누구꺼야</a:t>
            </a:r>
            <a:r>
              <a:rPr lang="en-US" altLang="ko-KR" sz="3200" b="1">
                <a:latin typeface="맑은 고딕"/>
              </a:rPr>
              <a:t>?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1402079" y="5943600"/>
            <a:ext cx="474346" cy="5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>
                <a:latin typeface="맑은 고딕"/>
              </a:rPr>
              <a:t>A</a:t>
            </a:r>
          </a:p>
        </p:txBody>
      </p:sp>
      <p:cxnSp>
        <p:nvCxnSpPr>
          <p:cNvPr id="330" name="직선 연결선 329"/>
          <p:cNvCxnSpPr/>
          <p:nvPr/>
        </p:nvCxnSpPr>
        <p:spPr>
          <a:xfrm flipV="1">
            <a:off x="2133600" y="3886200"/>
            <a:ext cx="1600200" cy="4572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/>
          <p:nvPr/>
        </p:nvCxnSpPr>
        <p:spPr>
          <a:xfrm>
            <a:off x="2209800" y="4953000"/>
            <a:ext cx="1676400" cy="3810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TextBox 331"/>
          <p:cNvSpPr txBox="1"/>
          <p:nvPr/>
        </p:nvSpPr>
        <p:spPr>
          <a:xfrm>
            <a:off x="3962400" y="4343400"/>
            <a:ext cx="2506027" cy="5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solidFill>
                  <a:srgbClr val="FF0000"/>
                </a:solidFill>
                <a:latin typeface="맑은 고딕"/>
              </a:rPr>
              <a:t>성명</a:t>
            </a:r>
            <a:r>
              <a:rPr lang="ko-KR" altLang="en-US" sz="3200" b="1">
                <a:latin typeface="맑은 고딕"/>
              </a:rPr>
              <a:t> 칸을 봐</a:t>
            </a:r>
          </a:p>
        </p:txBody>
      </p:sp>
      <p:cxnSp>
        <p:nvCxnSpPr>
          <p:cNvPr id="333" name="직선 연결선 332"/>
          <p:cNvCxnSpPr/>
          <p:nvPr/>
        </p:nvCxnSpPr>
        <p:spPr>
          <a:xfrm flipV="1">
            <a:off x="5867400" y="4800600"/>
            <a:ext cx="1524000" cy="6858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/>
          <p:nvPr/>
        </p:nvCxnSpPr>
        <p:spPr>
          <a:xfrm>
            <a:off x="5791200" y="3810000"/>
            <a:ext cx="1600200" cy="53340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/>
          <p:cNvSpPr txBox="1"/>
          <p:nvPr/>
        </p:nvSpPr>
        <p:spPr>
          <a:xfrm>
            <a:off x="7715250" y="5934075"/>
            <a:ext cx="443864" cy="5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>
                <a:latin typeface="맑은 고딕"/>
              </a:rPr>
              <a:t>B</a:t>
            </a:r>
          </a:p>
        </p:txBody>
      </p:sp>
      <p:pic>
        <p:nvPicPr>
          <p:cNvPr id="337" name="그림 3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8577" y="1135513"/>
            <a:ext cx="7668845" cy="2293486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338" name="그림 3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0977" y="1287913"/>
            <a:ext cx="7668845" cy="2293486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61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47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72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73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52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51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143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142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17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17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6" nodeType="withEffect">
                                  <p:stCondLst>
                                    <p:cond delay="899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47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7" nodeType="withEffect">
                                  <p:stCondLst>
                                    <p:cond delay="578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73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8" nodeType="withEffect">
                                  <p:stCondLst>
                                    <p:cond delay="636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72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 animBg="1"/>
      <p:bldP spid="328" grpId="3" animBg="1"/>
      <p:bldP spid="330" grpId="1" animBg="1"/>
      <p:bldP spid="330" grpId="4" animBg="1"/>
      <p:bldP spid="331" grpId="2" animBg="1"/>
      <p:bldP spid="331" grpId="5" animBg="1"/>
      <p:bldP spid="332" grpId="6" animBg="1"/>
      <p:bldP spid="333" grpId="8" animBg="1"/>
      <p:bldP spid="334" grpId="7" animBg="1"/>
    </p:bldLst>
  </p:timing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변수</a:t>
            </a:r>
            <a:endParaRPr lang="ko-KR" altLang="en-US" b="1">
              <a:latin typeface="+mn-ea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2133599" y="2743200"/>
            <a:ext cx="6019801" cy="571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latin typeface="맑은 고딕"/>
              </a:rPr>
              <a:t>x </a:t>
            </a:r>
            <a:r>
              <a:rPr lang="ko-KR" altLang="en-US" sz="3200" b="1">
                <a:latin typeface="맑은 고딕"/>
              </a:rPr>
              <a:t>           </a:t>
            </a:r>
            <a:r>
              <a:rPr lang="en-US" altLang="ko-KR" sz="3200" b="1">
                <a:solidFill>
                  <a:srgbClr val="ff0000"/>
                </a:solidFill>
                <a:latin typeface="맑은 고딕"/>
              </a:rPr>
              <a:t>=</a:t>
            </a:r>
            <a:r>
              <a:rPr lang="en-US" altLang="ko-KR" sz="3200" b="1">
                <a:latin typeface="맑은 고딕"/>
              </a:rPr>
              <a:t> </a:t>
            </a:r>
            <a:r>
              <a:rPr lang="ko-KR" altLang="en-US" sz="3200" b="1">
                <a:latin typeface="맑은 고딕"/>
              </a:rPr>
              <a:t>  </a:t>
            </a:r>
            <a:r>
              <a:rPr lang="en-US" altLang="ko-KR" sz="3200" b="1">
                <a:latin typeface="맑은 고딕"/>
              </a:rPr>
              <a:t>10 </a:t>
            </a:r>
            <a:endParaRPr lang="en-US" altLang="ko-KR" sz="3200" b="1">
              <a:latin typeface="맑은 고딕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2609850" y="3502045"/>
            <a:ext cx="4248150" cy="574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>
                <a:latin typeface="맑은 고딕"/>
              </a:rPr>
              <a:t>[</a:t>
            </a:r>
            <a:r>
              <a:rPr lang="ko-KR" altLang="en-US" sz="3200" b="1">
                <a:latin typeface="맑은 고딕"/>
              </a:rPr>
              <a:t>  변수명  </a:t>
            </a:r>
            <a:r>
              <a:rPr lang="en-US" altLang="ko-KR" sz="3200" b="1">
                <a:latin typeface="맑은 고딕"/>
              </a:rPr>
              <a:t>]</a:t>
            </a:r>
            <a:r>
              <a:rPr lang="ko-KR" altLang="en-US" sz="3200" b="1">
                <a:latin typeface="맑은 고딕"/>
              </a:rPr>
              <a:t>     </a:t>
            </a:r>
            <a:r>
              <a:rPr lang="en-US" altLang="ko-KR" sz="3200" b="1">
                <a:solidFill>
                  <a:srgbClr val="ff0000"/>
                </a:solidFill>
                <a:latin typeface="맑은 고딕"/>
              </a:rPr>
              <a:t>=</a:t>
            </a:r>
            <a:r>
              <a:rPr lang="ko-KR" altLang="en-US" sz="3200" b="1">
                <a:latin typeface="맑은 고딕"/>
              </a:rPr>
              <a:t>   값</a:t>
            </a:r>
            <a:endParaRPr lang="ko-KR" altLang="en-US" sz="3200" b="1">
              <a:latin typeface="맑은 고딕"/>
            </a:endParaRPr>
          </a:p>
        </p:txBody>
      </p:sp>
      <p:sp>
        <p:nvSpPr>
          <p:cNvPr id="320" name="TextBox 33"/>
          <p:cNvSpPr txBox="1"/>
          <p:nvPr/>
        </p:nvSpPr>
        <p:spPr>
          <a:xfrm>
            <a:off x="2539626" y="4957603"/>
            <a:ext cx="4927974" cy="414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정수형 자료형인 </a:t>
            </a:r>
            <a:r>
              <a:rPr lang="en-US" altLang="ko-KR" sz="2100" b="1">
                <a:latin typeface="맑은 고딕"/>
              </a:rPr>
              <a:t>10</a:t>
            </a:r>
            <a:r>
              <a:rPr lang="ko-KR" altLang="en-US" sz="2100" b="1">
                <a:latin typeface="맑은 고딕"/>
              </a:rPr>
              <a:t> 을 </a:t>
            </a:r>
            <a:r>
              <a:rPr lang="en-US" altLang="ko-KR" sz="2100" b="1">
                <a:latin typeface="맑은 고딕"/>
              </a:rPr>
              <a:t>x </a:t>
            </a:r>
            <a:r>
              <a:rPr lang="ko-KR" altLang="en-US" sz="2100" b="1">
                <a:latin typeface="맑은 고딕"/>
              </a:rPr>
              <a:t>에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대입</a:t>
            </a:r>
            <a:r>
              <a:rPr lang="ko-KR" altLang="en-US" sz="2100" b="1">
                <a:latin typeface="맑은 고딕"/>
              </a:rPr>
              <a:t>한다</a:t>
            </a:r>
            <a:r>
              <a:rPr lang="en-US" altLang="ko-KR" sz="2100" b="1">
                <a:latin typeface="맑은 고딕"/>
              </a:rPr>
              <a:t>!</a:t>
            </a:r>
            <a:endParaRPr lang="en-US" altLang="ko-KR" sz="2100" b="1">
              <a:latin typeface="맑은 고딕"/>
            </a:endParaRPr>
          </a:p>
        </p:txBody>
      </p:sp>
      <p:sp>
        <p:nvSpPr>
          <p:cNvPr id="321" name="직사각형 35"/>
          <p:cNvSpPr/>
          <p:nvPr/>
        </p:nvSpPr>
        <p:spPr>
          <a:xfrm>
            <a:off x="955488" y="178455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2" name="직사각형 3"/>
          <p:cNvSpPr/>
          <p:nvPr/>
        </p:nvSpPr>
        <p:spPr>
          <a:xfrm>
            <a:off x="1447800" y="1647825"/>
            <a:ext cx="4950012" cy="4933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변수에 값 </a:t>
            </a:r>
            <a:r>
              <a:rPr lang="ko-KR" altLang="en-US" sz="2700" b="1" cap="none" spc="0">
                <a:ln w="0"/>
                <a:solidFill>
                  <a:srgbClr val="ff0000"/>
                </a:solidFill>
                <a:latin typeface="+mn-ea"/>
              </a:rPr>
              <a:t>대입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하기</a:t>
            </a:r>
            <a:endParaRPr lang="ko-KR" altLang="en-US" sz="27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변수</a:t>
            </a:r>
            <a:endParaRPr lang="ko-KR" altLang="en-US" b="1">
              <a:latin typeface="+mn-ea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781050" y="1833562"/>
            <a:ext cx="6019800" cy="257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ko-KR" sz="3200" b="1">
                <a:latin typeface="맑은 고딕"/>
              </a:rPr>
              <a:t>a = 10</a:t>
            </a:r>
            <a:endParaRPr lang="en-US" altLang="ko-KR" sz="3200" b="1">
              <a:latin typeface="맑은 고딕"/>
            </a:endParaRPr>
          </a:p>
          <a:p>
            <a:pPr>
              <a:lnSpc>
                <a:spcPct val="170000"/>
              </a:lnSpc>
              <a:defRPr/>
            </a:pPr>
            <a:r>
              <a:rPr lang="en-US" altLang="ko-KR" sz="3200" b="1">
                <a:latin typeface="맑은 고딕"/>
              </a:rPr>
              <a:t>b = 1.2</a:t>
            </a:r>
            <a:endParaRPr lang="en-US" altLang="ko-KR" sz="3200" b="1">
              <a:latin typeface="맑은 고딕"/>
            </a:endParaRPr>
          </a:p>
          <a:p>
            <a:pPr>
              <a:lnSpc>
                <a:spcPct val="170000"/>
              </a:lnSpc>
              <a:defRPr/>
            </a:pPr>
            <a:r>
              <a:rPr lang="en-US" altLang="ko-KR" sz="3200" b="1">
                <a:latin typeface="맑은 고딕"/>
              </a:rPr>
              <a:t>c = “Hello”</a:t>
            </a:r>
            <a:endParaRPr lang="en-US" altLang="ko-KR" sz="3200" b="1">
              <a:latin typeface="맑은 고딕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72478" y="4722495"/>
            <a:ext cx="2065972" cy="57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>
                <a:latin typeface="맑은 고딕"/>
              </a:rPr>
              <a:t>d = 1 + 2</a:t>
            </a:r>
            <a:endParaRPr lang="en-US" altLang="ko-KR"/>
          </a:p>
        </p:txBody>
      </p:sp>
      <p:sp>
        <p:nvSpPr>
          <p:cNvPr id="325" name="포인트가 5개인 별 324"/>
          <p:cNvSpPr/>
          <p:nvPr/>
        </p:nvSpPr>
        <p:spPr>
          <a:xfrm rot="2133019">
            <a:off x="475301" y="4460561"/>
            <a:ext cx="3810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6" name="TextBox 33"/>
          <p:cNvSpPr txBox="1"/>
          <p:nvPr/>
        </p:nvSpPr>
        <p:spPr>
          <a:xfrm>
            <a:off x="3448050" y="1828800"/>
            <a:ext cx="5943602" cy="2613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  <a:defRPr/>
            </a:pPr>
            <a:r>
              <a:rPr lang="ko-KR" altLang="en-US" sz="2300" b="1">
                <a:latin typeface="맑은 고딕"/>
              </a:rPr>
              <a:t>정수형 자료형인 </a:t>
            </a:r>
            <a:r>
              <a:rPr lang="en-US" altLang="ko-KR" sz="2300" b="1">
                <a:latin typeface="맑은 고딕"/>
              </a:rPr>
              <a:t>10</a:t>
            </a:r>
            <a:r>
              <a:rPr lang="ko-KR" altLang="en-US" sz="2300" b="1">
                <a:latin typeface="맑은 고딕"/>
              </a:rPr>
              <a:t> 을 </a:t>
            </a:r>
            <a:r>
              <a:rPr lang="en-US" altLang="ko-KR" sz="2300" b="1">
                <a:latin typeface="맑은 고딕"/>
              </a:rPr>
              <a:t>a</a:t>
            </a:r>
            <a:r>
              <a:rPr lang="ko-KR" altLang="en-US" sz="2300" b="1">
                <a:latin typeface="맑은 고딕"/>
              </a:rPr>
              <a:t> 에 대입한다</a:t>
            </a:r>
            <a:r>
              <a:rPr lang="en-US" altLang="ko-KR" sz="2300" b="1">
                <a:latin typeface="맑은 고딕"/>
              </a:rPr>
              <a:t>!</a:t>
            </a:r>
            <a:endParaRPr lang="en-US" altLang="ko-KR" sz="2300" b="1">
              <a:latin typeface="맑은 고딕"/>
            </a:endParaRPr>
          </a:p>
          <a:p>
            <a:pPr>
              <a:lnSpc>
                <a:spcPct val="240000"/>
              </a:lnSpc>
              <a:defRPr/>
            </a:pPr>
            <a:r>
              <a:rPr lang="ko-KR" altLang="en-US" sz="2300" b="1">
                <a:latin typeface="맑은 고딕"/>
              </a:rPr>
              <a:t>실수형 자료형인 </a:t>
            </a:r>
            <a:r>
              <a:rPr lang="en-US" altLang="ko-KR" sz="2300" b="1">
                <a:latin typeface="맑은 고딕"/>
              </a:rPr>
              <a:t>1.2</a:t>
            </a:r>
            <a:r>
              <a:rPr lang="ko-KR" altLang="en-US" sz="2300" b="1">
                <a:latin typeface="맑은 고딕"/>
              </a:rPr>
              <a:t> 을 </a:t>
            </a:r>
            <a:r>
              <a:rPr lang="en-US" altLang="ko-KR" sz="2300" b="1">
                <a:latin typeface="맑은 고딕"/>
              </a:rPr>
              <a:t>b</a:t>
            </a:r>
            <a:r>
              <a:rPr lang="ko-KR" altLang="en-US" sz="2300" b="1">
                <a:latin typeface="맑은 고딕"/>
              </a:rPr>
              <a:t> 에 대입한다</a:t>
            </a:r>
            <a:r>
              <a:rPr lang="en-US" altLang="ko-KR" sz="2300" b="1">
                <a:latin typeface="맑은 고딕"/>
              </a:rPr>
              <a:t>!</a:t>
            </a:r>
            <a:endParaRPr lang="en-US" altLang="ko-KR" sz="2300" b="1">
              <a:latin typeface="맑은 고딕"/>
            </a:endParaRPr>
          </a:p>
          <a:p>
            <a:pPr>
              <a:lnSpc>
                <a:spcPct val="240000"/>
              </a:lnSpc>
              <a:defRPr/>
            </a:pPr>
            <a:r>
              <a:rPr lang="ko-KR" altLang="en-US" sz="2300" b="1">
                <a:latin typeface="맑은 고딕"/>
              </a:rPr>
              <a:t>문자열 자료형인 </a:t>
            </a:r>
            <a:r>
              <a:rPr lang="en-US" altLang="ko-KR" sz="2300" b="1">
                <a:latin typeface="맑은 고딕"/>
              </a:rPr>
              <a:t>“Hello”</a:t>
            </a:r>
            <a:r>
              <a:rPr lang="ko-KR" altLang="en-US" sz="2300" b="1">
                <a:latin typeface="맑은 고딕"/>
              </a:rPr>
              <a:t>를 </a:t>
            </a:r>
            <a:r>
              <a:rPr lang="en-US" altLang="ko-KR" sz="2300" b="1">
                <a:latin typeface="맑은 고딕"/>
              </a:rPr>
              <a:t>c</a:t>
            </a:r>
            <a:r>
              <a:rPr lang="ko-KR" altLang="en-US" sz="2300" b="1">
                <a:latin typeface="맑은 고딕"/>
              </a:rPr>
              <a:t> 에 대입한다</a:t>
            </a:r>
            <a:r>
              <a:rPr lang="en-US" altLang="ko-KR" sz="2300" b="1">
                <a:latin typeface="맑은 고딕"/>
              </a:rPr>
              <a:t>!</a:t>
            </a:r>
            <a:endParaRPr lang="en-US" altLang="ko-KR" sz="2300" b="1">
              <a:latin typeface="맑은 고딕"/>
            </a:endParaRPr>
          </a:p>
        </p:txBody>
      </p:sp>
      <p:sp>
        <p:nvSpPr>
          <p:cNvPr id="329" name="TextBox 33"/>
          <p:cNvSpPr txBox="1"/>
          <p:nvPr/>
        </p:nvSpPr>
        <p:spPr>
          <a:xfrm>
            <a:off x="3505198" y="4387215"/>
            <a:ext cx="5943602" cy="1082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  <a:defRPr/>
            </a:pPr>
            <a:r>
              <a:rPr lang="en-US" altLang="ko-KR" sz="2700" b="1">
                <a:solidFill>
                  <a:srgbClr val="ff0000"/>
                </a:solidFill>
                <a:latin typeface="맑은 고딕"/>
              </a:rPr>
              <a:t>1</a:t>
            </a: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700" b="1">
                <a:solidFill>
                  <a:srgbClr val="ff0000"/>
                </a:solidFill>
                <a:latin typeface="맑은 고딕"/>
              </a:rPr>
              <a:t>+</a:t>
            </a: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700" b="1">
                <a:solidFill>
                  <a:srgbClr val="ff0000"/>
                </a:solidFill>
                <a:latin typeface="맑은 고딕"/>
              </a:rPr>
              <a:t>2</a:t>
            </a: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 의 값</a:t>
            </a:r>
            <a:r>
              <a:rPr lang="ko-KR" altLang="en-US" sz="2700" b="1">
                <a:latin typeface="맑은 고딕"/>
              </a:rPr>
              <a:t>을 </a:t>
            </a:r>
            <a:r>
              <a:rPr lang="en-US" altLang="ko-KR" sz="2700" b="1">
                <a:latin typeface="맑은 고딕"/>
              </a:rPr>
              <a:t>d</a:t>
            </a:r>
            <a:r>
              <a:rPr lang="ko-KR" altLang="en-US" sz="2700" b="1">
                <a:latin typeface="맑은 고딕"/>
              </a:rPr>
              <a:t> 에 대입한다</a:t>
            </a:r>
            <a:r>
              <a:rPr lang="en-US" altLang="ko-KR" sz="2700" b="1">
                <a:latin typeface="맑은 고딕"/>
              </a:rPr>
              <a:t>!</a:t>
            </a:r>
            <a:endParaRPr lang="en-US" altLang="ko-KR" sz="27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5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6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  <p:bldP spid="325" grpId="1" animBg="1"/>
      <p:bldP spid="329" grpId="2" animBg="1"/>
    </p:bldLst>
  </p:timing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변수</a:t>
            </a:r>
            <a:endParaRPr lang="ko-KR" altLang="en-US" b="1">
              <a:latin typeface="+mn-ea"/>
            </a:endParaRPr>
          </a:p>
        </p:txBody>
      </p:sp>
      <p:sp>
        <p:nvSpPr>
          <p:cNvPr id="323" name="직사각형 35"/>
          <p:cNvSpPr/>
          <p:nvPr/>
        </p:nvSpPr>
        <p:spPr>
          <a:xfrm>
            <a:off x="1143000" y="341054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4" name="직사각형 3"/>
          <p:cNvSpPr/>
          <p:nvPr/>
        </p:nvSpPr>
        <p:spPr>
          <a:xfrm>
            <a:off x="1635312" y="3273812"/>
            <a:ext cx="4950012" cy="498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과 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의 사칙연산을 출력</a:t>
            </a:r>
            <a:endParaRPr lang="ko-KR" altLang="en-US" sz="2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5" name="직사각형 35"/>
          <p:cNvSpPr/>
          <p:nvPr/>
        </p:nvSpPr>
        <p:spPr>
          <a:xfrm>
            <a:off x="1149537" y="412974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6" name="직사각형 3"/>
          <p:cNvSpPr/>
          <p:nvPr/>
        </p:nvSpPr>
        <p:spPr>
          <a:xfrm>
            <a:off x="1641849" y="3993019"/>
            <a:ext cx="4950012" cy="5008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과 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의 사칙연산을 출력</a:t>
            </a:r>
            <a:endParaRPr lang="ko-KR" altLang="en-US" sz="2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7" name="직사각형 35"/>
          <p:cNvSpPr/>
          <p:nvPr/>
        </p:nvSpPr>
        <p:spPr>
          <a:xfrm>
            <a:off x="1152525" y="4855552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8" name="직사각형 3"/>
          <p:cNvSpPr/>
          <p:nvPr/>
        </p:nvSpPr>
        <p:spPr>
          <a:xfrm>
            <a:off x="1644837" y="4718824"/>
            <a:ext cx="4950012" cy="5008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과 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의 사칙연산을 출력</a:t>
            </a:r>
            <a:endParaRPr lang="ko-KR" altLang="en-US" sz="2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9" name="직사각형 35"/>
          <p:cNvSpPr/>
          <p:nvPr/>
        </p:nvSpPr>
        <p:spPr>
          <a:xfrm>
            <a:off x="1152525" y="553740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0" name="직사각형 3"/>
          <p:cNvSpPr/>
          <p:nvPr/>
        </p:nvSpPr>
        <p:spPr>
          <a:xfrm>
            <a:off x="1644837" y="5400675"/>
            <a:ext cx="4950012" cy="498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과 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6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의 사칙연산을 출력</a:t>
            </a:r>
            <a:endParaRPr lang="en-US" altLang="ko-KR" sz="2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31" name=""/>
          <p:cNvSpPr/>
          <p:nvPr/>
        </p:nvSpPr>
        <p:spPr>
          <a:xfrm>
            <a:off x="1632324" y="3181350"/>
            <a:ext cx="381000" cy="2819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2" name=""/>
          <p:cNvSpPr/>
          <p:nvPr/>
        </p:nvSpPr>
        <p:spPr>
          <a:xfrm>
            <a:off x="2422899" y="3200400"/>
            <a:ext cx="381000" cy="2819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4" name=""/>
          <p:cNvSpPr txBox="1"/>
          <p:nvPr/>
        </p:nvSpPr>
        <p:spPr>
          <a:xfrm>
            <a:off x="1611369" y="2497455"/>
            <a:ext cx="421005" cy="5295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900" b="1">
                <a:solidFill>
                  <a:srgbClr val="ff0000"/>
                </a:solidFill>
              </a:rPr>
              <a:t>A</a:t>
            </a:r>
            <a:endParaRPr lang="en-US" altLang="ko-KR" sz="2900" b="1">
              <a:solidFill>
                <a:srgbClr val="ff0000"/>
              </a:solidFill>
            </a:endParaRPr>
          </a:p>
        </p:txBody>
      </p:sp>
      <p:sp>
        <p:nvSpPr>
          <p:cNvPr id="335" name=""/>
          <p:cNvSpPr txBox="1"/>
          <p:nvPr/>
        </p:nvSpPr>
        <p:spPr>
          <a:xfrm>
            <a:off x="2430519" y="2495550"/>
            <a:ext cx="398145" cy="529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900" b="1">
                <a:solidFill>
                  <a:srgbClr val="ff0000"/>
                </a:solidFill>
              </a:rPr>
              <a:t>B</a:t>
            </a:r>
            <a:endParaRPr lang="en-US" altLang="ko-KR" sz="2900" b="1">
              <a:solidFill>
                <a:srgbClr val="ff0000"/>
              </a:solidFill>
            </a:endParaRPr>
          </a:p>
        </p:txBody>
      </p:sp>
      <p:sp>
        <p:nvSpPr>
          <p:cNvPr id="336" name="TextBox 33"/>
          <p:cNvSpPr txBox="1"/>
          <p:nvPr/>
        </p:nvSpPr>
        <p:spPr>
          <a:xfrm>
            <a:off x="876299" y="1219200"/>
            <a:ext cx="8153401" cy="1042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40000"/>
              </a:lnSpc>
              <a:defRPr/>
            </a:pPr>
            <a:r>
              <a:rPr lang="ko-KR" altLang="en-US" sz="2600" b="1">
                <a:solidFill>
                  <a:srgbClr val="ff0000"/>
                </a:solidFill>
                <a:latin typeface="맑은 고딕"/>
              </a:rPr>
              <a:t>변하는 부분</a:t>
            </a:r>
            <a:r>
              <a:rPr lang="ko-KR" altLang="en-US" sz="2600" b="1">
                <a:latin typeface="맑은 고딕"/>
              </a:rPr>
              <a:t>을 대표할 </a:t>
            </a:r>
            <a:r>
              <a:rPr lang="ko-KR" altLang="en-US" sz="2600" b="1">
                <a:solidFill>
                  <a:srgbClr val="ff0000"/>
                </a:solidFill>
                <a:latin typeface="맑은 고딕"/>
              </a:rPr>
              <a:t>이름</a:t>
            </a:r>
            <a:r>
              <a:rPr lang="ko-KR" altLang="en-US" sz="2600" b="1">
                <a:latin typeface="맑은 고딕"/>
              </a:rPr>
              <a:t>을 정해주면됨</a:t>
            </a:r>
            <a:r>
              <a:rPr lang="en-US" altLang="ko-KR" sz="2600" b="1">
                <a:latin typeface="맑은 고딕"/>
              </a:rPr>
              <a:t>!</a:t>
            </a:r>
            <a:r>
              <a:rPr lang="ko-KR" altLang="en-US" sz="2600" b="1">
                <a:latin typeface="맑은 고딕"/>
              </a:rPr>
              <a:t> </a:t>
            </a:r>
            <a:r>
              <a:rPr lang="en-US" altLang="ko-KR" sz="2600" b="1">
                <a:latin typeface="맑은 고딕"/>
              </a:rPr>
              <a:t>(</a:t>
            </a:r>
            <a:r>
              <a:rPr lang="ko-KR" altLang="en-US" sz="2600" b="1">
                <a:latin typeface="맑은 고딕"/>
              </a:rPr>
              <a:t>변수명</a:t>
            </a:r>
            <a:r>
              <a:rPr lang="en-US" altLang="ko-KR" sz="2600" b="1">
                <a:latin typeface="맑은 고딕"/>
              </a:rPr>
              <a:t>)</a:t>
            </a:r>
            <a:endParaRPr lang="en-US" altLang="ko-KR" sz="26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 animBg="1"/>
      <p:bldP spid="334" grpId="1" animBg="1"/>
      <p:bldP spid="332" grpId="2" animBg="1"/>
      <p:bldP spid="335" grpId="3" animBg="1"/>
    </p:bldLst>
  </p:timing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변수명 설정 주의사항</a:t>
            </a:r>
            <a:endParaRPr lang="ko-KR" altLang="en-US" b="1">
              <a:latin typeface="+mn-ea"/>
            </a:endParaRPr>
          </a:p>
        </p:txBody>
      </p:sp>
      <p:sp>
        <p:nvSpPr>
          <p:cNvPr id="325" name="직사각형 35"/>
          <p:cNvSpPr/>
          <p:nvPr/>
        </p:nvSpPr>
        <p:spPr>
          <a:xfrm>
            <a:off x="1219199" y="270569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6" name="직사각형 3"/>
          <p:cNvSpPr/>
          <p:nvPr/>
        </p:nvSpPr>
        <p:spPr>
          <a:xfrm>
            <a:off x="1711511" y="2426087"/>
            <a:ext cx="7127688" cy="13248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변수명만 보고도 어떤 자료를 가지고 있는지</a:t>
            </a:r>
            <a:endParaRPr lang="ko-KR" altLang="en-US" sz="27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유추할 수 있도록 설정</a:t>
            </a:r>
            <a:endParaRPr lang="ko-KR" altLang="en-US" sz="2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7" name="직사각형 35"/>
          <p:cNvSpPr/>
          <p:nvPr/>
        </p:nvSpPr>
        <p:spPr>
          <a:xfrm>
            <a:off x="1219200" y="52869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8" name="직사각형 3"/>
          <p:cNvSpPr/>
          <p:nvPr/>
        </p:nvSpPr>
        <p:spPr>
          <a:xfrm>
            <a:off x="1711512" y="5007362"/>
            <a:ext cx="7127688" cy="7076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700" b="1" cap="none" spc="0">
                <a:ln w="0"/>
                <a:solidFill>
                  <a:srgbClr val="ff0000"/>
                </a:solidFill>
                <a:latin typeface="+mn-ea"/>
              </a:rPr>
              <a:t>예약어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는 변수명으로 사용금지</a:t>
            </a:r>
            <a:endParaRPr lang="ko-KR" altLang="en-US" sz="27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9" name="직사각형 35"/>
          <p:cNvSpPr/>
          <p:nvPr/>
        </p:nvSpPr>
        <p:spPr>
          <a:xfrm>
            <a:off x="1200149" y="422969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0" name="직사각형 3"/>
          <p:cNvSpPr/>
          <p:nvPr/>
        </p:nvSpPr>
        <p:spPr>
          <a:xfrm>
            <a:off x="1692462" y="3950087"/>
            <a:ext cx="7127688" cy="7076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처음글자는 영어 소문자로 설정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700" b="1" cap="none" spc="0">
                <a:ln w="0"/>
                <a:solidFill>
                  <a:srgbClr val="ff0000"/>
                </a:solidFill>
                <a:latin typeface="+mn-ea"/>
              </a:rPr>
              <a:t>숫자 시작 </a:t>
            </a:r>
            <a:r>
              <a:rPr lang="en-US" altLang="ko-KR" sz="2700" b="1" cap="none" spc="0">
                <a:ln w="0"/>
                <a:solidFill>
                  <a:srgbClr val="ff0000"/>
                </a:solidFill>
                <a:latin typeface="+mn-ea"/>
              </a:rPr>
              <a:t>X</a:t>
            </a:r>
            <a:endParaRPr lang="en-US" altLang="ko-KR" sz="27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1" name="직사각형 35"/>
          <p:cNvSpPr/>
          <p:nvPr/>
        </p:nvSpPr>
        <p:spPr>
          <a:xfrm>
            <a:off x="1219200" y="171509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2" name="직사각형 3"/>
          <p:cNvSpPr/>
          <p:nvPr/>
        </p:nvSpPr>
        <p:spPr>
          <a:xfrm>
            <a:off x="1711512" y="1435487"/>
            <a:ext cx="7127688" cy="7057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특정 기능을 수행하는 경우만 설정</a:t>
            </a:r>
            <a:endParaRPr lang="ko-KR" altLang="en-US" sz="27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3" name="포인트가 5개인 별 332"/>
          <p:cNvSpPr/>
          <p:nvPr/>
        </p:nvSpPr>
        <p:spPr>
          <a:xfrm rot="2133019">
            <a:off x="397607" y="1220148"/>
            <a:ext cx="3810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4" name="포인트가 5개인 별 333"/>
          <p:cNvSpPr/>
          <p:nvPr/>
        </p:nvSpPr>
        <p:spPr>
          <a:xfrm rot="2133019">
            <a:off x="856704" y="1143948"/>
            <a:ext cx="3810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5" name="포인트가 5개인 별 334"/>
          <p:cNvSpPr/>
          <p:nvPr/>
        </p:nvSpPr>
        <p:spPr>
          <a:xfrm rot="2133019">
            <a:off x="704304" y="1601148"/>
            <a:ext cx="3810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직사각형 3"/>
          <p:cNvSpPr/>
          <p:nvPr/>
        </p:nvSpPr>
        <p:spPr>
          <a:xfrm>
            <a:off x="1752600" y="2819400"/>
            <a:ext cx="6477000" cy="17316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자신의 이름 및 나이를</a:t>
            </a: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변수에 담아서 출력해보기</a:t>
            </a:r>
          </a:p>
        </p:txBody>
      </p:sp>
      <p:sp>
        <p:nvSpPr>
          <p:cNvPr id="318" name="직사각형 3"/>
          <p:cNvSpPr/>
          <p:nvPr/>
        </p:nvSpPr>
        <p:spPr>
          <a:xfrm>
            <a:off x="304800" y="422909"/>
            <a:ext cx="3009900" cy="6438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Coding Time</a:t>
            </a:r>
          </a:p>
        </p:txBody>
      </p:sp>
      <p:sp>
        <p:nvSpPr>
          <p:cNvPr id="320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500" b="1" cap="none" spc="0">
                <a:ln w="0"/>
                <a:solidFill>
                  <a:schemeClr val="tx1"/>
                </a:solidFill>
                <a:latin typeface="+mn-ea"/>
              </a:rPr>
              <a:t>print </a:t>
            </a: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함수의 확장실습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연산자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연산자</a:t>
            </a:r>
            <a:r>
              <a:rPr lang="en-US" altLang="ko-KR" b="1">
                <a:latin typeface="+mn-ea"/>
              </a:rPr>
              <a:t>,</a:t>
            </a:r>
            <a:r>
              <a:rPr lang="ko-KR" altLang="en-US" b="1">
                <a:latin typeface="+mn-ea"/>
              </a:rPr>
              <a:t> 피연산자</a:t>
            </a:r>
            <a:endParaRPr lang="ko-KR" altLang="en-US" b="1">
              <a:latin typeface="+mn-ea"/>
            </a:endParaRPr>
          </a:p>
        </p:txBody>
      </p:sp>
      <p:sp>
        <p:nvSpPr>
          <p:cNvPr id="302" name="직사각형 3"/>
          <p:cNvSpPr/>
          <p:nvPr/>
        </p:nvSpPr>
        <p:spPr>
          <a:xfrm>
            <a:off x="1741581" y="2782252"/>
            <a:ext cx="6422838" cy="12934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3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5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5300" b="1" cap="none" spc="0">
                <a:ln w="0"/>
                <a:solidFill>
                  <a:schemeClr val="tx1"/>
                </a:solidFill>
                <a:latin typeface="+mn-ea"/>
              </a:rPr>
              <a:t>+</a:t>
            </a:r>
            <a:r>
              <a:rPr lang="ko-KR" altLang="en-US" sz="5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5300" b="1" cap="none" spc="0">
                <a:ln w="0"/>
                <a:solidFill>
                  <a:schemeClr val="tx1"/>
                </a:solidFill>
                <a:latin typeface="+mn-ea"/>
              </a:rPr>
              <a:t>3</a:t>
            </a:r>
            <a:endParaRPr lang="en-US" altLang="ko-KR" sz="5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3" name="TextBox 33"/>
          <p:cNvSpPr txBox="1"/>
          <p:nvPr/>
        </p:nvSpPr>
        <p:spPr>
          <a:xfrm>
            <a:off x="6922575" y="4495800"/>
            <a:ext cx="1840425" cy="498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피연산자</a:t>
            </a:r>
            <a:endParaRPr lang="ko-KR" altLang="en-US" sz="2700" b="1">
              <a:solidFill>
                <a:srgbClr val="ff0000"/>
              </a:solidFill>
              <a:latin typeface="맑은 고딕"/>
            </a:endParaRPr>
          </a:p>
        </p:txBody>
      </p:sp>
      <p:cxnSp>
        <p:nvCxnSpPr>
          <p:cNvPr id="304" name="직선 연결선 32"/>
          <p:cNvCxnSpPr>
            <a:endCxn id="303" idx="1"/>
          </p:cNvCxnSpPr>
          <p:nvPr/>
        </p:nvCxnSpPr>
        <p:spPr>
          <a:xfrm>
            <a:off x="5867400" y="3886200"/>
            <a:ext cx="1055175" cy="858678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3"/>
          <p:cNvSpPr txBox="1"/>
          <p:nvPr/>
        </p:nvSpPr>
        <p:spPr>
          <a:xfrm>
            <a:off x="2198175" y="4648200"/>
            <a:ext cx="1840425" cy="498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피연산자</a:t>
            </a:r>
            <a:endParaRPr lang="ko-KR" altLang="en-US" sz="2700" b="1">
              <a:solidFill>
                <a:srgbClr val="ff0000"/>
              </a:solidFill>
              <a:latin typeface="맑은 고딕"/>
            </a:endParaRPr>
          </a:p>
        </p:txBody>
      </p:sp>
      <p:cxnSp>
        <p:nvCxnSpPr>
          <p:cNvPr id="306" name="직선 연결선 32"/>
          <p:cNvCxnSpPr>
            <a:endCxn id="305" idx="0"/>
          </p:cNvCxnSpPr>
          <p:nvPr/>
        </p:nvCxnSpPr>
        <p:spPr>
          <a:xfrm rot="10800000" flipV="1">
            <a:off x="3118387" y="3886200"/>
            <a:ext cx="996412" cy="76200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3"/>
          <p:cNvSpPr txBox="1"/>
          <p:nvPr/>
        </p:nvSpPr>
        <p:spPr>
          <a:xfrm>
            <a:off x="4032787" y="1676400"/>
            <a:ext cx="1840425" cy="498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연산자</a:t>
            </a:r>
            <a:endParaRPr lang="ko-KR" altLang="en-US" sz="2700" b="1">
              <a:solidFill>
                <a:srgbClr val="ff0000"/>
              </a:solidFill>
              <a:latin typeface="맑은 고딕"/>
            </a:endParaRPr>
          </a:p>
        </p:txBody>
      </p:sp>
      <p:cxnSp>
        <p:nvCxnSpPr>
          <p:cNvPr id="308" name="직선 연결선 32"/>
          <p:cNvCxnSpPr>
            <a:endCxn id="307" idx="2"/>
          </p:cNvCxnSpPr>
          <p:nvPr/>
        </p:nvCxnSpPr>
        <p:spPr>
          <a:xfrm rot="16200000">
            <a:off x="4516278" y="2611278"/>
            <a:ext cx="873444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lt1"/>
                </a:solidFill>
              </a:rPr>
              <a:t>P</a:t>
            </a:r>
            <a:r>
              <a:rPr lang="en-US" altLang="ko-KR" sz="5200" b="1">
                <a:solidFill>
                  <a:schemeClr val="bg1"/>
                </a:solidFill>
              </a:rPr>
              <a:t>rogramming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  <a:endParaRPr lang="ko-KR" altLang="en-US" b="1">
              <a:latin typeface="+mn-ea"/>
            </a:endParaRPr>
          </a:p>
        </p:txBody>
      </p:sp>
      <p:sp>
        <p:nvSpPr>
          <p:cNvPr id="282" name="직사각형 35"/>
          <p:cNvSpPr/>
          <p:nvPr/>
        </p:nvSpPr>
        <p:spPr>
          <a:xfrm>
            <a:off x="762000" y="183385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095375" y="1676400"/>
            <a:ext cx="2964180" cy="5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숫자   </a:t>
            </a:r>
            <a:r>
              <a:rPr lang="en-US" altLang="ko-KR" sz="3200" b="1">
                <a:solidFill>
                  <a:srgbClr val="ff0000"/>
                </a:solidFill>
                <a:latin typeface="맑은 고딕"/>
              </a:rPr>
              <a:t>+</a:t>
            </a:r>
            <a:r>
              <a:rPr lang="en-US" altLang="ko-KR" sz="3200" b="1">
                <a:latin typeface="맑은 고딕"/>
              </a:rPr>
              <a:t>   </a:t>
            </a:r>
            <a:r>
              <a:rPr lang="ko-KR" altLang="en-US" sz="3200" b="1">
                <a:latin typeface="맑은 고딕"/>
              </a:rPr>
              <a:t>숫자</a:t>
            </a:r>
            <a:endParaRPr lang="ko-KR" altLang="en-US" sz="3200" b="1">
              <a:latin typeface="맑은 고딕"/>
            </a:endParaRPr>
          </a:p>
        </p:txBody>
      </p:sp>
      <p:sp>
        <p:nvSpPr>
          <p:cNvPr id="284" name="직사각형 35"/>
          <p:cNvSpPr/>
          <p:nvPr/>
        </p:nvSpPr>
        <p:spPr>
          <a:xfrm>
            <a:off x="775335" y="261425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1118235" y="2433934"/>
            <a:ext cx="3783330" cy="57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문자열   </a:t>
            </a:r>
            <a:r>
              <a:rPr lang="en-US" altLang="ko-KR" sz="3200" b="1">
                <a:solidFill>
                  <a:srgbClr val="ff6600"/>
                </a:solidFill>
                <a:latin typeface="맑은 고딕"/>
              </a:rPr>
              <a:t>+</a:t>
            </a:r>
            <a:r>
              <a:rPr lang="ko-KR" altLang="en-US" sz="3200" b="1">
                <a:latin typeface="맑은 고딕"/>
              </a:rPr>
              <a:t>   문자열</a:t>
            </a:r>
            <a:endParaRPr lang="ko-KR" altLang="en-US" sz="3200" b="1">
              <a:latin typeface="맑은 고딕"/>
            </a:endParaRPr>
          </a:p>
        </p:txBody>
      </p:sp>
      <p:sp>
        <p:nvSpPr>
          <p:cNvPr id="286" name="직사각형 35"/>
          <p:cNvSpPr/>
          <p:nvPr/>
        </p:nvSpPr>
        <p:spPr>
          <a:xfrm>
            <a:off x="779145" y="342321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112520" y="3258141"/>
            <a:ext cx="3493770" cy="574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리스트  </a:t>
            </a:r>
            <a:r>
              <a:rPr lang="en-US" altLang="ko-KR" sz="3200" b="1">
                <a:solidFill>
                  <a:schemeClr val="accent5"/>
                </a:solidFill>
                <a:latin typeface="맑은 고딕"/>
              </a:rPr>
              <a:t>+</a:t>
            </a:r>
            <a:r>
              <a:rPr lang="ko-KR" altLang="en-US" sz="3200" b="1">
                <a:latin typeface="맑은 고딕"/>
              </a:rPr>
              <a:t>  리스트</a:t>
            </a:r>
            <a:endParaRPr lang="ko-KR" altLang="en-US" sz="3200" b="1">
              <a:latin typeface="맑은 고딕"/>
            </a:endParaRPr>
          </a:p>
        </p:txBody>
      </p:sp>
      <p:cxnSp>
        <p:nvCxnSpPr>
          <p:cNvPr id="299" name="직선 연결선 32"/>
          <p:cNvCxnSpPr/>
          <p:nvPr/>
        </p:nvCxnSpPr>
        <p:spPr>
          <a:xfrm rot="10800000">
            <a:off x="838200" y="5509259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33"/>
          <p:cNvSpPr txBox="1"/>
          <p:nvPr/>
        </p:nvSpPr>
        <p:spPr>
          <a:xfrm>
            <a:off x="1664775" y="5257800"/>
            <a:ext cx="5754706" cy="495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자료형</a:t>
            </a:r>
            <a:r>
              <a:rPr lang="ko-KR" altLang="en-US" sz="2700" b="1">
                <a:latin typeface="맑은 고딕"/>
              </a:rPr>
              <a:t>마다 연산자의 기능이 다름</a:t>
            </a:r>
            <a:endParaRPr lang="ko-KR" altLang="en-US" sz="2700" b="1">
              <a:latin typeface="맑은 고딕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2649854" y="3962400"/>
            <a:ext cx="514351" cy="574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>
                <a:latin typeface="맑은 고딕"/>
              </a:rPr>
              <a:t>...</a:t>
            </a:r>
            <a:endParaRPr lang="en-US" altLang="ko-KR" sz="32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type</a:t>
            </a:r>
            <a:r>
              <a:rPr lang="ko-KR" altLang="en-US" b="1">
                <a:latin typeface="+mn-ea"/>
              </a:rPr>
              <a:t> 함수</a:t>
            </a:r>
            <a:endParaRPr lang="ko-KR" altLang="en-US" b="1">
              <a:latin typeface="+mn-ea"/>
            </a:endParaRPr>
          </a:p>
        </p:txBody>
      </p:sp>
      <p:sp>
        <p:nvSpPr>
          <p:cNvPr id="302" name="직사각형 3"/>
          <p:cNvSpPr/>
          <p:nvPr/>
        </p:nvSpPr>
        <p:spPr>
          <a:xfrm>
            <a:off x="1044762" y="1447800"/>
            <a:ext cx="33528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type( 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자료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 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6" name="직사각형 35"/>
          <p:cNvSpPr/>
          <p:nvPr/>
        </p:nvSpPr>
        <p:spPr>
          <a:xfrm>
            <a:off x="609600" y="170454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cxnSp>
        <p:nvCxnSpPr>
          <p:cNvPr id="317" name="직선 연결선 32"/>
          <p:cNvCxnSpPr/>
          <p:nvPr/>
        </p:nvCxnSpPr>
        <p:spPr>
          <a:xfrm flipH="1">
            <a:off x="685800" y="257270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512375" y="2321244"/>
            <a:ext cx="4724401" cy="498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자료</a:t>
            </a:r>
            <a:r>
              <a:rPr lang="ko-KR" altLang="en-US" sz="2700" b="1">
                <a:latin typeface="맑은 고딕"/>
              </a:rPr>
              <a:t>의 </a:t>
            </a: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자료형</a:t>
            </a:r>
            <a:r>
              <a:rPr lang="ko-KR" altLang="en-US" sz="2700" b="1">
                <a:latin typeface="맑은 고딕"/>
              </a:rPr>
              <a:t>을 </a:t>
            </a: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반환</a:t>
            </a:r>
            <a:endParaRPr lang="ko-KR" altLang="en-US" sz="2700" b="1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838201" y="3659506"/>
            <a:ext cx="33528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type(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 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8" name="직사각형 3"/>
          <p:cNvSpPr/>
          <p:nvPr/>
        </p:nvSpPr>
        <p:spPr>
          <a:xfrm>
            <a:off x="838200" y="4480561"/>
            <a:ext cx="33528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type(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2.3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 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9" name="직사각형 3"/>
          <p:cNvSpPr/>
          <p:nvPr/>
        </p:nvSpPr>
        <p:spPr>
          <a:xfrm>
            <a:off x="866777" y="5301616"/>
            <a:ext cx="3352801" cy="641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type(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“Hello”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 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2" name="직사각형 3"/>
          <p:cNvSpPr/>
          <p:nvPr/>
        </p:nvSpPr>
        <p:spPr>
          <a:xfrm>
            <a:off x="3905252" y="3739516"/>
            <a:ext cx="5181601" cy="499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“1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은 정수형입니다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.”</a:t>
            </a:r>
            <a:endParaRPr lang="en-US" altLang="ko-KR" sz="2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3" name="직선 연결선 32"/>
          <p:cNvCxnSpPr/>
          <p:nvPr/>
        </p:nvCxnSpPr>
        <p:spPr>
          <a:xfrm flipH="1">
            <a:off x="3088202" y="400050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직사각형 3"/>
          <p:cNvSpPr/>
          <p:nvPr/>
        </p:nvSpPr>
        <p:spPr>
          <a:xfrm>
            <a:off x="4274628" y="4549141"/>
            <a:ext cx="5181601" cy="499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“2.3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은 실수형입니다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.”</a:t>
            </a:r>
            <a:endParaRPr lang="en-US" altLang="ko-KR" sz="2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5" name="직선 연결선 32"/>
          <p:cNvCxnSpPr/>
          <p:nvPr/>
        </p:nvCxnSpPr>
        <p:spPr>
          <a:xfrm flipH="1">
            <a:off x="3457578" y="481012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직사각형 3"/>
          <p:cNvSpPr/>
          <p:nvPr/>
        </p:nvSpPr>
        <p:spPr>
          <a:xfrm>
            <a:off x="4914903" y="5353051"/>
            <a:ext cx="5181601" cy="499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Hello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는 문자열입니다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.”</a:t>
            </a:r>
            <a:endParaRPr lang="en-US" altLang="ko-KR" sz="2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7" name="직선 연결선 32"/>
          <p:cNvCxnSpPr/>
          <p:nvPr/>
        </p:nvCxnSpPr>
        <p:spPr>
          <a:xfrm flipH="1">
            <a:off x="4240728" y="561403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"/>
          <p:cNvSpPr/>
          <p:nvPr/>
        </p:nvSpPr>
        <p:spPr>
          <a:xfrm>
            <a:off x="523875" y="3352800"/>
            <a:ext cx="8791575" cy="2895600"/>
          </a:xfrm>
          <a:prstGeom prst="round2DiagRect">
            <a:avLst>
              <a:gd name="adj1" fmla="val 16853"/>
              <a:gd name="adj2" fmla="val 0"/>
            </a:avLst>
          </a:prstGeom>
          <a:noFill/>
          <a:ln w="57150">
            <a:solidFill>
              <a:srgbClr val="455f7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9" name="포인트가 5개인 별 324"/>
          <p:cNvSpPr/>
          <p:nvPr/>
        </p:nvSpPr>
        <p:spPr>
          <a:xfrm rot="2133019">
            <a:off x="4037651" y="1982148"/>
            <a:ext cx="3810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0" name="포인트가 5개인 별 324"/>
          <p:cNvSpPr/>
          <p:nvPr/>
        </p:nvSpPr>
        <p:spPr>
          <a:xfrm rot="2133019">
            <a:off x="4762500" y="1980251"/>
            <a:ext cx="3810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1" name="포인트가 5개인 별 324"/>
          <p:cNvSpPr/>
          <p:nvPr/>
        </p:nvSpPr>
        <p:spPr>
          <a:xfrm rot="2133019">
            <a:off x="4411023" y="1905948"/>
            <a:ext cx="3810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6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6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56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/>
      <p:bldP spid="340" grpId="1" animBg="1"/>
      <p:bldP spid="341" grpId="2" animBg="1"/>
    </p:bldLst>
  </p:timing>
</p:sld>
</file>

<file path=ppt/slides/slide1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type</a:t>
            </a:r>
            <a:r>
              <a:rPr lang="ko-KR" altLang="en-US" b="1">
                <a:latin typeface="+mn-ea"/>
              </a:rPr>
              <a:t> 함수</a:t>
            </a:r>
            <a:endParaRPr lang="ko-KR" altLang="en-US" b="1">
              <a:latin typeface="+mn-ea"/>
            </a:endParaRPr>
          </a:p>
        </p:txBody>
      </p:sp>
      <p:pic>
        <p:nvPicPr>
          <p:cNvPr id="3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00400" y="2952750"/>
            <a:ext cx="3122083" cy="952499"/>
          </a:xfrm>
          <a:prstGeom prst="rect">
            <a:avLst/>
          </a:prstGeom>
        </p:spPr>
      </p:pic>
      <p:pic>
        <p:nvPicPr>
          <p:cNvPr id="3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6222" y="2971800"/>
            <a:ext cx="7953555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type</a:t>
            </a:r>
            <a:r>
              <a:rPr lang="ko-KR" altLang="en-US" b="1">
                <a:latin typeface="+mn-ea"/>
              </a:rPr>
              <a:t> 함수</a:t>
            </a:r>
            <a:endParaRPr lang="ko-KR" altLang="en-US" b="1">
              <a:latin typeface="+mn-ea"/>
            </a:endParaRPr>
          </a:p>
        </p:txBody>
      </p:sp>
      <p:pic>
        <p:nvPicPr>
          <p:cNvPr id="3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9666" y="2806700"/>
            <a:ext cx="7106666" cy="124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type</a:t>
            </a:r>
            <a:r>
              <a:rPr lang="ko-KR" altLang="en-US" b="1">
                <a:latin typeface="+mn-ea"/>
              </a:rPr>
              <a:t> 함수</a:t>
            </a:r>
            <a:endParaRPr lang="ko-KR" altLang="en-US" b="1">
              <a:latin typeface="+mn-ea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2057397" y="2497453"/>
            <a:ext cx="4648203" cy="2738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  <a:defRPr/>
            </a:pPr>
            <a:r>
              <a:rPr lang="ko-KR" altLang="en-US" sz="2800" b="1"/>
              <a:t>정수라면   </a:t>
            </a:r>
            <a:r>
              <a:rPr lang="en-US" altLang="ko-KR" sz="2800" b="1">
                <a:solidFill>
                  <a:srgbClr val="ff0000"/>
                </a:solidFill>
              </a:rPr>
              <a:t>int</a:t>
            </a:r>
            <a:endParaRPr lang="en-US" altLang="ko-KR" sz="2800" b="1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  <a:defRPr/>
            </a:pPr>
            <a:r>
              <a:rPr lang="ko-KR" altLang="en-US" sz="2800" b="1"/>
              <a:t>문자열이라면 </a:t>
            </a:r>
            <a:r>
              <a:rPr lang="en-US" altLang="ko-KR" sz="2800" b="1">
                <a:solidFill>
                  <a:srgbClr val="ff0000"/>
                </a:solidFill>
              </a:rPr>
              <a:t>str</a:t>
            </a:r>
            <a:endParaRPr lang="en-US" altLang="ko-KR" sz="2800" b="1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  <a:defRPr/>
            </a:pPr>
            <a:r>
              <a:rPr lang="ko-KR" altLang="en-US" sz="2600" b="1"/>
              <a:t>실수라면   </a:t>
            </a:r>
            <a:r>
              <a:rPr lang="en-US" altLang="ko-KR" sz="2600" b="1">
                <a:solidFill>
                  <a:srgbClr val="ff0000"/>
                </a:solidFill>
              </a:rPr>
              <a:t>float</a:t>
            </a:r>
            <a:br>
              <a:rPr lang="ko-KR" altLang="en-US" sz="2800" b="1">
                <a:solidFill>
                  <a:srgbClr val="ff0000"/>
                </a:solidFill>
              </a:rPr>
            </a:br>
            <a:r>
              <a:rPr lang="ko-KR" altLang="en-US" sz="2000" b="1"/>
              <a:t>복소수라면 </a:t>
            </a:r>
            <a:r>
              <a:rPr lang="en-US" altLang="ko-KR" sz="2000" b="1">
                <a:solidFill>
                  <a:srgbClr val="ff0000"/>
                </a:solidFill>
              </a:rPr>
              <a:t>complex</a:t>
            </a:r>
            <a:endParaRPr lang="en-US" altLang="ko-KR" sz="2000" b="1">
              <a:solidFill>
                <a:srgbClr val="ff0000"/>
              </a:solidFill>
            </a:endParaRPr>
          </a:p>
        </p:txBody>
      </p:sp>
      <p:sp>
        <p:nvSpPr>
          <p:cNvPr id="320" name="직사각형 319"/>
          <p:cNvSpPr/>
          <p:nvPr/>
        </p:nvSpPr>
        <p:spPr>
          <a:xfrm>
            <a:off x="1752600" y="2320290"/>
            <a:ext cx="6553200" cy="3200400"/>
          </a:xfrm>
          <a:prstGeom prst="rect">
            <a:avLst/>
          </a:prstGeom>
          <a:noFill/>
          <a:ln w="762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21" name="직사각형 3"/>
          <p:cNvSpPr/>
          <p:nvPr/>
        </p:nvSpPr>
        <p:spPr>
          <a:xfrm>
            <a:off x="1523999" y="1295400"/>
            <a:ext cx="33528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자료형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2" name="직사각형 35"/>
          <p:cNvSpPr/>
          <p:nvPr/>
        </p:nvSpPr>
        <p:spPr>
          <a:xfrm>
            <a:off x="1088837" y="151404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숫자 자료형의 연산</a:t>
            </a:r>
            <a:endParaRPr lang="ko-KR" altLang="en-US" b="1">
              <a:latin typeface="+mn-ea"/>
            </a:endParaRP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5702" y="2179917"/>
            <a:ext cx="6074594" cy="3687482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302" name="TextBox 33"/>
          <p:cNvSpPr txBox="1"/>
          <p:nvPr/>
        </p:nvSpPr>
        <p:spPr>
          <a:xfrm>
            <a:off x="1377575" y="1337310"/>
            <a:ext cx="706157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>
                <a:solidFill>
                  <a:schemeClr val="dk1"/>
                </a:solidFill>
                <a:latin typeface="맑은 고딕"/>
              </a:rPr>
              <a:t>숫자 자료형의 연산자</a:t>
            </a:r>
            <a:endParaRPr lang="ko-KR" altLang="en-US" sz="26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03" name="직사각형 35"/>
          <p:cNvSpPr/>
          <p:nvPr/>
        </p:nvSpPr>
        <p:spPr>
          <a:xfrm>
            <a:off x="1009650" y="14611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직사각형 3"/>
          <p:cNvSpPr/>
          <p:nvPr/>
        </p:nvSpPr>
        <p:spPr>
          <a:xfrm>
            <a:off x="304800" y="422909"/>
            <a:ext cx="3009900" cy="6438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Coding Time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연산자 사용 실습</a:t>
            </a:r>
            <a:endParaRPr lang="ko-KR" altLang="en-US" sz="2500" b="1" cap="none" spc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9775" y="1334892"/>
            <a:ext cx="5886450" cy="4684908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숫자 자료형의 연산</a:t>
            </a:r>
            <a:endParaRPr lang="ko-KR" altLang="en-US" b="1">
              <a:latin typeface="+mn-ea"/>
            </a:endParaRPr>
          </a:p>
        </p:txBody>
      </p:sp>
      <p:sp>
        <p:nvSpPr>
          <p:cNvPr id="302" name="TextBox 33"/>
          <p:cNvSpPr txBox="1"/>
          <p:nvPr/>
        </p:nvSpPr>
        <p:spPr>
          <a:xfrm>
            <a:off x="1377575" y="1337310"/>
            <a:ext cx="706157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>
                <a:solidFill>
                  <a:schemeClr val="dk1"/>
                </a:solidFill>
                <a:latin typeface="맑은 고딕"/>
              </a:rPr>
              <a:t>비트 연산자</a:t>
            </a:r>
            <a:endParaRPr lang="ko-KR" altLang="en-US" sz="26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03" name="직사각형 35"/>
          <p:cNvSpPr/>
          <p:nvPr/>
        </p:nvSpPr>
        <p:spPr>
          <a:xfrm>
            <a:off x="1009650" y="14611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30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" y="2333625"/>
            <a:ext cx="2840050" cy="236220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3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0" y="2314658"/>
            <a:ext cx="3292079" cy="3552741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자료형의 연산</a:t>
            </a:r>
            <a:endParaRPr lang="ko-KR" altLang="en-US" b="1">
              <a:latin typeface="+mn-ea"/>
            </a:endParaRP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2256118"/>
            <a:ext cx="6074594" cy="3687482"/>
          </a:xfrm>
          <a:prstGeom prst="rect">
            <a:avLst/>
          </a:prstGeom>
        </p:spPr>
      </p:pic>
      <p:sp>
        <p:nvSpPr>
          <p:cNvPr id="302" name="TextBox 33"/>
          <p:cNvSpPr txBox="1"/>
          <p:nvPr/>
        </p:nvSpPr>
        <p:spPr>
          <a:xfrm>
            <a:off x="1377575" y="1337310"/>
            <a:ext cx="706157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>
                <a:solidFill>
                  <a:schemeClr val="dk1"/>
                </a:solidFill>
                <a:latin typeface="맑은 고딕"/>
              </a:rPr>
              <a:t>문자열 자료형의 연산자</a:t>
            </a:r>
            <a:endParaRPr lang="ko-KR" altLang="en-US" sz="26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03" name="직사각형 35"/>
          <p:cNvSpPr/>
          <p:nvPr/>
        </p:nvSpPr>
        <p:spPr>
          <a:xfrm>
            <a:off x="1009650" y="14611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4" name="직사각형 303"/>
          <p:cNvSpPr/>
          <p:nvPr/>
        </p:nvSpPr>
        <p:spPr>
          <a:xfrm>
            <a:off x="1466850" y="2219325"/>
            <a:ext cx="1066800" cy="762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05" name="직선 화살표 연결선 304"/>
          <p:cNvCxnSpPr>
            <a:stCxn id="306" idx="1"/>
          </p:cNvCxnSpPr>
          <p:nvPr/>
        </p:nvCxnSpPr>
        <p:spPr>
          <a:xfrm rot="10800000" flipV="1">
            <a:off x="2533650" y="2575560"/>
            <a:ext cx="1200150" cy="152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3"/>
          <p:cNvSpPr txBox="1"/>
          <p:nvPr/>
        </p:nvSpPr>
        <p:spPr>
          <a:xfrm>
            <a:off x="3733800" y="2333625"/>
            <a:ext cx="3632575" cy="48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>
                <a:solidFill>
                  <a:schemeClr val="dk1"/>
                </a:solidFill>
                <a:latin typeface="맑은 고딕"/>
              </a:rPr>
              <a:t>문자열 자료형으로 </a:t>
            </a:r>
            <a:endParaRPr lang="ko-KR" altLang="en-US" sz="26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02" name="TextBox 33"/>
          <p:cNvSpPr txBox="1"/>
          <p:nvPr/>
        </p:nvSpPr>
        <p:spPr>
          <a:xfrm>
            <a:off x="1377575" y="1337310"/>
            <a:ext cx="706157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>
                <a:solidFill>
                  <a:schemeClr val="dk1"/>
                </a:solidFill>
                <a:latin typeface="맑은 고딕"/>
              </a:rPr>
              <a:t>문자열 자료형의 연산자</a:t>
            </a:r>
            <a:endParaRPr lang="ko-KR" altLang="en-US" sz="26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03" name="직사각형 35"/>
          <p:cNvSpPr/>
          <p:nvPr/>
        </p:nvSpPr>
        <p:spPr>
          <a:xfrm>
            <a:off x="1009650" y="14611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304" name="그림 3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8350" y="2286000"/>
            <a:ext cx="2732649" cy="1966298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305" name="그림 3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0" y="2743200"/>
            <a:ext cx="3688916" cy="1158355"/>
          </a:xfrm>
          <a:prstGeom prst="rect">
            <a:avLst/>
          </a:prstGeom>
          <a:ln w="57150">
            <a:solidFill>
              <a:srgbClr val="cea61d"/>
            </a:solidFill>
          </a:ln>
        </p:spPr>
      </p:pic>
      <p:cxnSp>
        <p:nvCxnSpPr>
          <p:cNvPr id="306" name="직선 연결선 32"/>
          <p:cNvCxnSpPr/>
          <p:nvPr/>
        </p:nvCxnSpPr>
        <p:spPr>
          <a:xfrm rot="10800000">
            <a:off x="1371600" y="5118734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3"/>
          <p:cNvSpPr txBox="1"/>
          <p:nvPr/>
        </p:nvSpPr>
        <p:spPr>
          <a:xfrm>
            <a:off x="2209800" y="4876800"/>
            <a:ext cx="6400800" cy="49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 b="1">
                <a:latin typeface="맑은 고딕"/>
              </a:rPr>
              <a:t>+</a:t>
            </a:r>
            <a:r>
              <a:rPr lang="ko-KR" altLang="en-US" sz="2700" b="1">
                <a:latin typeface="맑은 고딕"/>
              </a:rPr>
              <a:t>    문자열 연결      </a:t>
            </a:r>
            <a:r>
              <a:rPr lang="en-US" altLang="ko-KR" sz="2700" b="1">
                <a:latin typeface="맑은 고딕"/>
              </a:rPr>
              <a:t>*</a:t>
            </a:r>
            <a:r>
              <a:rPr lang="ko-KR" altLang="en-US" sz="2700" b="1">
                <a:latin typeface="맑은 고딕"/>
              </a:rPr>
              <a:t>   </a:t>
            </a:r>
            <a:r>
              <a:rPr lang="ko-KR" altLang="en-US" sz="2300" b="1">
                <a:latin typeface="맑은 고딕"/>
              </a:rPr>
              <a:t>  </a:t>
            </a:r>
            <a:r>
              <a:rPr lang="ko-KR" altLang="en-US" sz="2700" b="1">
                <a:latin typeface="맑은 고딕"/>
              </a:rPr>
              <a:t>문자열 반복</a:t>
            </a:r>
            <a:endParaRPr lang="ko-KR" altLang="en-US" sz="2700" b="1">
              <a:latin typeface="맑은 고딕"/>
            </a:endParaRPr>
          </a:p>
        </p:txBody>
      </p:sp>
      <p:sp>
        <p:nvSpPr>
          <p:cNvPr id="30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자료형의 연산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</a:p>
        </p:txBody>
      </p:sp>
      <p:sp>
        <p:nvSpPr>
          <p:cNvPr id="179" name="직사각형 35"/>
          <p:cNvSpPr/>
          <p:nvPr/>
        </p:nvSpPr>
        <p:spPr>
          <a:xfrm>
            <a:off x="609600" y="14130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80" name="직사각형 3"/>
          <p:cNvSpPr/>
          <p:nvPr/>
        </p:nvSpPr>
        <p:spPr>
          <a:xfrm>
            <a:off x="952500" y="1312113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프로그램</a:t>
            </a:r>
          </a:p>
        </p:txBody>
      </p:sp>
      <p:cxnSp>
        <p:nvCxnSpPr>
          <p:cNvPr id="181" name="직선 연결선 32"/>
          <p:cNvCxnSpPr/>
          <p:nvPr/>
        </p:nvCxnSpPr>
        <p:spPr>
          <a:xfrm flipH="1">
            <a:off x="1905000" y="590212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33"/>
          <p:cNvSpPr txBox="1"/>
          <p:nvPr/>
        </p:nvSpPr>
        <p:spPr>
          <a:xfrm>
            <a:off x="2762250" y="5610225"/>
            <a:ext cx="7219950" cy="56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latin typeface="맑은 고딕"/>
              </a:rPr>
              <a:t>특정한 목적을 달성하기 위해 만든 체제</a:t>
            </a:r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5400" y="2031417"/>
            <a:ext cx="3276600" cy="3099964"/>
          </a:xfrm>
          <a:prstGeom prst="rect">
            <a:avLst/>
          </a:prstGeom>
        </p:spPr>
      </p:pic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57800" y="2053431"/>
            <a:ext cx="3432048" cy="31281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직사각형 3"/>
          <p:cNvSpPr/>
          <p:nvPr/>
        </p:nvSpPr>
        <p:spPr>
          <a:xfrm>
            <a:off x="304800" y="422909"/>
            <a:ext cx="3009900" cy="6438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Coding Time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연산자 사용 실습</a:t>
            </a:r>
            <a:endParaRPr lang="ko-KR" altLang="en-US" sz="2500" b="1" cap="none" spc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5311" y="5105400"/>
            <a:ext cx="6655378" cy="533400"/>
          </a:xfrm>
          <a:prstGeom prst="rect">
            <a:avLst/>
          </a:prstGeom>
        </p:spPr>
      </p:pic>
      <p:pic>
        <p:nvPicPr>
          <p:cNvPr id="3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6028" y="1676400"/>
            <a:ext cx="5736771" cy="289560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  <p:sp>
        <p:nvSpPr>
          <p:cNvPr id="327" name=""/>
          <p:cNvSpPr/>
          <p:nvPr/>
        </p:nvSpPr>
        <p:spPr>
          <a:xfrm>
            <a:off x="3067050" y="2819400"/>
            <a:ext cx="3581400" cy="5334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400">
                <a:solidFill>
                  <a:schemeClr val="tx1"/>
                </a:solidFill>
              </a:rPr>
              <a:t>?????</a:t>
            </a:r>
            <a:endParaRPr lang="en-US" altLang="ko-KR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연산자 활용 잘하셔야합니다</a:t>
            </a:r>
            <a:r>
              <a:rPr lang="en-US" altLang="ko-KR" b="1">
                <a:latin typeface="+mn-ea"/>
              </a:rPr>
              <a:t>.</a:t>
            </a:r>
            <a:r>
              <a:rPr lang="ko-KR" altLang="en-US" b="1">
                <a:latin typeface="+mn-ea"/>
              </a:rPr>
              <a:t> 특히 </a:t>
            </a:r>
            <a:r>
              <a:rPr lang="en-US" altLang="ko-KR" b="1">
                <a:latin typeface="+mn-ea"/>
              </a:rPr>
              <a:t>%</a:t>
            </a:r>
            <a:endParaRPr lang="en-US" altLang="ko-KR" b="1">
              <a:latin typeface="+mn-ea"/>
            </a:endParaRPr>
          </a:p>
        </p:txBody>
      </p:sp>
      <p:sp>
        <p:nvSpPr>
          <p:cNvPr id="222" name="직사각형 35"/>
          <p:cNvSpPr/>
          <p:nvPr/>
        </p:nvSpPr>
        <p:spPr>
          <a:xfrm>
            <a:off x="923925" y="17526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3" name="직사각형 3"/>
          <p:cNvSpPr/>
          <p:nvPr/>
        </p:nvSpPr>
        <p:spPr>
          <a:xfrm>
            <a:off x="1304925" y="1600200"/>
            <a:ext cx="3248025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짝수</a:t>
            </a: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 홀수의 성질</a:t>
            </a:r>
            <a:endParaRPr lang="ko-KR" altLang="en-US" sz="30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24" name="직사각형 35"/>
          <p:cNvSpPr/>
          <p:nvPr/>
        </p:nvSpPr>
        <p:spPr>
          <a:xfrm>
            <a:off x="923925" y="28822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5" name="직사각형 3"/>
          <p:cNvSpPr/>
          <p:nvPr/>
        </p:nvSpPr>
        <p:spPr>
          <a:xfrm>
            <a:off x="1304924" y="2729865"/>
            <a:ext cx="7610476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약수의 성질</a:t>
            </a:r>
            <a:endParaRPr lang="ko-KR" altLang="en-US" sz="30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26" name="직사각형 35"/>
          <p:cNvSpPr/>
          <p:nvPr/>
        </p:nvSpPr>
        <p:spPr>
          <a:xfrm>
            <a:off x="923925" y="40252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7" name="직사각형 3"/>
          <p:cNvSpPr/>
          <p:nvPr/>
        </p:nvSpPr>
        <p:spPr>
          <a:xfrm>
            <a:off x="1304924" y="3872865"/>
            <a:ext cx="7610476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의 자리의 검출</a:t>
            </a: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의 자리의 검출</a:t>
            </a: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...</a:t>
            </a:r>
            <a:endParaRPr lang="en-US" altLang="ko-KR" sz="30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TypeError</a:t>
            </a:r>
            <a:endParaRPr lang="en-US" altLang="ko-KR" b="1">
              <a:latin typeface="+mn-ea"/>
            </a:endParaRPr>
          </a:p>
        </p:txBody>
      </p:sp>
      <p:pic>
        <p:nvPicPr>
          <p:cNvPr id="2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0900" y="2438400"/>
            <a:ext cx="8204200" cy="136525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229" name="직사각형 35"/>
          <p:cNvSpPr/>
          <p:nvPr/>
        </p:nvSpPr>
        <p:spPr>
          <a:xfrm>
            <a:off x="923925" y="17526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30" name="직사각형 3"/>
          <p:cNvSpPr/>
          <p:nvPr/>
        </p:nvSpPr>
        <p:spPr>
          <a:xfrm>
            <a:off x="1304925" y="1600200"/>
            <a:ext cx="3248025" cy="541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TypeError</a:t>
            </a:r>
            <a:endParaRPr lang="ko-KR" altLang="en-US" sz="30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주석</a:t>
            </a:r>
            <a:endParaRPr lang="ko-KR" altLang="en-US" b="1">
              <a:latin typeface="+mn-ea"/>
            </a:endParaRPr>
          </a:p>
        </p:txBody>
      </p:sp>
      <p:sp>
        <p:nvSpPr>
          <p:cNvPr id="220" name="TextBox 15"/>
          <p:cNvSpPr txBox="1"/>
          <p:nvPr/>
        </p:nvSpPr>
        <p:spPr>
          <a:xfrm>
            <a:off x="495300" y="2453640"/>
            <a:ext cx="8915400" cy="3108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3300" b="1">
                <a:solidFill>
                  <a:schemeClr val="tx1"/>
                </a:solidFill>
              </a:rPr>
              <a:t>숫자</a:t>
            </a:r>
            <a:r>
              <a:rPr lang="en-US" altLang="ko-KR" sz="3300" b="1">
                <a:solidFill>
                  <a:schemeClr val="tx1"/>
                </a:solidFill>
              </a:rPr>
              <a:t>,</a:t>
            </a:r>
            <a:r>
              <a:rPr lang="ko-KR" altLang="en-US" sz="3300" b="1">
                <a:solidFill>
                  <a:schemeClr val="tx1"/>
                </a:solidFill>
              </a:rPr>
              <a:t> 문자열 연산자</a:t>
            </a:r>
            <a:endParaRPr lang="ko-KR" altLang="en-US" sz="3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3300" b="1">
                <a:solidFill>
                  <a:schemeClr val="tx1"/>
                </a:solidFill>
              </a:rPr>
              <a:t>연산자 활용</a:t>
            </a:r>
            <a:endParaRPr lang="ko-KR" altLang="en-US" sz="3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3300" b="1">
                <a:solidFill>
                  <a:schemeClr val="tx1"/>
                </a:solidFill>
              </a:rPr>
              <a:t>TypeError</a:t>
            </a:r>
            <a:endParaRPr lang="en-US" altLang="ko-KR" sz="3300" b="1">
              <a:solidFill>
                <a:schemeClr val="tx1"/>
              </a:solidFill>
            </a:endParaRPr>
          </a:p>
        </p:txBody>
      </p:sp>
      <p:sp>
        <p:nvSpPr>
          <p:cNvPr id="222" name="직사각형 35"/>
          <p:cNvSpPr/>
          <p:nvPr/>
        </p:nvSpPr>
        <p:spPr>
          <a:xfrm>
            <a:off x="619125" y="21202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3" name="직사각형 3"/>
          <p:cNvSpPr/>
          <p:nvPr/>
        </p:nvSpPr>
        <p:spPr>
          <a:xfrm>
            <a:off x="1000125" y="1967865"/>
            <a:ext cx="3248025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정리</a:t>
            </a:r>
            <a:endParaRPr lang="ko-KR" altLang="en-US" sz="30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입력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입력함수 </a:t>
            </a:r>
            <a:r>
              <a:rPr lang="en-US" altLang="ko-KR" b="1">
                <a:latin typeface="+mn-ea"/>
              </a:rPr>
              <a:t>input</a:t>
            </a:r>
            <a:endParaRPr lang="en-US" altLang="ko-KR" b="1">
              <a:latin typeface="+mn-ea"/>
            </a:endParaRPr>
          </a:p>
        </p:txBody>
      </p:sp>
      <p:sp>
        <p:nvSpPr>
          <p:cNvPr id="258" name="직사각형 3"/>
          <p:cNvSpPr/>
          <p:nvPr/>
        </p:nvSpPr>
        <p:spPr>
          <a:xfrm>
            <a:off x="1828800" y="2638427"/>
            <a:ext cx="6096000" cy="6429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input(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2" name="TextBox 33"/>
          <p:cNvSpPr txBox="1"/>
          <p:nvPr/>
        </p:nvSpPr>
        <p:spPr>
          <a:xfrm>
            <a:off x="1809747" y="1828800"/>
            <a:ext cx="5943603" cy="707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700" b="1">
                <a:latin typeface="맑은 고딕"/>
              </a:rPr>
              <a:t>다음 코드를 입력하고 실행해보세요</a:t>
            </a:r>
            <a:r>
              <a:rPr lang="en-US" altLang="ko-KR" sz="2700" b="1">
                <a:latin typeface="맑은 고딕"/>
              </a:rPr>
              <a:t>.</a:t>
            </a:r>
            <a:endParaRPr lang="en-US" altLang="ko-KR" sz="2700" b="1">
              <a:latin typeface="맑은 고딕"/>
            </a:endParaRPr>
          </a:p>
        </p:txBody>
      </p:sp>
      <p:sp>
        <p:nvSpPr>
          <p:cNvPr id="282" name="TextBox 33"/>
          <p:cNvSpPr txBox="1"/>
          <p:nvPr/>
        </p:nvSpPr>
        <p:spPr>
          <a:xfrm>
            <a:off x="1838325" y="4086227"/>
            <a:ext cx="5943602" cy="70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700" b="1">
                <a:latin typeface="맑은 고딕"/>
              </a:rPr>
              <a:t>다음 코드를 입력하고 실행해보세요</a:t>
            </a:r>
            <a:r>
              <a:rPr lang="en-US" altLang="ko-KR" sz="2700" b="1">
                <a:latin typeface="맑은 고딕"/>
              </a:rPr>
              <a:t>.</a:t>
            </a:r>
            <a:endParaRPr lang="en-US" altLang="ko-KR" sz="2700" b="1">
              <a:latin typeface="맑은 고딕"/>
            </a:endParaRPr>
          </a:p>
        </p:txBody>
      </p:sp>
      <p:sp>
        <p:nvSpPr>
          <p:cNvPr id="283" name="직사각형 3"/>
          <p:cNvSpPr/>
          <p:nvPr/>
        </p:nvSpPr>
        <p:spPr>
          <a:xfrm>
            <a:off x="1828800" y="4848227"/>
            <a:ext cx="6096000" cy="6429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input( “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입력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 :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39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28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  <p:bldP spid="283" grpId="1" animBg="1"/>
    </p:bldLst>
  </p:timing>
</p:sld>
</file>

<file path=ppt/slides/slide1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직사각형 14"/>
          <p:cNvSpPr/>
          <p:nvPr/>
        </p:nvSpPr>
        <p:spPr>
          <a:xfrm>
            <a:off x="2952750" y="4431900"/>
            <a:ext cx="5048250" cy="483000"/>
          </a:xfrm>
          <a:prstGeom prst="rect">
            <a:avLst/>
          </a:prstGeom>
          <a:solidFill>
            <a:srgbClr val="cfd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휴먼엑스포"/>
              <a:ea typeface="휴먼엑스포"/>
              <a:cs typeface="Arial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입력함수 </a:t>
            </a:r>
            <a:r>
              <a:rPr lang="en-US" altLang="ko-KR" b="1">
                <a:latin typeface="+mn-ea"/>
              </a:rPr>
              <a:t>input</a:t>
            </a:r>
            <a:endParaRPr lang="en-US" altLang="ko-KR" b="1">
              <a:latin typeface="+mn-ea"/>
            </a:endParaRPr>
          </a:p>
        </p:txBody>
      </p:sp>
      <p:sp>
        <p:nvSpPr>
          <p:cNvPr id="258" name="직사각형 3"/>
          <p:cNvSpPr/>
          <p:nvPr/>
        </p:nvSpPr>
        <p:spPr>
          <a:xfrm>
            <a:off x="1904999" y="2362200"/>
            <a:ext cx="6096000" cy="6429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input( 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문자열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61" name="직선 연결선 32"/>
          <p:cNvCxnSpPr/>
          <p:nvPr/>
        </p:nvCxnSpPr>
        <p:spPr>
          <a:xfrm flipH="1">
            <a:off x="2069022" y="344233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14"/>
          <p:cNvSpPr/>
          <p:nvPr/>
        </p:nvSpPr>
        <p:spPr>
          <a:xfrm>
            <a:off x="2935303" y="3195072"/>
            <a:ext cx="1103297" cy="483000"/>
          </a:xfrm>
          <a:prstGeom prst="rect">
            <a:avLst/>
          </a:prstGeom>
          <a:solidFill>
            <a:srgbClr val="cfd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휴먼엑스포"/>
              <a:ea typeface="휴먼엑스포"/>
              <a:cs typeface="Arial"/>
            </a:endParaRPr>
          </a:p>
        </p:txBody>
      </p:sp>
      <p:sp>
        <p:nvSpPr>
          <p:cNvPr id="277" name="직사각형 14"/>
          <p:cNvSpPr/>
          <p:nvPr/>
        </p:nvSpPr>
        <p:spPr>
          <a:xfrm>
            <a:off x="2954356" y="3819525"/>
            <a:ext cx="4937362" cy="483000"/>
          </a:xfrm>
          <a:prstGeom prst="rect">
            <a:avLst/>
          </a:prstGeom>
          <a:solidFill>
            <a:srgbClr val="cfd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휴먼엑스포"/>
              <a:ea typeface="휴먼엑스포"/>
              <a:cs typeface="Arial"/>
            </a:endParaRPr>
          </a:p>
        </p:txBody>
      </p:sp>
      <p:sp>
        <p:nvSpPr>
          <p:cNvPr id="262" name="TextBox 33"/>
          <p:cNvSpPr txBox="1"/>
          <p:nvPr/>
        </p:nvSpPr>
        <p:spPr>
          <a:xfrm>
            <a:off x="2895598" y="3057524"/>
            <a:ext cx="5181602" cy="1941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700" b="1">
                <a:latin typeface="맑은 고딕"/>
              </a:rPr>
              <a:t>문자열를 화면에 출력하고</a:t>
            </a:r>
            <a:endParaRPr lang="ko-KR" altLang="en-US" sz="2700" b="1"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700" b="1">
                <a:latin typeface="맑은 고딕"/>
              </a:rPr>
              <a:t>입력이 들어올 때까지 기다려라</a:t>
            </a:r>
            <a:r>
              <a:rPr lang="en-US" altLang="ko-KR" sz="2700" b="1">
                <a:latin typeface="맑은 고딕"/>
              </a:rPr>
              <a:t>.</a:t>
            </a:r>
            <a:endParaRPr lang="en-US" altLang="ko-KR" sz="2700" b="1"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700" b="1">
                <a:latin typeface="맑은 고딕"/>
              </a:rPr>
              <a:t>입력이 들어오면 해당 값을 반환</a:t>
            </a:r>
            <a:endParaRPr lang="ko-KR" altLang="en-US" sz="27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입력함수 </a:t>
            </a:r>
            <a:r>
              <a:rPr lang="en-US" altLang="ko-KR" b="1">
                <a:latin typeface="+mn-ea"/>
              </a:rPr>
              <a:t>input</a:t>
            </a:r>
            <a:endParaRPr lang="en-US" altLang="ko-KR" b="1">
              <a:latin typeface="+mn-ea"/>
            </a:endParaRPr>
          </a:p>
        </p:txBody>
      </p:sp>
      <p:sp>
        <p:nvSpPr>
          <p:cNvPr id="258" name="직사각형 3"/>
          <p:cNvSpPr/>
          <p:nvPr/>
        </p:nvSpPr>
        <p:spPr>
          <a:xfrm>
            <a:off x="533400" y="3243262"/>
            <a:ext cx="3429000" cy="6429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input(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문자열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85" name="그림 2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2400" y="2590800"/>
            <a:ext cx="2417446" cy="1959301"/>
          </a:xfrm>
          <a:prstGeom prst="rect">
            <a:avLst/>
          </a:prstGeom>
        </p:spPr>
      </p:pic>
      <p:grpSp>
        <p:nvGrpSpPr>
          <p:cNvPr id="287" name=""/>
          <p:cNvGrpSpPr/>
          <p:nvPr/>
        </p:nvGrpSpPr>
        <p:grpSpPr>
          <a:xfrm rot="0">
            <a:off x="3962400" y="3225165"/>
            <a:ext cx="5114926" cy="546735"/>
            <a:chOff x="3962400" y="3225165"/>
            <a:chExt cx="5114926" cy="546735"/>
          </a:xfrm>
        </p:grpSpPr>
        <p:sp>
          <p:nvSpPr>
            <p:cNvPr id="283" name="직사각형 3"/>
            <p:cNvSpPr/>
            <p:nvPr/>
          </p:nvSpPr>
          <p:spPr>
            <a:xfrm>
              <a:off x="6572250" y="3225165"/>
              <a:ext cx="2505076" cy="5467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defRPr/>
              </a:pPr>
              <a:r>
                <a:rPr lang="en-US" altLang="ko-KR" sz="3000" b="1" cap="none" spc="0">
                  <a:ln w="0"/>
                  <a:solidFill>
                    <a:schemeClr val="tx1"/>
                  </a:solidFill>
                  <a:latin typeface="+mn-ea"/>
                </a:rPr>
                <a:t>“abcdefg”</a:t>
              </a:r>
              <a:endParaRPr lang="en-US" altLang="ko-KR" sz="3000" b="1" cap="none" spc="0">
                <a:ln w="0"/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86" name=""/>
            <p:cNvCxnSpPr>
              <a:stCxn id="285" idx="1"/>
              <a:endCxn id="285" idx="3"/>
            </p:cNvCxnSpPr>
            <p:nvPr/>
          </p:nvCxnSpPr>
          <p:spPr>
            <a:xfrm>
              <a:off x="3962400" y="3570450"/>
              <a:ext cx="2417446" cy="0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7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입력함수 </a:t>
            </a:r>
            <a:r>
              <a:rPr lang="en-US" altLang="ko-KR" b="1">
                <a:latin typeface="+mn-ea"/>
              </a:rPr>
              <a:t>input</a:t>
            </a:r>
            <a:endParaRPr lang="en-US" altLang="ko-KR" b="1">
              <a:latin typeface="+mn-ea"/>
            </a:endParaRPr>
          </a:p>
        </p:txBody>
      </p:sp>
      <p:sp>
        <p:nvSpPr>
          <p:cNvPr id="258" name="직사각형 3"/>
          <p:cNvSpPr/>
          <p:nvPr/>
        </p:nvSpPr>
        <p:spPr>
          <a:xfrm>
            <a:off x="1905000" y="3107293"/>
            <a:ext cx="6096000" cy="643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input( “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입력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”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입력함수 </a:t>
            </a:r>
            <a:r>
              <a:rPr lang="en-US" altLang="ko-KR" b="1">
                <a:latin typeface="+mn-ea"/>
              </a:rPr>
              <a:t>input</a:t>
            </a:r>
            <a:endParaRPr lang="en-US" altLang="ko-KR" b="1">
              <a:latin typeface="+mn-ea"/>
            </a:endParaRPr>
          </a:p>
        </p:txBody>
      </p:sp>
      <p:cxnSp>
        <p:nvCxnSpPr>
          <p:cNvPr id="283" name="직선 연결선 32"/>
          <p:cNvCxnSpPr/>
          <p:nvPr/>
        </p:nvCxnSpPr>
        <p:spPr>
          <a:xfrm flipH="1">
            <a:off x="2059498" y="328993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직사각형 14"/>
          <p:cNvSpPr/>
          <p:nvPr/>
        </p:nvSpPr>
        <p:spPr>
          <a:xfrm>
            <a:off x="2916254" y="4281488"/>
            <a:ext cx="4661334" cy="483000"/>
          </a:xfrm>
          <a:prstGeom prst="rect">
            <a:avLst/>
          </a:prstGeom>
          <a:solidFill>
            <a:srgbClr val="cfd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휴먼엑스포"/>
              <a:ea typeface="휴먼엑스포"/>
              <a:cs typeface="Arial"/>
            </a:endParaRPr>
          </a:p>
        </p:txBody>
      </p:sp>
      <p:sp>
        <p:nvSpPr>
          <p:cNvPr id="289" name="직사각형 14"/>
          <p:cNvSpPr/>
          <p:nvPr/>
        </p:nvSpPr>
        <p:spPr>
          <a:xfrm>
            <a:off x="2943225" y="4915687"/>
            <a:ext cx="1587471" cy="483000"/>
          </a:xfrm>
          <a:prstGeom prst="rect">
            <a:avLst/>
          </a:prstGeom>
          <a:solidFill>
            <a:srgbClr val="cfd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휴먼엑스포"/>
              <a:ea typeface="휴먼엑스포"/>
              <a:cs typeface="Arial"/>
            </a:endParaRPr>
          </a:p>
        </p:txBody>
      </p:sp>
      <p:sp>
        <p:nvSpPr>
          <p:cNvPr id="286" name="TextBox 33"/>
          <p:cNvSpPr txBox="1"/>
          <p:nvPr/>
        </p:nvSpPr>
        <p:spPr>
          <a:xfrm>
            <a:off x="2886074" y="2905124"/>
            <a:ext cx="5038726" cy="255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700" b="1">
                <a:latin typeface="맑은 고딕"/>
              </a:rPr>
              <a:t>문자열을 화면에 출력하고</a:t>
            </a:r>
            <a:endParaRPr lang="ko-KR" altLang="en-US" sz="2700" b="1"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700" b="1">
                <a:latin typeface="맑은 고딕"/>
              </a:rPr>
              <a:t>입력이 들어올 때까지 기다려라</a:t>
            </a:r>
            <a:r>
              <a:rPr lang="en-US" altLang="ko-KR" sz="2700" b="1">
                <a:latin typeface="맑은 고딕"/>
              </a:rPr>
              <a:t>.</a:t>
            </a:r>
            <a:br>
              <a:rPr lang="ko-KR" altLang="en-US" sz="2700" b="1">
                <a:latin typeface="맑은 고딕"/>
              </a:rPr>
            </a:br>
            <a:r>
              <a:rPr lang="ko-KR" altLang="en-US" sz="2700" b="1">
                <a:latin typeface="맑은 고딕"/>
              </a:rPr>
              <a:t>입력이 들어오면 해당 자료를 반환해라</a:t>
            </a:r>
            <a:r>
              <a:rPr lang="en-US" altLang="ko-KR" sz="2700" b="1">
                <a:latin typeface="맑은 고딕"/>
              </a:rPr>
              <a:t>.</a:t>
            </a:r>
            <a:endParaRPr lang="en-US" altLang="ko-KR" sz="2700" b="1">
              <a:latin typeface="맑은 고딕"/>
            </a:endParaRPr>
          </a:p>
        </p:txBody>
      </p:sp>
      <p:sp>
        <p:nvSpPr>
          <p:cNvPr id="296" name="직사각형 3"/>
          <p:cNvSpPr/>
          <p:nvPr/>
        </p:nvSpPr>
        <p:spPr>
          <a:xfrm>
            <a:off x="1971675" y="2209800"/>
            <a:ext cx="5638800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input(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문자열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8" name="직사각형 14"/>
          <p:cNvSpPr/>
          <p:nvPr/>
        </p:nvSpPr>
        <p:spPr>
          <a:xfrm>
            <a:off x="2943225" y="4917675"/>
            <a:ext cx="2843741" cy="483000"/>
          </a:xfrm>
          <a:prstGeom prst="rect">
            <a:avLst/>
          </a:prstGeom>
          <a:solidFill>
            <a:srgbClr val="cfd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휴먼엑스포"/>
              <a:ea typeface="휴먼엑스포"/>
              <a:cs typeface="Arial"/>
            </a:endParaRPr>
          </a:p>
        </p:txBody>
      </p:sp>
      <p:sp>
        <p:nvSpPr>
          <p:cNvPr id="297" name="TextBox 33"/>
          <p:cNvSpPr txBox="1"/>
          <p:nvPr/>
        </p:nvSpPr>
        <p:spPr>
          <a:xfrm>
            <a:off x="2886073" y="2905125"/>
            <a:ext cx="5029202" cy="2553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700" b="1">
                <a:latin typeface="맑은 고딕"/>
              </a:rPr>
              <a:t>문자열을 화면에 출력하고</a:t>
            </a:r>
            <a:endParaRPr lang="ko-KR" altLang="en-US" sz="2700" b="1"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700" b="1">
                <a:latin typeface="맑은 고딕"/>
              </a:rPr>
              <a:t>입력이 들어올 때까지 기다려라</a:t>
            </a:r>
            <a:r>
              <a:rPr lang="en-US" altLang="ko-KR" sz="2700" b="1">
                <a:latin typeface="맑은 고딕"/>
              </a:rPr>
              <a:t>.</a:t>
            </a:r>
            <a:br>
              <a:rPr lang="ko-KR" altLang="en-US" sz="2700" b="1">
                <a:latin typeface="맑은 고딕"/>
              </a:rPr>
            </a:br>
            <a:r>
              <a:rPr lang="ko-KR" altLang="en-US" sz="2700" b="1">
                <a:latin typeface="맑은 고딕"/>
              </a:rPr>
              <a:t>입력이 들어오면 해당 자료를  </a:t>
            </a:r>
            <a:r>
              <a:rPr lang="en-US" altLang="ko-KR" sz="2700" b="1">
                <a:latin typeface="맑은 고딕"/>
              </a:rPr>
              <a:t>a</a:t>
            </a:r>
            <a:r>
              <a:rPr lang="ko-KR" altLang="en-US" sz="2700" b="1">
                <a:latin typeface="맑은 고딕"/>
              </a:rPr>
              <a:t>변수에 대입한다</a:t>
            </a:r>
            <a:r>
              <a:rPr lang="en-US" altLang="ko-KR" sz="2700" b="1">
                <a:latin typeface="맑은 고딕"/>
              </a:rPr>
              <a:t>.</a:t>
            </a:r>
            <a:endParaRPr lang="en-US" altLang="ko-KR" sz="27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</a:p>
        </p:txBody>
      </p:sp>
      <p:sp>
        <p:nvSpPr>
          <p:cNvPr id="179" name="직사각형 35"/>
          <p:cNvSpPr/>
          <p:nvPr/>
        </p:nvSpPr>
        <p:spPr>
          <a:xfrm>
            <a:off x="609600" y="1440612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80" name="직사각형 3"/>
          <p:cNvSpPr/>
          <p:nvPr/>
        </p:nvSpPr>
        <p:spPr>
          <a:xfrm>
            <a:off x="952500" y="1339647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프로그래밍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6487" y="2667000"/>
            <a:ext cx="3973024" cy="3621245"/>
          </a:xfrm>
          <a:prstGeom prst="rect">
            <a:avLst/>
          </a:prstGeom>
        </p:spPr>
      </p:pic>
      <p:cxnSp>
        <p:nvCxnSpPr>
          <p:cNvPr id="210" name="직선 연결선 32"/>
          <p:cNvCxnSpPr/>
          <p:nvPr/>
        </p:nvCxnSpPr>
        <p:spPr>
          <a:xfrm flipH="1">
            <a:off x="971550" y="2177847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33"/>
          <p:cNvSpPr txBox="1"/>
          <p:nvPr/>
        </p:nvSpPr>
        <p:spPr>
          <a:xfrm>
            <a:off x="1752600" y="1870710"/>
            <a:ext cx="7219950" cy="567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latin typeface="맑은 고딕"/>
              </a:rPr>
              <a:t>프로그램을 만들기 위한 전반적인 행위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2" name="직사각형 3"/>
          <p:cNvSpPr/>
          <p:nvPr/>
        </p:nvSpPr>
        <p:spPr>
          <a:xfrm>
            <a:off x="723899" y="3352800"/>
            <a:ext cx="8458202" cy="6400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이름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나이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이메일을 입력받고 출력하기</a:t>
            </a:r>
          </a:p>
        </p:txBody>
      </p:sp>
      <p:sp>
        <p:nvSpPr>
          <p:cNvPr id="283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500" b="1" cap="none" spc="0">
                <a:ln w="0"/>
                <a:solidFill>
                  <a:schemeClr val="tx1"/>
                </a:solidFill>
                <a:latin typeface="+mn-ea"/>
              </a:rPr>
              <a:t>input </a:t>
            </a: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함수와 친해지기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2" name="직사각형 3"/>
          <p:cNvSpPr/>
          <p:nvPr/>
        </p:nvSpPr>
        <p:spPr>
          <a:xfrm>
            <a:off x="723899" y="3352800"/>
            <a:ext cx="8458202" cy="6400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이름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나이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이메일을 입력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받고 </a:t>
            </a:r>
            <a:r>
              <a:rPr lang="ko-KR" altLang="en-US" sz="3600" b="1" cap="none" spc="0">
                <a:ln w="0"/>
                <a:solidFill>
                  <a:srgbClr val="0000FF"/>
                </a:solidFill>
                <a:latin typeface="+mn-ea"/>
              </a:rPr>
              <a:t>출력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하기</a:t>
            </a:r>
          </a:p>
        </p:txBody>
      </p:sp>
      <p:sp>
        <p:nvSpPr>
          <p:cNvPr id="283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500" b="1" cap="none" spc="0">
                <a:ln w="0"/>
                <a:solidFill>
                  <a:schemeClr val="tx1"/>
                </a:solidFill>
                <a:latin typeface="+mn-ea"/>
              </a:rPr>
              <a:t>input </a:t>
            </a: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함수와 친해지기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3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500" b="1" cap="none" spc="0">
                <a:ln w="0"/>
                <a:solidFill>
                  <a:schemeClr val="tx1"/>
                </a:solidFill>
                <a:latin typeface="+mn-ea"/>
              </a:rPr>
              <a:t>input </a:t>
            </a: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함수와 친해지기</a:t>
            </a:r>
          </a:p>
        </p:txBody>
      </p:sp>
      <p:sp>
        <p:nvSpPr>
          <p:cNvPr id="284" name="직사각형 3"/>
          <p:cNvSpPr/>
          <p:nvPr/>
        </p:nvSpPr>
        <p:spPr>
          <a:xfrm>
            <a:off x="723899" y="2819400"/>
            <a:ext cx="8458202" cy="17316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두 수를 입력받고 두 수의 연산들을 </a:t>
            </a: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출력하는 프로그램을 작성하세요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2" name="직사각형 3"/>
          <p:cNvSpPr/>
          <p:nvPr/>
        </p:nvSpPr>
        <p:spPr>
          <a:xfrm>
            <a:off x="723899" y="2819400"/>
            <a:ext cx="8458202" cy="17316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두 수를 입력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받고 </a:t>
            </a:r>
            <a:r>
              <a:rPr lang="ko-KR" altLang="en-US" sz="3600" b="1" cap="none" spc="0">
                <a:ln w="0"/>
                <a:solidFill>
                  <a:srgbClr val="0000FF"/>
                </a:solidFill>
                <a:latin typeface="+mn-ea"/>
              </a:rPr>
              <a:t>두 수의 연산들을 </a:t>
            </a: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rgbClr val="0000FF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rgbClr val="0000FF"/>
                </a:solidFill>
                <a:latin typeface="+mn-ea"/>
              </a:rPr>
              <a:t>출력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하는 프로그램을 작성하세요</a:t>
            </a:r>
          </a:p>
        </p:txBody>
      </p:sp>
      <p:sp>
        <p:nvSpPr>
          <p:cNvPr id="283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500" b="1" cap="none" spc="0">
                <a:ln w="0"/>
                <a:solidFill>
                  <a:schemeClr val="tx1"/>
                </a:solidFill>
                <a:latin typeface="+mn-ea"/>
              </a:rPr>
              <a:t>input </a:t>
            </a: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함수와 친해지기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생각해보기</a:t>
            </a:r>
            <a:r>
              <a:rPr lang="en-US" altLang="ko-KR" b="1">
                <a:latin typeface="+mn-ea"/>
              </a:rPr>
              <a:t>!</a:t>
            </a:r>
            <a:endParaRPr lang="en-US" altLang="ko-KR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723899" y="3108960"/>
            <a:ext cx="8458202" cy="6419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연산 결과에 대해서 추측해보기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3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500" b="1" cap="none" spc="0">
                <a:ln w="0"/>
                <a:solidFill>
                  <a:schemeClr val="tx1"/>
                </a:solidFill>
                <a:latin typeface="+mn-ea"/>
              </a:rPr>
              <a:t>input </a:t>
            </a: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함수와 친해지기</a:t>
            </a:r>
            <a:endParaRPr lang="ko-KR" altLang="en-US" sz="25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type</a:t>
            </a:r>
            <a:r>
              <a:rPr lang="ko-KR" altLang="en-US" b="1">
                <a:latin typeface="+mn-ea"/>
              </a:rPr>
              <a:t> 함수</a:t>
            </a:r>
            <a:endParaRPr lang="ko-KR" altLang="en-US" b="1">
              <a:latin typeface="+mn-ea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2057397" y="2497453"/>
            <a:ext cx="4648203" cy="2738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  <a:defRPr/>
            </a:pPr>
            <a:r>
              <a:rPr lang="ko-KR" altLang="en-US" sz="2800" b="1"/>
              <a:t>정수라면   </a:t>
            </a:r>
            <a:r>
              <a:rPr lang="en-US" altLang="ko-KR" sz="2800" b="1">
                <a:solidFill>
                  <a:srgbClr val="ff0000"/>
                </a:solidFill>
              </a:rPr>
              <a:t>int</a:t>
            </a:r>
            <a:endParaRPr lang="en-US" altLang="ko-KR" sz="2800" b="1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  <a:defRPr/>
            </a:pPr>
            <a:r>
              <a:rPr lang="ko-KR" altLang="en-US" sz="2800" b="1"/>
              <a:t>문자열이라면 </a:t>
            </a:r>
            <a:r>
              <a:rPr lang="en-US" altLang="ko-KR" sz="2800" b="1">
                <a:solidFill>
                  <a:srgbClr val="ff0000"/>
                </a:solidFill>
              </a:rPr>
              <a:t>str</a:t>
            </a:r>
            <a:endParaRPr lang="en-US" altLang="ko-KR" sz="2800" b="1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  <a:defRPr/>
            </a:pPr>
            <a:r>
              <a:rPr lang="ko-KR" altLang="en-US" sz="2600" b="1"/>
              <a:t>실수라면   </a:t>
            </a:r>
            <a:r>
              <a:rPr lang="en-US" altLang="ko-KR" sz="2600" b="1">
                <a:solidFill>
                  <a:srgbClr val="ff0000"/>
                </a:solidFill>
              </a:rPr>
              <a:t>float</a:t>
            </a:r>
            <a:br>
              <a:rPr lang="ko-KR" altLang="en-US" sz="2800" b="1">
                <a:solidFill>
                  <a:srgbClr val="ff0000"/>
                </a:solidFill>
              </a:rPr>
            </a:br>
            <a:r>
              <a:rPr lang="ko-KR" altLang="en-US" sz="2000" b="1"/>
              <a:t>복소수라면 </a:t>
            </a:r>
            <a:r>
              <a:rPr lang="en-US" altLang="ko-KR" sz="2000" b="1">
                <a:solidFill>
                  <a:srgbClr val="ff0000"/>
                </a:solidFill>
              </a:rPr>
              <a:t>complex</a:t>
            </a:r>
            <a:endParaRPr lang="en-US" altLang="ko-KR" sz="2000" b="1">
              <a:solidFill>
                <a:srgbClr val="ff0000"/>
              </a:solidFill>
            </a:endParaRPr>
          </a:p>
        </p:txBody>
      </p:sp>
      <p:sp>
        <p:nvSpPr>
          <p:cNvPr id="320" name="직사각형 319"/>
          <p:cNvSpPr/>
          <p:nvPr/>
        </p:nvSpPr>
        <p:spPr>
          <a:xfrm>
            <a:off x="1752600" y="2320290"/>
            <a:ext cx="6553200" cy="3200400"/>
          </a:xfrm>
          <a:prstGeom prst="rect">
            <a:avLst/>
          </a:prstGeom>
          <a:noFill/>
          <a:ln w="762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321" name="직사각형 3"/>
          <p:cNvSpPr/>
          <p:nvPr/>
        </p:nvSpPr>
        <p:spPr>
          <a:xfrm>
            <a:off x="1523999" y="1295400"/>
            <a:ext cx="33528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자료형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2" name="직사각형 35"/>
          <p:cNvSpPr/>
          <p:nvPr/>
        </p:nvSpPr>
        <p:spPr>
          <a:xfrm>
            <a:off x="1088837" y="151404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input</a:t>
            </a:r>
            <a:r>
              <a:rPr lang="ko-KR" altLang="en-US" b="1">
                <a:latin typeface="+mn-ea"/>
              </a:rPr>
              <a:t> 의 특징</a:t>
            </a:r>
          </a:p>
        </p:txBody>
      </p:sp>
      <p:pic>
        <p:nvPicPr>
          <p:cNvPr id="301" name="그림 3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4092" y="1501472"/>
            <a:ext cx="8696108" cy="1771429"/>
          </a:xfrm>
          <a:prstGeom prst="rect">
            <a:avLst/>
          </a:prstGeom>
        </p:spPr>
      </p:pic>
      <p:pic>
        <p:nvPicPr>
          <p:cNvPr id="303" name="그림 30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0" y="3429000"/>
            <a:ext cx="3831637" cy="1197386"/>
          </a:xfrm>
          <a:prstGeom prst="rect">
            <a:avLst/>
          </a:prstGeom>
        </p:spPr>
      </p:pic>
      <p:cxnSp>
        <p:nvCxnSpPr>
          <p:cNvPr id="304" name="직선 연결선 32"/>
          <p:cNvCxnSpPr/>
          <p:nvPr/>
        </p:nvCxnSpPr>
        <p:spPr>
          <a:xfrm flipH="1">
            <a:off x="1615701" y="539496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3"/>
          <p:cNvSpPr txBox="1"/>
          <p:nvPr/>
        </p:nvSpPr>
        <p:spPr>
          <a:xfrm>
            <a:off x="2311026" y="5063490"/>
            <a:ext cx="7061574" cy="575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 b="1">
                <a:latin typeface="맑은 고딕"/>
              </a:rPr>
              <a:t>input </a:t>
            </a:r>
            <a:r>
              <a:rPr lang="ko-KR" altLang="en-US" sz="2300" b="1">
                <a:latin typeface="맑은 고딕"/>
              </a:rPr>
              <a:t>함수의 반환값은</a:t>
            </a:r>
            <a:r>
              <a:rPr lang="ko-KR" altLang="en-US" sz="2100" b="1">
                <a:latin typeface="맑은 고딕"/>
              </a:rPr>
              <a:t> </a:t>
            </a:r>
            <a:r>
              <a:rPr lang="ko-KR" altLang="en-US" sz="3200" b="1">
                <a:solidFill>
                  <a:srgbClr val="FF0000"/>
                </a:solidFill>
                <a:latin typeface="맑은 고딕"/>
              </a:rPr>
              <a:t>문자열 자료형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b="1">
              <a:latin typeface="+mn-ea"/>
            </a:endParaRPr>
          </a:p>
        </p:txBody>
      </p:sp>
      <p:pic>
        <p:nvPicPr>
          <p:cNvPr id="283" name="그림 28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1844195"/>
            <a:ext cx="8725983" cy="2270604"/>
          </a:xfrm>
          <a:prstGeom prst="rect">
            <a:avLst/>
          </a:prstGeom>
        </p:spPr>
      </p:pic>
      <p:pic>
        <p:nvPicPr>
          <p:cNvPr id="284" name="그림 2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0" y="4495800"/>
            <a:ext cx="4071114" cy="1071946"/>
          </a:xfrm>
          <a:prstGeom prst="rect">
            <a:avLst/>
          </a:prstGeom>
        </p:spPr>
      </p:pic>
      <p:sp>
        <p:nvSpPr>
          <p:cNvPr id="285" name="TextBox 157"/>
          <p:cNvSpPr txBox="1"/>
          <p:nvPr/>
        </p:nvSpPr>
        <p:spPr>
          <a:xfrm>
            <a:off x="295275" y="17145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input </a:t>
            </a:r>
            <a:r>
              <a:rPr lang="ko-KR" altLang="en-US" b="1">
                <a:latin typeface="+mn-ea"/>
              </a:rPr>
              <a:t>의 반환형은 뭐라고</a:t>
            </a:r>
            <a:r>
              <a:rPr lang="en-US" altLang="ko-KR" b="1">
                <a:latin typeface="+mn-ea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b="1">
              <a:latin typeface="+mn-ea"/>
            </a:endParaRPr>
          </a:p>
        </p:txBody>
      </p:sp>
      <p:sp>
        <p:nvSpPr>
          <p:cNvPr id="285" name="TextBox 157"/>
          <p:cNvSpPr txBox="1"/>
          <p:nvPr/>
        </p:nvSpPr>
        <p:spPr>
          <a:xfrm>
            <a:off x="295275" y="17145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형변환</a:t>
            </a:r>
            <a:endParaRPr lang="ko-KR" altLang="en-US" b="1">
              <a:latin typeface="+mn-ea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609600" y="1434465"/>
            <a:ext cx="4343400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>
                <a:solidFill>
                  <a:srgbClr val="0000ff"/>
                </a:solidFill>
                <a:latin typeface="맑은 고딕"/>
              </a:rPr>
              <a:t>자료형</a:t>
            </a:r>
            <a:r>
              <a:rPr lang="en-US" altLang="ko-KR" sz="2600" b="1"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2600" b="1">
                <a:solidFill>
                  <a:schemeClr val="tx1"/>
                </a:solidFill>
                <a:latin typeface="맑은 고딕"/>
              </a:rPr>
              <a:t> </a:t>
            </a:r>
            <a:r>
              <a:rPr lang="ko-KR" altLang="en-US" sz="2600" b="1">
                <a:solidFill>
                  <a:srgbClr val="ff0000"/>
                </a:solidFill>
                <a:latin typeface="맑은 고딕"/>
              </a:rPr>
              <a:t>자료</a:t>
            </a:r>
            <a:r>
              <a:rPr lang="ko-KR" altLang="en-US" sz="2600" b="1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600" b="1"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2600" b="1"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287" name="직선 연결선 32"/>
          <p:cNvCxnSpPr/>
          <p:nvPr/>
        </p:nvCxnSpPr>
        <p:spPr>
          <a:xfrm flipH="1">
            <a:off x="773624" y="229933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직사각형 3"/>
          <p:cNvSpPr/>
          <p:nvPr/>
        </p:nvSpPr>
        <p:spPr>
          <a:xfrm>
            <a:off x="1390650" y="2013585"/>
            <a:ext cx="6858001" cy="577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200" b="1" cap="none" spc="0">
                <a:ln w="0"/>
                <a:solidFill>
                  <a:srgbClr val="ff0000"/>
                </a:solidFill>
                <a:latin typeface="+mn-ea"/>
              </a:rPr>
              <a:t>자료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형태를 </a:t>
            </a:r>
            <a:r>
              <a:rPr lang="ko-KR" altLang="en-US" sz="3200" b="1" cap="none" spc="0">
                <a:ln w="0"/>
                <a:solidFill>
                  <a:srgbClr val="0000ff"/>
                </a:solidFill>
                <a:latin typeface="+mn-ea"/>
              </a:rPr>
              <a:t>자료형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으로 바꿈</a:t>
            </a:r>
            <a:endParaRPr lang="ko-KR" altLang="en-US" sz="32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0" name="TextBox 33"/>
          <p:cNvSpPr txBox="1"/>
          <p:nvPr/>
        </p:nvSpPr>
        <p:spPr>
          <a:xfrm>
            <a:off x="783477" y="3467100"/>
            <a:ext cx="7823574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srgbClr val="ff0000"/>
                </a:solidFill>
                <a:latin typeface="맑은 고딕"/>
              </a:rPr>
              <a:t>정수형 자료</a:t>
            </a:r>
            <a:r>
              <a:rPr lang="ko-KR" altLang="en-US" sz="3000" b="1">
                <a:solidFill>
                  <a:schemeClr val="tx1"/>
                </a:solidFill>
                <a:latin typeface="맑은 고딕"/>
              </a:rPr>
              <a:t>를 </a:t>
            </a:r>
            <a:r>
              <a:rPr lang="ko-KR" altLang="en-US" sz="3000" b="1">
                <a:solidFill>
                  <a:srgbClr val="0000ff"/>
                </a:solidFill>
                <a:latin typeface="맑은 고딕"/>
              </a:rPr>
              <a:t>문자열 자료형</a:t>
            </a:r>
            <a:r>
              <a:rPr lang="ko-KR" altLang="en-US" sz="3000" b="1">
                <a:solidFill>
                  <a:schemeClr val="tx1"/>
                </a:solidFill>
                <a:latin typeface="맑은 고딕"/>
              </a:rPr>
              <a:t>으로 바꾸기</a:t>
            </a:r>
            <a:endParaRPr lang="ko-KR" altLang="en-US" sz="3000" b="1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291" name="TextBox 33"/>
          <p:cNvSpPr txBox="1"/>
          <p:nvPr/>
        </p:nvSpPr>
        <p:spPr>
          <a:xfrm>
            <a:off x="783477" y="4404360"/>
            <a:ext cx="7823574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srgbClr val="ff0000"/>
                </a:solidFill>
                <a:latin typeface="맑은 고딕"/>
              </a:rPr>
              <a:t>실수형 자료</a:t>
            </a:r>
            <a:r>
              <a:rPr lang="ko-KR" altLang="en-US" sz="3000" b="1">
                <a:solidFill>
                  <a:schemeClr val="tx1"/>
                </a:solidFill>
                <a:latin typeface="맑은 고딕"/>
              </a:rPr>
              <a:t>를 </a:t>
            </a:r>
            <a:r>
              <a:rPr lang="ko-KR" altLang="en-US" sz="3000" b="1">
                <a:solidFill>
                  <a:srgbClr val="0000ff"/>
                </a:solidFill>
                <a:latin typeface="맑은 고딕"/>
              </a:rPr>
              <a:t>정수형 자료형</a:t>
            </a:r>
            <a:r>
              <a:rPr lang="ko-KR" altLang="en-US" sz="3000" b="1">
                <a:solidFill>
                  <a:schemeClr val="tx1"/>
                </a:solidFill>
                <a:latin typeface="맑은 고딕"/>
              </a:rPr>
              <a:t>으로 바꾸기</a:t>
            </a:r>
            <a:endParaRPr lang="ko-KR" altLang="en-US" sz="3000" b="1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292" name="TextBox 33"/>
          <p:cNvSpPr txBox="1"/>
          <p:nvPr/>
        </p:nvSpPr>
        <p:spPr>
          <a:xfrm>
            <a:off x="787026" y="5318760"/>
            <a:ext cx="7823574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b="1">
                <a:solidFill>
                  <a:srgbClr val="ff0000"/>
                </a:solidFill>
                <a:latin typeface="맑은 고딕"/>
              </a:rPr>
              <a:t>문자열 자료</a:t>
            </a:r>
            <a:r>
              <a:rPr lang="ko-KR" altLang="en-US" sz="3000" b="1">
                <a:solidFill>
                  <a:schemeClr val="tx1"/>
                </a:solidFill>
                <a:latin typeface="맑은 고딕"/>
              </a:rPr>
              <a:t>를 </a:t>
            </a:r>
            <a:r>
              <a:rPr lang="ko-KR" altLang="en-US" sz="3000" b="1">
                <a:solidFill>
                  <a:srgbClr val="0000ff"/>
                </a:solidFill>
                <a:latin typeface="맑은 고딕"/>
              </a:rPr>
              <a:t>정수형 자료형</a:t>
            </a:r>
            <a:r>
              <a:rPr lang="ko-KR" altLang="en-US" sz="3000" b="1">
                <a:solidFill>
                  <a:schemeClr val="tx1"/>
                </a:solidFill>
                <a:latin typeface="맑은 고딕"/>
              </a:rPr>
              <a:t>으로 바꾸기</a:t>
            </a:r>
            <a:endParaRPr lang="ko-KR" altLang="en-US" sz="3000" b="1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293" name="직사각형 319"/>
          <p:cNvSpPr/>
          <p:nvPr/>
        </p:nvSpPr>
        <p:spPr>
          <a:xfrm>
            <a:off x="609600" y="3048000"/>
            <a:ext cx="8458200" cy="3200400"/>
          </a:xfrm>
          <a:prstGeom prst="rect">
            <a:avLst/>
          </a:prstGeom>
          <a:noFill/>
          <a:ln w="762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b="1">
              <a:latin typeface="+mn-ea"/>
            </a:endParaRPr>
          </a:p>
        </p:txBody>
      </p:sp>
      <p:sp>
        <p:nvSpPr>
          <p:cNvPr id="285" name="TextBox 157"/>
          <p:cNvSpPr txBox="1"/>
          <p:nvPr/>
        </p:nvSpPr>
        <p:spPr>
          <a:xfrm>
            <a:off x="295275" y="17145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형변환</a:t>
            </a:r>
          </a:p>
        </p:txBody>
      </p:sp>
      <p:sp>
        <p:nvSpPr>
          <p:cNvPr id="293" name="직사각형 3"/>
          <p:cNvSpPr/>
          <p:nvPr/>
        </p:nvSpPr>
        <p:spPr>
          <a:xfrm>
            <a:off x="2000249" y="2787015"/>
            <a:ext cx="5638800" cy="6419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</a:t>
            </a:r>
            <a:r>
              <a:rPr lang="en-US" altLang="ko-KR" sz="3600" b="1" cap="none" spc="0">
                <a:ln w="0"/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input( )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 )</a:t>
            </a:r>
          </a:p>
        </p:txBody>
      </p:sp>
      <p:cxnSp>
        <p:nvCxnSpPr>
          <p:cNvPr id="294" name="직선 연결선 32"/>
          <p:cNvCxnSpPr/>
          <p:nvPr/>
        </p:nvCxnSpPr>
        <p:spPr>
          <a:xfrm flipH="1">
            <a:off x="2145224" y="383476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직사각형 3"/>
          <p:cNvSpPr/>
          <p:nvPr/>
        </p:nvSpPr>
        <p:spPr>
          <a:xfrm>
            <a:off x="2762250" y="3549015"/>
            <a:ext cx="6858000" cy="577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200" b="1" cap="none" spc="0">
                <a:ln w="0"/>
                <a:solidFill>
                  <a:srgbClr val="FF0000"/>
                </a:solidFill>
                <a:latin typeface="+mn-ea"/>
              </a:rPr>
              <a:t>문자열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을 </a:t>
            </a:r>
            <a:r>
              <a:rPr lang="ko-KR" altLang="en-US" sz="3200" b="1" cap="none" spc="0">
                <a:ln w="0"/>
                <a:solidFill>
                  <a:srgbClr val="0000FF"/>
                </a:solidFill>
                <a:latin typeface="+mn-ea"/>
              </a:rPr>
              <a:t>정수형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으로 바꿈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54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66488" y="1771810"/>
            <a:ext cx="3973024" cy="3621245"/>
          </a:xfrm>
          <a:prstGeom prst="rect">
            <a:avLst/>
          </a:prstGeom>
        </p:spPr>
      </p:pic>
      <p:sp>
        <p:nvSpPr>
          <p:cNvPr id="211" name="TextBox 33"/>
          <p:cNvSpPr txBox="1"/>
          <p:nvPr/>
        </p:nvSpPr>
        <p:spPr>
          <a:xfrm>
            <a:off x="1343025" y="5739765"/>
            <a:ext cx="7219950" cy="661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500" b="1">
                <a:latin typeface="맑은 고딕"/>
              </a:rPr>
              <a:t>오디션 프로그램을 만들기 위해선</a:t>
            </a:r>
            <a:r>
              <a:rPr lang="en-US" altLang="ko-KR" sz="2500" b="1">
                <a:latin typeface="맑은 고딕"/>
              </a:rPr>
              <a:t>??</a:t>
            </a:r>
          </a:p>
        </p:txBody>
      </p:sp>
      <p:grpSp>
        <p:nvGrpSpPr>
          <p:cNvPr id="215" name="그룹 214"/>
          <p:cNvGrpSpPr/>
          <p:nvPr/>
        </p:nvGrpSpPr>
        <p:grpSpPr>
          <a:xfrm>
            <a:off x="838200" y="1600200"/>
            <a:ext cx="1523999" cy="1524000"/>
            <a:chOff x="638175" y="1590675"/>
            <a:chExt cx="1523999" cy="1524000"/>
          </a:xfrm>
        </p:grpSpPr>
        <p:sp>
          <p:nvSpPr>
            <p:cNvPr id="212" name="TextBox 211"/>
            <p:cNvSpPr txBox="1"/>
            <p:nvPr/>
          </p:nvSpPr>
          <p:spPr>
            <a:xfrm>
              <a:off x="990600" y="2133600"/>
              <a:ext cx="872490" cy="4933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700" b="1"/>
                <a:t>기획</a:t>
              </a:r>
            </a:p>
          </p:txBody>
        </p:sp>
        <p:sp>
          <p:nvSpPr>
            <p:cNvPr id="214" name="순서도: 연결자 213"/>
            <p:cNvSpPr/>
            <p:nvPr/>
          </p:nvSpPr>
          <p:spPr>
            <a:xfrm>
              <a:off x="638175" y="1590675"/>
              <a:ext cx="1524000" cy="1524000"/>
            </a:xfrm>
            <a:prstGeom prst="flowChartConnector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7467600" y="1600200"/>
            <a:ext cx="1523999" cy="1524000"/>
            <a:chOff x="638175" y="1590675"/>
            <a:chExt cx="1523999" cy="1524000"/>
          </a:xfrm>
        </p:grpSpPr>
        <p:sp>
          <p:nvSpPr>
            <p:cNvPr id="217" name="TextBox 216"/>
            <p:cNvSpPr txBox="1"/>
            <p:nvPr/>
          </p:nvSpPr>
          <p:spPr>
            <a:xfrm>
              <a:off x="990599" y="2133600"/>
              <a:ext cx="872490" cy="493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700" b="1"/>
                <a:t>실행</a:t>
              </a:r>
            </a:p>
          </p:txBody>
        </p:sp>
        <p:sp>
          <p:nvSpPr>
            <p:cNvPr id="218" name="순서도: 연결자 217"/>
            <p:cNvSpPr/>
            <p:nvPr/>
          </p:nvSpPr>
          <p:spPr>
            <a:xfrm>
              <a:off x="638175" y="1590675"/>
              <a:ext cx="1524000" cy="1524000"/>
            </a:xfrm>
            <a:prstGeom prst="flowChartConnector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1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b="1">
              <a:latin typeface="+mn-ea"/>
            </a:endParaRPr>
          </a:p>
        </p:txBody>
      </p:sp>
      <p:sp>
        <p:nvSpPr>
          <p:cNvPr id="285" name="TextBox 157"/>
          <p:cNvSpPr txBox="1"/>
          <p:nvPr/>
        </p:nvSpPr>
        <p:spPr>
          <a:xfrm>
            <a:off x="295275" y="17145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숫자를 입력받아야할 때는 이렇게</a:t>
            </a:r>
            <a:r>
              <a:rPr lang="en-US" altLang="ko-KR" b="1">
                <a:latin typeface="+mn-ea"/>
              </a:rPr>
              <a:t>!</a:t>
            </a:r>
          </a:p>
        </p:txBody>
      </p:sp>
      <p:pic>
        <p:nvPicPr>
          <p:cNvPr id="286" name="그림 28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1469" y="2029389"/>
            <a:ext cx="7602456" cy="1872169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6800" y="4148587"/>
            <a:ext cx="4286643" cy="1185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2" name="직사각형 3"/>
          <p:cNvSpPr/>
          <p:nvPr/>
        </p:nvSpPr>
        <p:spPr>
          <a:xfrm>
            <a:off x="723899" y="2819400"/>
            <a:ext cx="8458202" cy="17316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두 수를 입력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받고 </a:t>
            </a:r>
            <a:r>
              <a:rPr lang="ko-KR" altLang="en-US" sz="3600" b="1" cap="none" spc="0">
                <a:ln w="0"/>
                <a:solidFill>
                  <a:srgbClr val="0000FF"/>
                </a:solidFill>
                <a:latin typeface="+mn-ea"/>
              </a:rPr>
              <a:t>두 수의 연산들을 </a:t>
            </a: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rgbClr val="0000FF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rgbClr val="0000FF"/>
                </a:solidFill>
                <a:latin typeface="+mn-ea"/>
              </a:rPr>
              <a:t>출력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하는 프로그램을 작성하세요</a:t>
            </a:r>
          </a:p>
        </p:txBody>
      </p:sp>
      <p:sp>
        <p:nvSpPr>
          <p:cNvPr id="283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500" b="1" cap="none" spc="0">
                <a:ln w="0"/>
                <a:solidFill>
                  <a:schemeClr val="tx1"/>
                </a:solidFill>
                <a:latin typeface="+mn-ea"/>
              </a:rPr>
              <a:t>input </a:t>
            </a: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함수와 친해지기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2" name="직사각형 3"/>
          <p:cNvSpPr/>
          <p:nvPr/>
        </p:nvSpPr>
        <p:spPr>
          <a:xfrm>
            <a:off x="400050" y="2895600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수학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영어 점수를 입력받고</a:t>
            </a: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평균을 출력해주는 프로그램을 작성하세요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283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500" b="1" cap="none" spc="0">
                <a:ln w="0"/>
                <a:solidFill>
                  <a:schemeClr val="tx1"/>
                </a:solidFill>
                <a:latin typeface="+mn-ea"/>
              </a:rPr>
              <a:t>input, </a:t>
            </a: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연산자의 활용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연산자 활용 문제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Q1</a:t>
            </a:r>
            <a:endParaRPr lang="en-US" altLang="ko-KR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723899" y="2590800"/>
            <a:ext cx="8458202" cy="16192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국어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수학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과학점수를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평균을 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Q2</a:t>
            </a:r>
            <a:endParaRPr lang="en-US" altLang="ko-KR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723899" y="1676400"/>
            <a:ext cx="8458202" cy="31603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사과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3000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원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 배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2000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원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사과와 배의 개수를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총 금액을 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Q3</a:t>
            </a:r>
            <a:endParaRPr lang="en-US" altLang="ko-KR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723899" y="2527935"/>
            <a:ext cx="8458202" cy="17392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시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분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초를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총 몇 초인지 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cea61d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UPGRADE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dk1"/>
                </a:solidFill>
                <a:latin typeface="+mn-ea"/>
              </a:rPr>
              <a:t>Q4</a:t>
            </a:r>
            <a:endParaRPr lang="en-US" altLang="ko-KR" b="1">
              <a:solidFill>
                <a:schemeClr val="dk1"/>
              </a:solidFill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723899" y="2527935"/>
            <a:ext cx="8458202" cy="17373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세 자리수를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각 자리수를 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TextBox 157"/>
          <p:cNvSpPr txBox="1"/>
          <p:nvPr/>
        </p:nvSpPr>
        <p:spPr>
          <a:xfrm>
            <a:off x="8324850" y="228600"/>
            <a:ext cx="14478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dk1"/>
                </a:solidFill>
                <a:latin typeface="+mn-ea"/>
              </a:rPr>
              <a:t>어려움 주의</a:t>
            </a:r>
            <a:endParaRPr lang="ko-KR" altLang="en-US" b="1">
              <a:solidFill>
                <a:schemeClr val="dk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b="1">
              <a:solidFill>
                <a:schemeClr val="dk1"/>
              </a:solidFill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723899" y="2527935"/>
            <a:ext cx="8458202" cy="17373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생년월일을 정수로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일을 나눠서 출력하세요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TextBox 157"/>
          <p:cNvSpPr txBox="1"/>
          <p:nvPr/>
        </p:nvSpPr>
        <p:spPr>
          <a:xfrm>
            <a:off x="8077200" y="228600"/>
            <a:ext cx="169545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dk1"/>
                </a:solidFill>
                <a:latin typeface="+mn-ea"/>
              </a:rPr>
              <a:t>초어려움 주의</a:t>
            </a:r>
            <a:endParaRPr lang="ko-KR" altLang="en-US" b="1">
              <a:solidFill>
                <a:schemeClr val="dk1"/>
              </a:solidFill>
              <a:latin typeface="+mn-ea"/>
            </a:endParaRPr>
          </a:p>
        </p:txBody>
      </p:sp>
      <p:sp>
        <p:nvSpPr>
          <p:cNvPr id="285" name="TextBox 157"/>
          <p:cNvSpPr txBox="1"/>
          <p:nvPr/>
        </p:nvSpPr>
        <p:spPr>
          <a:xfrm>
            <a:off x="381000" y="15240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dk1"/>
                </a:solidFill>
                <a:latin typeface="+mn-ea"/>
              </a:rPr>
              <a:t>Q5</a:t>
            </a:r>
            <a:endParaRPr lang="en-US" altLang="ko-KR" b="1">
              <a:solidFill>
                <a:schemeClr val="dk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</a:p>
        </p:txBody>
      </p:sp>
      <p:sp>
        <p:nvSpPr>
          <p:cNvPr id="179" name="직사각형 35"/>
          <p:cNvSpPr/>
          <p:nvPr/>
        </p:nvSpPr>
        <p:spPr>
          <a:xfrm>
            <a:off x="609600" y="145542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80" name="직사각형 3"/>
          <p:cNvSpPr/>
          <p:nvPr/>
        </p:nvSpPr>
        <p:spPr>
          <a:xfrm>
            <a:off x="952500" y="1354455"/>
            <a:ext cx="3248025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컴퓨터 프로그램</a:t>
            </a:r>
          </a:p>
        </p:txBody>
      </p:sp>
      <p:cxnSp>
        <p:nvCxnSpPr>
          <p:cNvPr id="219" name="직선 연결선 32"/>
          <p:cNvCxnSpPr/>
          <p:nvPr/>
        </p:nvCxnSpPr>
        <p:spPr>
          <a:xfrm flipH="1">
            <a:off x="1162050" y="2176374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33"/>
          <p:cNvSpPr txBox="1"/>
          <p:nvPr/>
        </p:nvSpPr>
        <p:spPr>
          <a:xfrm>
            <a:off x="2000250" y="1871142"/>
            <a:ext cx="7219950" cy="567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latin typeface="맑은 고딕"/>
              </a:rPr>
              <a:t>특정한 목적을 달성하기 위해 만든 컴퓨터 상의 체제</a:t>
            </a:r>
          </a:p>
        </p:txBody>
      </p:sp>
      <p:pic>
        <p:nvPicPr>
          <p:cNvPr id="232" name="그림 2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01680" y="2743200"/>
            <a:ext cx="4133850" cy="1905000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grpSp>
        <p:nvGrpSpPr>
          <p:cNvPr id="236" name="그룹 235"/>
          <p:cNvGrpSpPr/>
          <p:nvPr/>
        </p:nvGrpSpPr>
        <p:grpSpPr>
          <a:xfrm>
            <a:off x="772580" y="2733675"/>
            <a:ext cx="3998865" cy="1371600"/>
            <a:chOff x="152400" y="2971800"/>
            <a:chExt cx="3998865" cy="1371600"/>
          </a:xfrm>
        </p:grpSpPr>
        <p:grpSp>
          <p:nvGrpSpPr>
            <p:cNvPr id="234" name="그룹 233"/>
            <p:cNvGrpSpPr/>
            <p:nvPr/>
          </p:nvGrpSpPr>
          <p:grpSpPr>
            <a:xfrm>
              <a:off x="361950" y="3200400"/>
              <a:ext cx="3524250" cy="981075"/>
              <a:chOff x="1752600" y="2792635"/>
              <a:chExt cx="3524250" cy="981075"/>
            </a:xfrm>
          </p:grpSpPr>
          <p:pic>
            <p:nvPicPr>
              <p:cNvPr id="227" name="그림 22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752600" y="2804218"/>
                <a:ext cx="1029752" cy="957909"/>
              </a:xfrm>
              <a:prstGeom prst="rect">
                <a:avLst/>
              </a:prstGeom>
            </p:spPr>
          </p:pic>
          <p:pic>
            <p:nvPicPr>
              <p:cNvPr id="228" name="그림 22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895600" y="2819400"/>
                <a:ext cx="995623" cy="927546"/>
              </a:xfrm>
              <a:prstGeom prst="rect">
                <a:avLst/>
              </a:prstGeom>
            </p:spPr>
          </p:pic>
          <p:pic>
            <p:nvPicPr>
              <p:cNvPr id="230" name="그림 229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3886200" y="2792635"/>
                <a:ext cx="1390650" cy="981075"/>
              </a:xfrm>
              <a:prstGeom prst="rect">
                <a:avLst/>
              </a:prstGeom>
            </p:spPr>
          </p:pic>
        </p:grpSp>
        <p:sp>
          <p:nvSpPr>
            <p:cNvPr id="235" name="직사각형 234"/>
            <p:cNvSpPr/>
            <p:nvPr/>
          </p:nvSpPr>
          <p:spPr>
            <a:xfrm>
              <a:off x="152400" y="2971800"/>
              <a:ext cx="3998865" cy="1371600"/>
            </a:xfrm>
            <a:prstGeom prst="rect">
              <a:avLst/>
            </a:prstGeom>
            <a:noFill/>
            <a:ln w="57150">
              <a:solidFill>
                <a:srgbClr val="335C9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37" name="그림 2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2580" y="4343400"/>
            <a:ext cx="3943953" cy="2026887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grpSp>
        <p:nvGrpSpPr>
          <p:cNvPr id="240" name="그룹 239"/>
          <p:cNvGrpSpPr/>
          <p:nvPr/>
        </p:nvGrpSpPr>
        <p:grpSpPr>
          <a:xfrm>
            <a:off x="4955689" y="4876800"/>
            <a:ext cx="4188311" cy="1512189"/>
            <a:chOff x="5068934" y="4876800"/>
            <a:chExt cx="4188311" cy="1512189"/>
          </a:xfrm>
        </p:grpSpPr>
        <p:pic>
          <p:nvPicPr>
            <p:cNvPr id="238" name="그림 23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137150" y="4981575"/>
              <a:ext cx="4059911" cy="1335294"/>
            </a:xfrm>
            <a:prstGeom prst="rect">
              <a:avLst/>
            </a:prstGeom>
          </p:spPr>
        </p:pic>
        <p:sp>
          <p:nvSpPr>
            <p:cNvPr id="239" name="직사각형 238"/>
            <p:cNvSpPr/>
            <p:nvPr/>
          </p:nvSpPr>
          <p:spPr>
            <a:xfrm>
              <a:off x="5068934" y="4876800"/>
              <a:ext cx="4188311" cy="1512188"/>
            </a:xfrm>
            <a:prstGeom prst="rect">
              <a:avLst/>
            </a:prstGeom>
            <a:noFill/>
            <a:ln w="57150">
              <a:solidFill>
                <a:srgbClr val="335C9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dk1"/>
                </a:solidFill>
                <a:latin typeface="+mn-ea"/>
              </a:rPr>
              <a:t>Q5</a:t>
            </a:r>
            <a:endParaRPr lang="en-US" altLang="ko-KR" b="1">
              <a:solidFill>
                <a:schemeClr val="dk1"/>
              </a:solidFill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723899" y="2529840"/>
            <a:ext cx="8458202" cy="17373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총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sec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를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시간 분 초를 출력해주는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TextBox 157"/>
          <p:cNvSpPr txBox="1"/>
          <p:nvPr/>
        </p:nvSpPr>
        <p:spPr>
          <a:xfrm>
            <a:off x="8077200" y="228600"/>
            <a:ext cx="169545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dk1"/>
                </a:solidFill>
                <a:latin typeface="+mn-ea"/>
              </a:rPr>
              <a:t>초어려움 주의</a:t>
            </a:r>
            <a:endParaRPr lang="ko-KR" altLang="en-US" b="1">
              <a:solidFill>
                <a:schemeClr val="dk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제어문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2" name="직사각형 3"/>
          <p:cNvSpPr/>
          <p:nvPr/>
        </p:nvSpPr>
        <p:spPr>
          <a:xfrm>
            <a:off x="400049" y="3322320"/>
            <a:ext cx="9105901" cy="6400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조건문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반복문</a:t>
            </a:r>
          </a:p>
        </p:txBody>
      </p:sp>
      <p:sp>
        <p:nvSpPr>
          <p:cNvPr id="285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46260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제어문</a:t>
            </a:r>
          </a:p>
        </p:txBody>
      </p:sp>
      <p:cxnSp>
        <p:nvCxnSpPr>
          <p:cNvPr id="287" name="직선 연결선 32"/>
          <p:cNvCxnSpPr/>
          <p:nvPr/>
        </p:nvCxnSpPr>
        <p:spPr>
          <a:xfrm flipH="1">
            <a:off x="877452" y="223143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33"/>
          <p:cNvSpPr txBox="1"/>
          <p:nvPr/>
        </p:nvSpPr>
        <p:spPr>
          <a:xfrm>
            <a:off x="1625226" y="2024583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프로그램의 흐름을 제어</a:t>
            </a:r>
            <a:r>
              <a:rPr lang="ko-KR" altLang="en-US" sz="2100" b="1">
                <a:latin typeface="맑은 고딕"/>
              </a:rPr>
              <a:t>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5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46260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제어문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조건문</a:t>
            </a: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7001" y="2362200"/>
            <a:ext cx="6971996" cy="3509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5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46260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제어문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반복문</a:t>
            </a:r>
          </a:p>
        </p:txBody>
      </p:sp>
      <p:pic>
        <p:nvPicPr>
          <p:cNvPr id="291" name="그림 29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6800" y="2903077"/>
            <a:ext cx="2555319" cy="258332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57600" y="2895600"/>
            <a:ext cx="2555319" cy="2583322"/>
          </a:xfrm>
          <a:prstGeom prst="rect">
            <a:avLst/>
          </a:prstGeom>
        </p:spPr>
      </p:pic>
      <p:pic>
        <p:nvPicPr>
          <p:cNvPr id="297" name="그림 29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8400" y="2895600"/>
            <a:ext cx="2555319" cy="2583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조건문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5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46260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조건문</a:t>
            </a:r>
          </a:p>
        </p:txBody>
      </p:sp>
      <p:cxnSp>
        <p:nvCxnSpPr>
          <p:cNvPr id="287" name="직선 연결선 32"/>
          <p:cNvCxnSpPr/>
          <p:nvPr/>
        </p:nvCxnSpPr>
        <p:spPr>
          <a:xfrm flipH="1">
            <a:off x="877452" y="223143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33"/>
          <p:cNvSpPr txBox="1"/>
          <p:nvPr/>
        </p:nvSpPr>
        <p:spPr>
          <a:xfrm>
            <a:off x="1625226" y="2024583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~~</a:t>
            </a:r>
            <a:r>
              <a:rPr lang="ko-KR" altLang="en-US" sz="2100" b="1">
                <a:latin typeface="맑은 고딕"/>
              </a:rPr>
              <a:t> 라면</a:t>
            </a:r>
            <a:r>
              <a:rPr lang="en-US" altLang="ko-KR" sz="2100" b="1">
                <a:latin typeface="맑은 고딕"/>
              </a:rPr>
              <a:t>,</a:t>
            </a:r>
            <a:r>
              <a:rPr lang="ko-KR" altLang="en-US" sz="2100" b="1"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~~</a:t>
            </a:r>
            <a:r>
              <a:rPr lang="ko-KR" altLang="en-US" sz="2100" b="1">
                <a:latin typeface="맑은 고딕"/>
              </a:rPr>
              <a:t>가 아니라면</a:t>
            </a:r>
          </a:p>
        </p:txBody>
      </p:sp>
      <p:sp>
        <p:nvSpPr>
          <p:cNvPr id="289" name="TextBox 33"/>
          <p:cNvSpPr txBox="1"/>
          <p:nvPr/>
        </p:nvSpPr>
        <p:spPr>
          <a:xfrm>
            <a:off x="2275684" y="3188970"/>
            <a:ext cx="5268116" cy="46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>
                <a:latin typeface="맑은 고딕"/>
              </a:rPr>
              <a:t>Python</a:t>
            </a:r>
            <a:r>
              <a:rPr lang="ko-KR" altLang="en-US" sz="2500" b="1">
                <a:latin typeface="맑은 고딕"/>
              </a:rPr>
              <a:t> 에서 사용되는 자료의 형태</a:t>
            </a:r>
          </a:p>
        </p:txBody>
      </p:sp>
      <p:sp>
        <p:nvSpPr>
          <p:cNvPr id="290" name="직사각형 35"/>
          <p:cNvSpPr/>
          <p:nvPr/>
        </p:nvSpPr>
        <p:spPr>
          <a:xfrm>
            <a:off x="2771775" y="422851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3183255" y="4104686"/>
            <a:ext cx="998220" cy="466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>
                <a:latin typeface="맑은 고딕"/>
              </a:rPr>
              <a:t>숫자</a:t>
            </a:r>
          </a:p>
        </p:txBody>
      </p:sp>
      <p:sp>
        <p:nvSpPr>
          <p:cNvPr id="292" name="직사각형 35"/>
          <p:cNvSpPr/>
          <p:nvPr/>
        </p:nvSpPr>
        <p:spPr>
          <a:xfrm>
            <a:off x="2770460" y="491431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3162300" y="4800600"/>
            <a:ext cx="1140505" cy="4661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500" b="1">
                <a:latin typeface="맑은 고딕"/>
              </a:rPr>
              <a:t>문자열</a:t>
            </a:r>
          </a:p>
        </p:txBody>
      </p:sp>
      <p:sp>
        <p:nvSpPr>
          <p:cNvPr id="294" name="직사각형 35"/>
          <p:cNvSpPr/>
          <p:nvPr/>
        </p:nvSpPr>
        <p:spPr>
          <a:xfrm>
            <a:off x="5505450" y="412432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5847035" y="4030980"/>
            <a:ext cx="950005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>
                <a:latin typeface="맑은 고딕"/>
              </a:rPr>
              <a:t>리스트</a:t>
            </a:r>
          </a:p>
        </p:txBody>
      </p:sp>
      <p:sp>
        <p:nvSpPr>
          <p:cNvPr id="296" name="직사각형 35"/>
          <p:cNvSpPr/>
          <p:nvPr/>
        </p:nvSpPr>
        <p:spPr>
          <a:xfrm>
            <a:off x="5526995" y="465706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5869895" y="4572000"/>
            <a:ext cx="689019" cy="391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>
                <a:latin typeface="맑은 고딕"/>
              </a:rPr>
              <a:t>튜플</a:t>
            </a:r>
          </a:p>
        </p:txBody>
      </p:sp>
      <p:sp>
        <p:nvSpPr>
          <p:cNvPr id="298" name="직사각형 35"/>
          <p:cNvSpPr/>
          <p:nvPr/>
        </p:nvSpPr>
        <p:spPr>
          <a:xfrm>
            <a:off x="5530805" y="518863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5864180" y="5105400"/>
            <a:ext cx="694734" cy="395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>
                <a:latin typeface="맑은 고딕"/>
              </a:rPr>
              <a:t>세트</a:t>
            </a:r>
          </a:p>
        </p:txBody>
      </p:sp>
      <p:sp>
        <p:nvSpPr>
          <p:cNvPr id="300" name="직사각형 35"/>
          <p:cNvSpPr/>
          <p:nvPr/>
        </p:nvSpPr>
        <p:spPr>
          <a:xfrm>
            <a:off x="5534025" y="570107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5876200" y="5619750"/>
            <a:ext cx="120659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b="1">
                <a:latin typeface="맑은 고딕"/>
              </a:rPr>
              <a:t>딕셔너리</a:t>
            </a:r>
          </a:p>
        </p:txBody>
      </p:sp>
      <p:sp>
        <p:nvSpPr>
          <p:cNvPr id="308" name="직사각형 35"/>
          <p:cNvSpPr/>
          <p:nvPr/>
        </p:nvSpPr>
        <p:spPr>
          <a:xfrm>
            <a:off x="2781300" y="560011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3200400" y="5447711"/>
            <a:ext cx="872490" cy="4711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맑은 고딕"/>
              </a:rPr>
              <a:t>Bool</a:t>
            </a:r>
            <a:endParaRPr lang="ko-KR" altLang="en-US" sz="2500" b="1">
              <a:latin typeface="맑은 고딕"/>
            </a:endParaRPr>
          </a:p>
        </p:txBody>
      </p:sp>
      <p:sp>
        <p:nvSpPr>
          <p:cNvPr id="310" name="직사각형 309"/>
          <p:cNvSpPr/>
          <p:nvPr/>
        </p:nvSpPr>
        <p:spPr>
          <a:xfrm>
            <a:off x="1752600" y="2819400"/>
            <a:ext cx="6400800" cy="3581400"/>
          </a:xfrm>
          <a:prstGeom prst="rect">
            <a:avLst/>
          </a:prstGeom>
          <a:noFill/>
          <a:ln w="5715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11" name="직사각형 310"/>
          <p:cNvSpPr/>
          <p:nvPr/>
        </p:nvSpPr>
        <p:spPr>
          <a:xfrm>
            <a:off x="2514600" y="4114800"/>
            <a:ext cx="2286000" cy="1066800"/>
          </a:xfrm>
          <a:prstGeom prst="rect">
            <a:avLst/>
          </a:prstGeom>
          <a:solidFill>
            <a:schemeClr val="lt1">
              <a:alpha val="87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5" name="그룹 304"/>
          <p:cNvGrpSpPr/>
          <p:nvPr/>
        </p:nvGrpSpPr>
        <p:grpSpPr>
          <a:xfrm>
            <a:off x="2743200" y="5105399"/>
            <a:ext cx="361949" cy="609601"/>
            <a:chOff x="561975" y="2371724"/>
            <a:chExt cx="361949" cy="609601"/>
          </a:xfrm>
        </p:grpSpPr>
        <p:cxnSp>
          <p:nvCxnSpPr>
            <p:cNvPr id="306" name="직선 연결선 305"/>
            <p:cNvCxnSpPr/>
            <p:nvPr/>
          </p:nvCxnSpPr>
          <p:spPr>
            <a:xfrm rot="16200000" flipH="1">
              <a:off x="447675" y="2714625"/>
              <a:ext cx="381000" cy="152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직선 연결선 306"/>
            <p:cNvCxnSpPr/>
            <p:nvPr/>
          </p:nvCxnSpPr>
          <p:spPr>
            <a:xfrm rot="5400000">
              <a:off x="504824" y="2562224"/>
              <a:ext cx="609600" cy="2286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2" name="직사각형 311"/>
          <p:cNvSpPr/>
          <p:nvPr/>
        </p:nvSpPr>
        <p:spPr>
          <a:xfrm>
            <a:off x="4800600" y="3810000"/>
            <a:ext cx="3124200" cy="2286000"/>
          </a:xfrm>
          <a:prstGeom prst="rect">
            <a:avLst/>
          </a:prstGeom>
          <a:solidFill>
            <a:schemeClr val="lt1">
              <a:alpha val="87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animBg="1"/>
    </p:bldLst>
  </p:timing>
</p:sld>
</file>

<file path=ppt/slides/slide1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775460" y="186763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18360" y="1766671"/>
            <a:ext cx="3248025" cy="4431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조건문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if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7" name="직선 연결선 32"/>
          <p:cNvCxnSpPr/>
          <p:nvPr/>
        </p:nvCxnSpPr>
        <p:spPr>
          <a:xfrm flipH="1">
            <a:off x="849824" y="2535497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33"/>
          <p:cNvSpPr txBox="1"/>
          <p:nvPr/>
        </p:nvSpPr>
        <p:spPr>
          <a:xfrm>
            <a:off x="1521398" y="2328646"/>
            <a:ext cx="3274927" cy="414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if [        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Bool </a:t>
            </a:r>
            <a:r>
              <a:rPr lang="en-US" altLang="ko-KR" sz="2100" b="1">
                <a:latin typeface="맑은 고딕"/>
              </a:rPr>
              <a:t>        ] :</a:t>
            </a:r>
            <a:endParaRPr lang="en-US" altLang="ko-KR" sz="2100" b="1">
              <a:latin typeface="맑은 고딕"/>
            </a:endParaRPr>
          </a:p>
        </p:txBody>
      </p:sp>
      <p:sp>
        <p:nvSpPr>
          <p:cNvPr id="296" name=""/>
          <p:cNvSpPr/>
          <p:nvPr/>
        </p:nvSpPr>
        <p:spPr>
          <a:xfrm>
            <a:off x="2209800" y="2971799"/>
            <a:ext cx="5486400" cy="2819400"/>
          </a:xfrm>
          <a:prstGeom prst="rect">
            <a:avLst/>
          </a:prstGeom>
          <a:noFill/>
          <a:ln w="5715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Bool </a:t>
            </a:r>
            <a:r>
              <a:rPr lang="ko-KR" altLang="en-US" b="1">
                <a:solidFill>
                  <a:schemeClr val="tx1"/>
                </a:solidFill>
              </a:rPr>
              <a:t>값이 참일 때 실행되는 종속문장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03088" y="20969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99600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Bool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7" name="직선 연결선 32"/>
          <p:cNvCxnSpPr/>
          <p:nvPr/>
        </p:nvCxnSpPr>
        <p:spPr>
          <a:xfrm flipH="1">
            <a:off x="877452" y="276483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33"/>
          <p:cNvSpPr txBox="1"/>
          <p:nvPr/>
        </p:nvSpPr>
        <p:spPr>
          <a:xfrm>
            <a:off x="2997386" y="3886200"/>
            <a:ext cx="3911227" cy="49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00" b="1">
                <a:latin typeface="맑은 고딕"/>
              </a:rPr>
              <a:t>참                     거짓</a:t>
            </a:r>
            <a:endParaRPr lang="ko-KR" altLang="en-US" sz="2600" b="1">
              <a:latin typeface="맑은 고딕"/>
            </a:endParaRPr>
          </a:p>
        </p:txBody>
      </p:sp>
      <p:sp>
        <p:nvSpPr>
          <p:cNvPr id="291" name="TextBox 33"/>
          <p:cNvSpPr txBox="1"/>
          <p:nvPr/>
        </p:nvSpPr>
        <p:spPr>
          <a:xfrm>
            <a:off x="1625226" y="2557983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rgbClr val="0000ff"/>
                </a:solidFill>
                <a:latin typeface="맑은 고딕"/>
              </a:rPr>
              <a:t>참</a:t>
            </a:r>
            <a:r>
              <a:rPr lang="en-US" altLang="ko-KR" sz="2100" b="1">
                <a:latin typeface="맑은 고딕"/>
              </a:rPr>
              <a:t>,</a:t>
            </a:r>
            <a:r>
              <a:rPr lang="ko-KR" altLang="en-US" sz="2100" b="1">
                <a:latin typeface="맑은 고딕"/>
              </a:rPr>
              <a:t>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거짓</a:t>
            </a:r>
            <a:r>
              <a:rPr lang="ko-KR" altLang="en-US" sz="2100" b="1">
                <a:latin typeface="맑은 고딕"/>
              </a:rPr>
              <a:t>을 나타내는 자료형</a:t>
            </a:r>
            <a:endParaRPr lang="ko-KR" altLang="en-US" sz="2100" b="1">
              <a:latin typeface="맑은 고딕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2466975" y="4404360"/>
            <a:ext cx="190500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solidFill>
                  <a:srgbClr val="0000ff"/>
                </a:solidFill>
              </a:rPr>
              <a:t>True</a:t>
            </a:r>
            <a:endParaRPr lang="en-US" altLang="ko-KR" sz="3000">
              <a:solidFill>
                <a:srgbClr val="0000ff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5848350" y="4404359"/>
            <a:ext cx="963928" cy="548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ff0000"/>
                </a:solidFill>
              </a:rPr>
              <a:t>False</a:t>
            </a:r>
            <a:endParaRPr lang="en-US" altLang="ko-KR" sz="3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775460" y="186763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18360" y="1738096"/>
            <a:ext cx="7644640" cy="4412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python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에서는 어떤 경우를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 True, False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로 인식하나요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?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7" name="TextBox 33"/>
          <p:cNvSpPr txBox="1"/>
          <p:nvPr/>
        </p:nvSpPr>
        <p:spPr>
          <a:xfrm>
            <a:off x="2997386" y="3429000"/>
            <a:ext cx="3911227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 b="1">
                <a:latin typeface="맑은 고딕"/>
              </a:rPr>
              <a:t>탐구시간</a:t>
            </a:r>
            <a:endParaRPr lang="ko-KR" altLang="en-US" sz="54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</a:p>
        </p:txBody>
      </p:sp>
      <p:sp>
        <p:nvSpPr>
          <p:cNvPr id="179" name="직사각형 35"/>
          <p:cNvSpPr/>
          <p:nvPr/>
        </p:nvSpPr>
        <p:spPr>
          <a:xfrm>
            <a:off x="609600" y="12439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80" name="직사각형 3"/>
          <p:cNvSpPr/>
          <p:nvPr/>
        </p:nvSpPr>
        <p:spPr>
          <a:xfrm>
            <a:off x="952500" y="1143000"/>
            <a:ext cx="3248025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컴퓨터 프로그램</a:t>
            </a:r>
          </a:p>
        </p:txBody>
      </p:sp>
      <p:pic>
        <p:nvPicPr>
          <p:cNvPr id="227" name="그림 2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6445" y="2209800"/>
            <a:ext cx="5393110" cy="3143172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229" name="TextBox 33"/>
          <p:cNvSpPr txBox="1"/>
          <p:nvPr/>
        </p:nvSpPr>
        <p:spPr>
          <a:xfrm>
            <a:off x="1343025" y="5739765"/>
            <a:ext cx="7219950" cy="661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500" b="1">
                <a:latin typeface="맑은 고딕"/>
              </a:rPr>
              <a:t>마우스 커서 프로그램을 만들기 위해선</a:t>
            </a:r>
            <a:r>
              <a:rPr lang="en-US" altLang="ko-KR" sz="2500" b="1">
                <a:latin typeface="맑은 고딕"/>
              </a:rPr>
              <a:t>??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True?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False?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76300" y="272034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219200" y="2590800"/>
            <a:ext cx="7644640" cy="443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숫자 자료형의 경우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은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True, 0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이 아니면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False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8" name="직사각형 35"/>
          <p:cNvSpPr/>
          <p:nvPr/>
        </p:nvSpPr>
        <p:spPr>
          <a:xfrm>
            <a:off x="914400" y="397514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9" name="직사각형 3"/>
          <p:cNvSpPr/>
          <p:nvPr/>
        </p:nvSpPr>
        <p:spPr>
          <a:xfrm>
            <a:off x="1257300" y="3845606"/>
            <a:ext cx="7644640" cy="4432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문자열 자료형의 경우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“”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은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False, “”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이 아니면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True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551135" y="18702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894035" y="1769313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6" name="직사각형 3"/>
          <p:cNvSpPr/>
          <p:nvPr/>
        </p:nvSpPr>
        <p:spPr>
          <a:xfrm>
            <a:off x="942974" y="1752600"/>
            <a:ext cx="7058026" cy="4385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비교연산자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 ,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논리연산자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&gt;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300" b="1" cap="none" spc="0">
                <a:ln w="0"/>
                <a:solidFill>
                  <a:srgbClr val="ff0000"/>
                </a:solidFill>
                <a:latin typeface="+mn-ea"/>
              </a:rPr>
              <a:t>Bool </a:t>
            </a:r>
            <a:r>
              <a:rPr lang="ko-KR" altLang="en-US" sz="2300" b="1" cap="none" spc="0">
                <a:ln w="0"/>
                <a:solidFill>
                  <a:srgbClr val="ff0000"/>
                </a:solidFill>
                <a:latin typeface="+mn-ea"/>
              </a:rPr>
              <a:t>값을 반환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함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7" name="TextBox 33"/>
          <p:cNvSpPr txBox="1"/>
          <p:nvPr/>
        </p:nvSpPr>
        <p:spPr>
          <a:xfrm>
            <a:off x="1220872" y="3013710"/>
            <a:ext cx="3274928" cy="41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if [        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Bool </a:t>
            </a:r>
            <a:r>
              <a:rPr lang="en-US" altLang="ko-KR" sz="2100" b="1">
                <a:latin typeface="맑은 고딕"/>
              </a:rPr>
              <a:t>        ] :</a:t>
            </a:r>
            <a:endParaRPr lang="en-US" altLang="ko-KR" sz="2100" b="1">
              <a:latin typeface="맑은 고딕"/>
            </a:endParaRPr>
          </a:p>
        </p:txBody>
      </p:sp>
      <p:sp>
        <p:nvSpPr>
          <p:cNvPr id="298" name="TextBox 33"/>
          <p:cNvSpPr txBox="1"/>
          <p:nvPr/>
        </p:nvSpPr>
        <p:spPr>
          <a:xfrm>
            <a:off x="1220872" y="3699510"/>
            <a:ext cx="3579728" cy="413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if [       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비교연산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        ] :</a:t>
            </a:r>
            <a:endParaRPr lang="en-US" altLang="ko-KR" sz="2100" b="1">
              <a:latin typeface="맑은 고딕"/>
            </a:endParaRPr>
          </a:p>
        </p:txBody>
      </p:sp>
      <p:sp>
        <p:nvSpPr>
          <p:cNvPr id="299" name="TextBox 33"/>
          <p:cNvSpPr txBox="1"/>
          <p:nvPr/>
        </p:nvSpPr>
        <p:spPr>
          <a:xfrm>
            <a:off x="1219200" y="4343400"/>
            <a:ext cx="3579728" cy="413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if [       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논리연산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        ] :</a:t>
            </a:r>
            <a:endParaRPr lang="en-US" altLang="ko-KR" sz="21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5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46260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비교연산자</a:t>
            </a:r>
          </a:p>
        </p:txBody>
      </p:sp>
      <p:cxnSp>
        <p:nvCxnSpPr>
          <p:cNvPr id="287" name="직선 연결선 32"/>
          <p:cNvCxnSpPr/>
          <p:nvPr/>
        </p:nvCxnSpPr>
        <p:spPr>
          <a:xfrm flipH="1">
            <a:off x="877452" y="223143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33"/>
          <p:cNvSpPr txBox="1"/>
          <p:nvPr/>
        </p:nvSpPr>
        <p:spPr>
          <a:xfrm>
            <a:off x="1625226" y="2024583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rgbClr val="0000FF"/>
                </a:solidFill>
                <a:latin typeface="맑은 고딕"/>
              </a:rPr>
              <a:t>참</a:t>
            </a:r>
            <a:r>
              <a:rPr lang="en-US" altLang="ko-KR" sz="2100" b="1">
                <a:latin typeface="맑은 고딕"/>
              </a:rPr>
              <a:t>,</a:t>
            </a:r>
            <a:r>
              <a:rPr lang="ko-KR" altLang="en-US" sz="2100" b="1">
                <a:latin typeface="맑은 고딕"/>
              </a:rPr>
              <a:t>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거짓</a:t>
            </a:r>
            <a:r>
              <a:rPr lang="ko-KR" altLang="en-US" sz="2100" b="1">
                <a:latin typeface="맑은 고딕"/>
              </a:rPr>
              <a:t>을 반환</a:t>
            </a:r>
          </a:p>
        </p:txBody>
      </p:sp>
      <p:pic>
        <p:nvPicPr>
          <p:cNvPr id="294" name="그림 2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90739" y="2913266"/>
            <a:ext cx="3011570" cy="3030334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pic>
        <p:nvPicPr>
          <p:cNvPr id="296" name="그림 29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9510" y="3669566"/>
            <a:ext cx="1003290" cy="2245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5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46260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논리연산자</a:t>
            </a:r>
          </a:p>
        </p:txBody>
      </p:sp>
      <p:cxnSp>
        <p:nvCxnSpPr>
          <p:cNvPr id="287" name="직선 연결선 32"/>
          <p:cNvCxnSpPr/>
          <p:nvPr/>
        </p:nvCxnSpPr>
        <p:spPr>
          <a:xfrm flipH="1">
            <a:off x="877452" y="223143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33"/>
          <p:cNvSpPr txBox="1"/>
          <p:nvPr/>
        </p:nvSpPr>
        <p:spPr>
          <a:xfrm>
            <a:off x="1625226" y="2024583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Bool </a:t>
            </a:r>
            <a:r>
              <a:rPr lang="ko-KR" altLang="en-US" sz="2100" b="1">
                <a:latin typeface="맑은 고딕"/>
              </a:rPr>
              <a:t>자료형 끼리의 연산</a:t>
            </a:r>
          </a:p>
        </p:txBody>
      </p:sp>
      <p:pic>
        <p:nvPicPr>
          <p:cNvPr id="297" name="그림 29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4795" y="2822575"/>
            <a:ext cx="4331389" cy="3735717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pic>
        <p:nvPicPr>
          <p:cNvPr id="298" name="그림 29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32749" y="3095625"/>
            <a:ext cx="1115850" cy="1419188"/>
          </a:xfrm>
          <a:prstGeom prst="rect">
            <a:avLst/>
          </a:prstGeom>
        </p:spPr>
      </p:pic>
      <p:pic>
        <p:nvPicPr>
          <p:cNvPr id="299" name="그림 29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56795" y="5204206"/>
            <a:ext cx="1018929" cy="13192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46260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논리연산자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7" name="직선 연결선 32"/>
          <p:cNvCxnSpPr/>
          <p:nvPr/>
        </p:nvCxnSpPr>
        <p:spPr>
          <a:xfrm flipH="1">
            <a:off x="877452" y="223143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33"/>
          <p:cNvSpPr txBox="1"/>
          <p:nvPr/>
        </p:nvSpPr>
        <p:spPr>
          <a:xfrm>
            <a:off x="1625226" y="2024583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Bool </a:t>
            </a:r>
            <a:r>
              <a:rPr lang="ko-KR" altLang="en-US" sz="2100" b="1">
                <a:latin typeface="맑은 고딕"/>
              </a:rPr>
              <a:t>자료형 끼리의 연산</a:t>
            </a:r>
            <a:endParaRPr lang="ko-KR" altLang="en-US" sz="2100" b="1">
              <a:latin typeface="맑은 고딕"/>
            </a:endParaRPr>
          </a:p>
        </p:txBody>
      </p:sp>
      <p:pic>
        <p:nvPicPr>
          <p:cNvPr id="30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8808" y="3124200"/>
            <a:ext cx="7928384" cy="1895475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2022288" y="2539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2365188" y="2438400"/>
            <a:ext cx="3248025" cy="443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조건문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if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7" name="직선 연결선 32"/>
          <p:cNvCxnSpPr/>
          <p:nvPr/>
        </p:nvCxnSpPr>
        <p:spPr>
          <a:xfrm flipH="1">
            <a:off x="2706252" y="342900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33"/>
          <p:cNvSpPr txBox="1"/>
          <p:nvPr/>
        </p:nvSpPr>
        <p:spPr>
          <a:xfrm>
            <a:off x="3454026" y="3222150"/>
            <a:ext cx="7061574" cy="414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if [        Bool         ] 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:</a:t>
            </a:r>
            <a:endParaRPr lang="en-US" altLang="ko-KR" sz="2100" b="1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4038600" y="3712167"/>
            <a:ext cx="3048000" cy="362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[</a:t>
            </a:r>
            <a:r>
              <a:rPr lang="ko-KR" altLang="en-US" b="1"/>
              <a:t>            종속문장               </a:t>
            </a:r>
            <a:r>
              <a:rPr lang="en-US" altLang="ko-KR" b="1"/>
              <a:t>]</a:t>
            </a:r>
            <a:endParaRPr lang="en-US" altLang="ko-KR" b="1"/>
          </a:p>
        </p:txBody>
      </p:sp>
      <p:sp>
        <p:nvSpPr>
          <p:cNvPr id="295" name="직사각형 294"/>
          <p:cNvSpPr/>
          <p:nvPr/>
        </p:nvSpPr>
        <p:spPr>
          <a:xfrm>
            <a:off x="3505200" y="3740742"/>
            <a:ext cx="590550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TypeError</a:t>
            </a:r>
            <a:endParaRPr lang="en-US" altLang="ko-KR" b="1">
              <a:latin typeface="+mn-ea"/>
            </a:endParaRPr>
          </a:p>
        </p:txBody>
      </p:sp>
      <p:sp>
        <p:nvSpPr>
          <p:cNvPr id="229" name="직사각형 35"/>
          <p:cNvSpPr/>
          <p:nvPr/>
        </p:nvSpPr>
        <p:spPr>
          <a:xfrm>
            <a:off x="923925" y="17526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30" name="직사각형 3"/>
          <p:cNvSpPr/>
          <p:nvPr/>
        </p:nvSpPr>
        <p:spPr>
          <a:xfrm>
            <a:off x="1304925" y="1600200"/>
            <a:ext cx="3248025" cy="541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IndentationError</a:t>
            </a:r>
            <a:endParaRPr lang="en-US" altLang="ko-KR" sz="30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8750" y="2514600"/>
            <a:ext cx="8068499" cy="1390096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955488" y="173164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298388" y="1630680"/>
            <a:ext cx="3248025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조건문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if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7" name="직선 연결선 32"/>
          <p:cNvCxnSpPr/>
          <p:nvPr/>
        </p:nvCxnSpPr>
        <p:spPr>
          <a:xfrm flipH="1">
            <a:off x="1029852" y="239950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33"/>
          <p:cNvSpPr txBox="1"/>
          <p:nvPr/>
        </p:nvSpPr>
        <p:spPr>
          <a:xfrm>
            <a:off x="1777626" y="2192655"/>
            <a:ext cx="7061574" cy="41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if [        Bool         ]</a:t>
            </a:r>
            <a:r>
              <a:rPr lang="en-US" altLang="ko-KR" sz="2100" b="1">
                <a:solidFill>
                  <a:schemeClr val="tx1"/>
                </a:solidFill>
                <a:latin typeface="맑은 고딕"/>
              </a:rPr>
              <a:t> :</a:t>
            </a:r>
            <a:endParaRPr lang="en-US" altLang="ko-KR" sz="2100" b="1"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2362200" y="2682672"/>
            <a:ext cx="3048000" cy="365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[</a:t>
            </a:r>
            <a:r>
              <a:rPr lang="ko-KR" altLang="en-US" b="1"/>
              <a:t>            종속문장               </a:t>
            </a:r>
            <a:r>
              <a:rPr lang="en-US" altLang="ko-KR" b="1"/>
              <a:t>]</a:t>
            </a:r>
            <a:endParaRPr lang="en-US" altLang="ko-KR" b="1"/>
          </a:p>
        </p:txBody>
      </p:sp>
      <p:pic>
        <p:nvPicPr>
          <p:cNvPr id="29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7649" y="3657600"/>
            <a:ext cx="6850700" cy="204470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50" y="2667000"/>
            <a:ext cx="9105901" cy="17887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두 자리수를 입력할 때</a:t>
            </a:r>
            <a:endParaRPr lang="ko-KR" altLang="en-US" sz="35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60000"/>
              </a:lnSpc>
              <a:defRPr/>
            </a:pP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두 자리수 입력</a:t>
            </a: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!”</a:t>
            </a: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 이라고 출력하는 프로그램</a:t>
            </a:r>
            <a:endParaRPr lang="ko-KR" altLang="en-US" sz="35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50" y="1752600"/>
            <a:ext cx="9105901" cy="35032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수를 입력받고</a:t>
            </a:r>
            <a:endParaRPr lang="ko-KR" altLang="en-US" sz="3500" b="1" cap="none" spc="0">
              <a:ln w="0"/>
              <a:solidFill>
                <a:schemeClr val="tx1"/>
              </a:solidFill>
              <a:latin typeface="+mn-ea"/>
            </a:endParaRPr>
          </a:p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입력한 수가 양수라면 </a:t>
            </a: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양수입력</a:t>
            </a: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”</a:t>
            </a:r>
            <a:endParaRPr lang="en-US" altLang="ko-KR" sz="3500" b="1" cap="none" spc="0">
              <a:ln w="0"/>
              <a:solidFill>
                <a:schemeClr val="tx1"/>
              </a:solidFill>
              <a:latin typeface="+mn-ea"/>
            </a:endParaRPr>
          </a:p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음수라면 </a:t>
            </a: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음수입력</a:t>
            </a: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”,</a:t>
            </a: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 이라면 </a:t>
            </a: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“0</a:t>
            </a: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입력</a:t>
            </a: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”</a:t>
            </a:r>
            <a:endParaRPr lang="en-US" altLang="ko-KR" sz="3500" b="1" cap="none" spc="0">
              <a:ln w="0"/>
              <a:solidFill>
                <a:schemeClr val="tx1"/>
              </a:solidFill>
              <a:latin typeface="+mn-ea"/>
            </a:endParaRPr>
          </a:p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이라고 출력하는 프로그램</a:t>
            </a:r>
            <a:endParaRPr lang="ko-KR" altLang="en-US" sz="35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</a:p>
        </p:txBody>
      </p:sp>
      <p:grpSp>
        <p:nvGrpSpPr>
          <p:cNvPr id="215" name="그룹 214"/>
          <p:cNvGrpSpPr/>
          <p:nvPr/>
        </p:nvGrpSpPr>
        <p:grpSpPr>
          <a:xfrm>
            <a:off x="533400" y="1066800"/>
            <a:ext cx="1523999" cy="1524000"/>
            <a:chOff x="638175" y="1590675"/>
            <a:chExt cx="1523999" cy="1524000"/>
          </a:xfrm>
        </p:grpSpPr>
        <p:sp>
          <p:nvSpPr>
            <p:cNvPr id="212" name="TextBox 211"/>
            <p:cNvSpPr txBox="1"/>
            <p:nvPr/>
          </p:nvSpPr>
          <p:spPr>
            <a:xfrm>
              <a:off x="990600" y="2133600"/>
              <a:ext cx="872490" cy="4933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700" b="1"/>
                <a:t>기획</a:t>
              </a:r>
            </a:p>
          </p:txBody>
        </p:sp>
        <p:sp>
          <p:nvSpPr>
            <p:cNvPr id="214" name="순서도: 연결자 213"/>
            <p:cNvSpPr/>
            <p:nvPr/>
          </p:nvSpPr>
          <p:spPr>
            <a:xfrm>
              <a:off x="638175" y="1590675"/>
              <a:ext cx="1524000" cy="1524000"/>
            </a:xfrm>
            <a:prstGeom prst="flowChartConnector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7848600" y="1066800"/>
            <a:ext cx="1523999" cy="1524000"/>
            <a:chOff x="638175" y="1590675"/>
            <a:chExt cx="1523999" cy="1524000"/>
          </a:xfrm>
        </p:grpSpPr>
        <p:sp>
          <p:nvSpPr>
            <p:cNvPr id="217" name="TextBox 216"/>
            <p:cNvSpPr txBox="1"/>
            <p:nvPr/>
          </p:nvSpPr>
          <p:spPr>
            <a:xfrm>
              <a:off x="990599" y="2133600"/>
              <a:ext cx="872490" cy="493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700" b="1"/>
                <a:t>실행</a:t>
              </a:r>
            </a:p>
          </p:txBody>
        </p:sp>
        <p:sp>
          <p:nvSpPr>
            <p:cNvPr id="218" name="순서도: 연결자 217"/>
            <p:cNvSpPr/>
            <p:nvPr/>
          </p:nvSpPr>
          <p:spPr>
            <a:xfrm>
              <a:off x="638175" y="1590675"/>
              <a:ext cx="1524000" cy="1524000"/>
            </a:xfrm>
            <a:prstGeom prst="flowChartConnector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219" name="그림 2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74515" y="2571828"/>
            <a:ext cx="5393110" cy="3143172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1" animBg="1"/>
    </p:bldLst>
  </p:timing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49" y="2564130"/>
            <a:ext cx="9105901" cy="23964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둘 중 큰 수를 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같은경우 같다고 출력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50" y="2895600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짝수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홀수를 판별하는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49" y="2089785"/>
            <a:ext cx="9105901" cy="31680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국어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수학 점수를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평균이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80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점 이상일 경우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합격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”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80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점 미만일 경우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불합격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”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49" y="2231707"/>
            <a:ext cx="9105901" cy="23955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두 수를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의 자리에서 올림이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발생하는지 판별하는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49" y="1447800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두 수와 연산자를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연산 결과를 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8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8717" y="3810000"/>
            <a:ext cx="7028565" cy="217170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5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46260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if, elif, else</a:t>
            </a:r>
          </a:p>
        </p:txBody>
      </p:sp>
      <p:cxnSp>
        <p:nvCxnSpPr>
          <p:cNvPr id="287" name="직선 연결선 32"/>
          <p:cNvCxnSpPr/>
          <p:nvPr/>
        </p:nvCxnSpPr>
        <p:spPr>
          <a:xfrm flipH="1">
            <a:off x="877452" y="223143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33"/>
          <p:cNvSpPr txBox="1"/>
          <p:nvPr/>
        </p:nvSpPr>
        <p:spPr>
          <a:xfrm>
            <a:off x="1625226" y="2024583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if [        Bool         ]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: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2209800" y="2514600"/>
            <a:ext cx="30480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[</a:t>
            </a:r>
            <a:r>
              <a:rPr lang="ko-KR" altLang="en-US" b="1"/>
              <a:t>            종속문장               </a:t>
            </a:r>
            <a:r>
              <a:rPr lang="en-US" altLang="ko-KR" b="1"/>
              <a:t>]</a:t>
            </a:r>
          </a:p>
        </p:txBody>
      </p:sp>
      <p:sp>
        <p:nvSpPr>
          <p:cNvPr id="301" name="TextBox 33"/>
          <p:cNvSpPr txBox="1"/>
          <p:nvPr/>
        </p:nvSpPr>
        <p:spPr>
          <a:xfrm>
            <a:off x="1625226" y="2977083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elif [        Bool         ]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: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2209800" y="3467100"/>
            <a:ext cx="30480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[</a:t>
            </a:r>
            <a:r>
              <a:rPr lang="ko-KR" altLang="en-US" b="1"/>
              <a:t>            종속문장               </a:t>
            </a:r>
            <a:r>
              <a:rPr lang="en-US" altLang="ko-KR" b="1"/>
              <a:t>]</a:t>
            </a:r>
          </a:p>
        </p:txBody>
      </p:sp>
      <p:sp>
        <p:nvSpPr>
          <p:cNvPr id="303" name="TextBox 33"/>
          <p:cNvSpPr txBox="1"/>
          <p:nvPr/>
        </p:nvSpPr>
        <p:spPr>
          <a:xfrm>
            <a:off x="1628775" y="5480253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else: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2213348" y="5880735"/>
            <a:ext cx="3048001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[</a:t>
            </a:r>
            <a:r>
              <a:rPr lang="ko-KR" altLang="en-US" b="1"/>
              <a:t>            종속문장               </a:t>
            </a:r>
            <a:r>
              <a:rPr lang="en-US" altLang="ko-KR" b="1"/>
              <a:t>]</a:t>
            </a:r>
          </a:p>
        </p:txBody>
      </p:sp>
      <p:sp>
        <p:nvSpPr>
          <p:cNvPr id="305" name="TextBox 33"/>
          <p:cNvSpPr txBox="1"/>
          <p:nvPr/>
        </p:nvSpPr>
        <p:spPr>
          <a:xfrm>
            <a:off x="1628775" y="3942918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elif [        Bool         ]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: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2213349" y="4432935"/>
            <a:ext cx="3048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[</a:t>
            </a:r>
            <a:r>
              <a:rPr lang="ko-KR" altLang="en-US" b="1"/>
              <a:t>            종속문장               </a:t>
            </a:r>
            <a:r>
              <a:rPr lang="en-US" altLang="ko-KR" b="1"/>
              <a:t>]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3276600" y="4876800"/>
            <a:ext cx="256223" cy="411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:</a:t>
            </a:r>
            <a:endParaRPr lang="en-US" altLang="ko-KR"/>
          </a:p>
        </p:txBody>
      </p:sp>
      <p:sp>
        <p:nvSpPr>
          <p:cNvPr id="308" name="TextBox 307"/>
          <p:cNvSpPr txBox="1"/>
          <p:nvPr/>
        </p:nvSpPr>
        <p:spPr>
          <a:xfrm>
            <a:off x="3276600" y="5078730"/>
            <a:ext cx="256223" cy="4152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:</a:t>
            </a:r>
            <a:endParaRPr lang="en-US" altLang="ko-KR"/>
          </a:p>
        </p:txBody>
      </p:sp>
      <p:pic>
        <p:nvPicPr>
          <p:cNvPr id="309" name="그림 3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2191" y="2557550"/>
            <a:ext cx="3711808" cy="3233650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5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462608"/>
            <a:ext cx="5788212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if, elif, else      VS         if    </a:t>
            </a:r>
          </a:p>
        </p:txBody>
      </p:sp>
      <p:pic>
        <p:nvPicPr>
          <p:cNvPr id="309" name="그림 3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6848" y="2405150"/>
            <a:ext cx="3711808" cy="3233650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pic>
        <p:nvPicPr>
          <p:cNvPr id="310" name="그림 3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42056" y="2209800"/>
            <a:ext cx="3697143" cy="3635396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5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462608"/>
            <a:ext cx="5788212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if, elif, else      VS         if    </a:t>
            </a:r>
          </a:p>
        </p:txBody>
      </p:sp>
      <p:pic>
        <p:nvPicPr>
          <p:cNvPr id="311" name="그림 3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2438400"/>
            <a:ext cx="3332786" cy="3556163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pic>
        <p:nvPicPr>
          <p:cNvPr id="312" name="그림 3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9586" y="2743200"/>
            <a:ext cx="4932098" cy="3041075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input </a:t>
            </a:r>
            <a:r>
              <a:rPr lang="ko-KR" altLang="en-US" b="1">
                <a:latin typeface="+mn-ea"/>
              </a:rPr>
              <a:t>함수 주의</a:t>
            </a:r>
            <a:r>
              <a:rPr lang="en-US" altLang="ko-KR" b="1">
                <a:latin typeface="+mn-ea"/>
              </a:rPr>
              <a:t>!</a:t>
            </a:r>
            <a:endParaRPr lang="en-US" altLang="ko-KR" b="1">
              <a:latin typeface="+mn-ea"/>
            </a:endParaRPr>
          </a:p>
        </p:txBody>
      </p:sp>
      <p:pic>
        <p:nvPicPr>
          <p:cNvPr id="28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473" y="1066800"/>
            <a:ext cx="9545052" cy="53340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  <p:sp>
        <p:nvSpPr>
          <p:cNvPr id="286" name=""/>
          <p:cNvSpPr/>
          <p:nvPr/>
        </p:nvSpPr>
        <p:spPr>
          <a:xfrm>
            <a:off x="4171950" y="1362075"/>
            <a:ext cx="342900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287" name=""/>
          <p:cNvCxnSpPr>
            <a:stCxn id="286" idx="2"/>
          </p:cNvCxnSpPr>
          <p:nvPr/>
        </p:nvCxnSpPr>
        <p:spPr>
          <a:xfrm rot="16200000" flipH="1">
            <a:off x="3831738" y="2102338"/>
            <a:ext cx="102332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"/>
          <p:cNvSpPr txBox="1"/>
          <p:nvPr/>
        </p:nvSpPr>
        <p:spPr>
          <a:xfrm>
            <a:off x="1356357" y="2630805"/>
            <a:ext cx="6263642" cy="1243965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40000"/>
              </a:lnSpc>
              <a:defRPr/>
            </a:pPr>
            <a:r>
              <a:rPr lang="en-US" altLang="ko-KR" sz="2700" b="1"/>
              <a:t>input </a:t>
            </a:r>
            <a:r>
              <a:rPr lang="ko-KR" altLang="en-US" sz="2700" b="1"/>
              <a:t>안에서는 쉼표의 사용이 불가능</a:t>
            </a:r>
            <a:r>
              <a:rPr lang="en-US" altLang="ko-KR" sz="2700" b="1"/>
              <a:t>!!!!!</a:t>
            </a:r>
            <a:endParaRPr lang="en-US" altLang="ko-KR" sz="2700" b="1"/>
          </a:p>
          <a:p>
            <a:pPr>
              <a:lnSpc>
                <a:spcPct val="140000"/>
              </a:lnSpc>
              <a:defRPr/>
            </a:pPr>
            <a:r>
              <a:rPr lang="ko-KR" altLang="en-US" sz="2700" b="1"/>
              <a:t>하나의 문자열만 들어갈 수 있다</a:t>
            </a:r>
            <a:r>
              <a:rPr lang="en-US" altLang="ko-KR" sz="2700" b="1"/>
              <a:t>!!!</a:t>
            </a:r>
            <a:endParaRPr lang="en-US" altLang="ko-KR" sz="2700" b="1"/>
          </a:p>
        </p:txBody>
      </p:sp>
      <p:pic>
        <p:nvPicPr>
          <p:cNvPr id="28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7178" y="4191000"/>
            <a:ext cx="9131644" cy="45720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7a7cc4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LEVEL 01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</a:p>
        </p:txBody>
      </p:sp>
      <p:grpSp>
        <p:nvGrpSpPr>
          <p:cNvPr id="228" name="그룹 227"/>
          <p:cNvGrpSpPr/>
          <p:nvPr/>
        </p:nvGrpSpPr>
        <p:grpSpPr>
          <a:xfrm>
            <a:off x="914400" y="4038600"/>
            <a:ext cx="7905750" cy="852406"/>
            <a:chOff x="552450" y="1414543"/>
            <a:chExt cx="7905750" cy="852406"/>
          </a:xfrm>
        </p:grpSpPr>
        <p:pic>
          <p:nvPicPr>
            <p:cNvPr id="220" name="그림 21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162550" y="1414543"/>
              <a:ext cx="762000" cy="852406"/>
            </a:xfrm>
            <a:prstGeom prst="rect">
              <a:avLst/>
            </a:prstGeom>
          </p:spPr>
        </p:pic>
        <p:sp>
          <p:nvSpPr>
            <p:cNvPr id="221" name="TextBox 33"/>
            <p:cNvSpPr txBox="1"/>
            <p:nvPr/>
          </p:nvSpPr>
          <p:spPr>
            <a:xfrm>
              <a:off x="552450" y="1570152"/>
              <a:ext cx="7905750" cy="5673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100" b="1">
                  <a:latin typeface="맑은 고딕"/>
                </a:rPr>
                <a:t>아무 이벤트가 없으면 마우스 커서를          모양으로 만들어</a:t>
              </a:r>
              <a:r>
                <a:rPr lang="en-US" altLang="ko-KR" sz="2100" b="1">
                  <a:latin typeface="맑은 고딕"/>
                </a:rPr>
                <a:t>!</a:t>
              </a:r>
            </a:p>
          </p:txBody>
        </p:sp>
      </p:grpSp>
      <p:grpSp>
        <p:nvGrpSpPr>
          <p:cNvPr id="227" name="그룹 226"/>
          <p:cNvGrpSpPr/>
          <p:nvPr/>
        </p:nvGrpSpPr>
        <p:grpSpPr>
          <a:xfrm>
            <a:off x="914400" y="4800600"/>
            <a:ext cx="7905750" cy="1012371"/>
            <a:chOff x="552450" y="2286000"/>
            <a:chExt cx="7905750" cy="1012371"/>
          </a:xfrm>
        </p:grpSpPr>
        <p:pic>
          <p:nvPicPr>
            <p:cNvPr id="222" name="그림 22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562600" y="2286000"/>
              <a:ext cx="885824" cy="1012371"/>
            </a:xfrm>
            <a:prstGeom prst="rect">
              <a:avLst/>
            </a:prstGeom>
          </p:spPr>
        </p:pic>
        <p:sp>
          <p:nvSpPr>
            <p:cNvPr id="223" name="TextBox 33"/>
            <p:cNvSpPr txBox="1"/>
            <p:nvPr/>
          </p:nvSpPr>
          <p:spPr>
            <a:xfrm>
              <a:off x="552450" y="2560751"/>
              <a:ext cx="7905750" cy="5673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100" b="1">
                  <a:latin typeface="맑은 고딕"/>
                </a:rPr>
                <a:t>프로그램이 실행중이라면 마우스 커서를          모양으로 만들어</a:t>
              </a:r>
              <a:r>
                <a:rPr lang="en-US" altLang="ko-KR" sz="2100" b="1">
                  <a:latin typeface="맑은 고딕"/>
                </a:rPr>
                <a:t>!</a:t>
              </a:r>
            </a:p>
          </p:txBody>
        </p:sp>
      </p:grpSp>
      <p:grpSp>
        <p:nvGrpSpPr>
          <p:cNvPr id="226" name="그룹 225"/>
          <p:cNvGrpSpPr/>
          <p:nvPr/>
        </p:nvGrpSpPr>
        <p:grpSpPr>
          <a:xfrm>
            <a:off x="914400" y="5918753"/>
            <a:ext cx="7905750" cy="710647"/>
            <a:chOff x="1000125" y="3581400"/>
            <a:chExt cx="7905750" cy="710647"/>
          </a:xfrm>
        </p:grpSpPr>
        <p:pic>
          <p:nvPicPr>
            <p:cNvPr id="224" name="그림 22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886782" y="3581400"/>
              <a:ext cx="723567" cy="710646"/>
            </a:xfrm>
            <a:prstGeom prst="rect">
              <a:avLst/>
            </a:prstGeom>
          </p:spPr>
        </p:pic>
        <p:sp>
          <p:nvSpPr>
            <p:cNvPr id="225" name="TextBox 33"/>
            <p:cNvSpPr txBox="1"/>
            <p:nvPr/>
          </p:nvSpPr>
          <p:spPr>
            <a:xfrm>
              <a:off x="1000125" y="3629457"/>
              <a:ext cx="7905750" cy="5654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2100" b="1">
                  <a:latin typeface="맑은 고딕"/>
                </a:rPr>
                <a:t>클릭이 허용되지 않으면 마우스 커서를          모양으로 만들어</a:t>
              </a:r>
              <a:r>
                <a:rPr lang="en-US" altLang="ko-KR" sz="2100" b="1">
                  <a:latin typeface="맑은 고딕"/>
                </a:rPr>
                <a:t>!</a:t>
              </a:r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1143000" y="927735"/>
            <a:ext cx="7772400" cy="2882265"/>
            <a:chOff x="1295400" y="1143000"/>
            <a:chExt cx="7772400" cy="2882265"/>
          </a:xfrm>
        </p:grpSpPr>
        <p:pic>
          <p:nvPicPr>
            <p:cNvPr id="229" name="그림 22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95400" y="1266092"/>
              <a:ext cx="1981200" cy="2239107"/>
            </a:xfrm>
            <a:prstGeom prst="rect">
              <a:avLst/>
            </a:prstGeom>
          </p:spPr>
        </p:pic>
        <p:pic>
          <p:nvPicPr>
            <p:cNvPr id="230" name="그림 22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943600" y="1143000"/>
              <a:ext cx="3124200" cy="2532113"/>
            </a:xfrm>
            <a:prstGeom prst="rect">
              <a:avLst/>
            </a:prstGeom>
          </p:spPr>
        </p:pic>
        <p:sp>
          <p:nvSpPr>
            <p:cNvPr id="232" name="TextBox 231"/>
            <p:cNvSpPr txBox="1"/>
            <p:nvPr/>
          </p:nvSpPr>
          <p:spPr>
            <a:xfrm>
              <a:off x="1666875" y="3657600"/>
              <a:ext cx="1329690" cy="36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b="1"/>
                <a:t>프로그래머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6875146" y="3629025"/>
              <a:ext cx="878204" cy="367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b="1"/>
                <a:t>컴퓨터</a:t>
              </a:r>
            </a:p>
          </p:txBody>
        </p:sp>
      </p:grpSp>
      <p:cxnSp>
        <p:nvCxnSpPr>
          <p:cNvPr id="235" name="직선 화살표 연결선 234"/>
          <p:cNvCxnSpPr/>
          <p:nvPr/>
        </p:nvCxnSpPr>
        <p:spPr>
          <a:xfrm>
            <a:off x="3657598" y="2514600"/>
            <a:ext cx="1873999" cy="0"/>
          </a:xfrm>
          <a:prstGeom prst="straightConnector1">
            <a:avLst/>
          </a:prstGeom>
          <a:ln w="57150">
            <a:solidFill>
              <a:srgbClr val="335C91"/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/>
          <p:cNvSpPr/>
          <p:nvPr/>
        </p:nvSpPr>
        <p:spPr>
          <a:xfrm>
            <a:off x="381000" y="3905250"/>
            <a:ext cx="9121140" cy="2805320"/>
          </a:xfrm>
          <a:prstGeom prst="rect">
            <a:avLst/>
          </a:prstGeom>
          <a:noFill/>
          <a:ln w="57150">
            <a:solidFill>
              <a:srgbClr val="335C9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7" name="TextBox 33"/>
          <p:cNvSpPr txBox="1"/>
          <p:nvPr/>
        </p:nvSpPr>
        <p:spPr>
          <a:xfrm>
            <a:off x="3810000" y="1905000"/>
            <a:ext cx="1504950" cy="56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latin typeface="맑은 고딕"/>
              </a:rPr>
              <a:t>체제 구축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1525905"/>
            <a:ext cx="8839200" cy="35109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200" b="1"/>
              <a:t>수학</a:t>
            </a:r>
            <a:r>
              <a:rPr lang="en-US" altLang="ko-KR" sz="3200" b="1"/>
              <a:t>,</a:t>
            </a:r>
            <a:r>
              <a:rPr lang="ko-KR" altLang="en-US" sz="3200" b="1"/>
              <a:t> 과학 성적을 입력받고</a:t>
            </a:r>
            <a:r>
              <a:rPr lang="en-US" altLang="ko-KR" sz="3200" b="1"/>
              <a:t>,</a:t>
            </a:r>
            <a:r>
              <a:rPr lang="ko-KR" altLang="en-US" sz="3200" b="1"/>
              <a:t> </a:t>
            </a:r>
            <a:endParaRPr lang="ko-KR" altLang="en-US" sz="3200" b="1"/>
          </a:p>
          <a:p>
            <a:pPr>
              <a:lnSpc>
                <a:spcPct val="140000"/>
              </a:lnSpc>
              <a:defRPr/>
            </a:pPr>
            <a:r>
              <a:rPr lang="ko-KR" altLang="en-US" sz="3200" b="1"/>
              <a:t>평균이 </a:t>
            </a:r>
            <a:r>
              <a:rPr lang="en-US" altLang="ko-KR" sz="3200" b="1"/>
              <a:t>90</a:t>
            </a:r>
            <a:r>
              <a:rPr lang="ko-KR" altLang="en-US" sz="3200" b="1"/>
              <a:t> 점 이상이면 </a:t>
            </a:r>
            <a:r>
              <a:rPr lang="en-US" altLang="ko-KR" sz="3200" b="1"/>
              <a:t>“A”,</a:t>
            </a:r>
            <a:endParaRPr lang="en-US" altLang="ko-KR" sz="3200" b="1"/>
          </a:p>
          <a:p>
            <a:pPr>
              <a:lnSpc>
                <a:spcPct val="140000"/>
              </a:lnSpc>
              <a:defRPr/>
            </a:pPr>
            <a:r>
              <a:rPr lang="ko-KR" altLang="en-US" sz="3200" b="1"/>
              <a:t>평균이 </a:t>
            </a:r>
            <a:r>
              <a:rPr lang="en-US" altLang="ko-KR" sz="3200" b="1"/>
              <a:t>80</a:t>
            </a:r>
            <a:r>
              <a:rPr lang="ko-KR" altLang="en-US" sz="3200" b="1"/>
              <a:t> 점 이상이면 </a:t>
            </a:r>
            <a:r>
              <a:rPr lang="en-US" altLang="ko-KR" sz="3200" b="1"/>
              <a:t>“B”,</a:t>
            </a:r>
            <a:endParaRPr lang="en-US" altLang="ko-KR" sz="3200" b="1"/>
          </a:p>
          <a:p>
            <a:pPr>
              <a:lnSpc>
                <a:spcPct val="140000"/>
              </a:lnSpc>
              <a:defRPr/>
            </a:pPr>
            <a:r>
              <a:rPr lang="ko-KR" altLang="en-US" sz="3200" b="1"/>
              <a:t>평균이 </a:t>
            </a:r>
            <a:r>
              <a:rPr lang="en-US" altLang="ko-KR" sz="3200" b="1"/>
              <a:t>70</a:t>
            </a:r>
            <a:r>
              <a:rPr lang="ko-KR" altLang="en-US" sz="3200" b="1"/>
              <a:t> 점 이상이면 </a:t>
            </a:r>
            <a:r>
              <a:rPr lang="en-US" altLang="ko-KR" sz="3200" b="1"/>
              <a:t>“C”,</a:t>
            </a:r>
            <a:endParaRPr lang="en-US" altLang="ko-KR" sz="3200" b="1"/>
          </a:p>
          <a:p>
            <a:pPr>
              <a:lnSpc>
                <a:spcPct val="140000"/>
              </a:lnSpc>
              <a:defRPr/>
            </a:pPr>
            <a:r>
              <a:rPr lang="ko-KR" altLang="en-US" sz="3200" b="1"/>
              <a:t>나머지는 </a:t>
            </a:r>
            <a:r>
              <a:rPr lang="en-US" altLang="ko-KR" sz="3200" b="1"/>
              <a:t>“D”</a:t>
            </a:r>
            <a:r>
              <a:rPr lang="ko-KR" altLang="en-US" sz="3200" b="1"/>
              <a:t> 가 나오도록 프로그램하세요</a:t>
            </a:r>
            <a:r>
              <a:rPr lang="en-US" altLang="ko-KR" sz="3200" b="1"/>
              <a:t>.</a:t>
            </a:r>
            <a:endParaRPr lang="en-US" altLang="ko-KR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1525905"/>
            <a:ext cx="8839200" cy="35109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200" b="1"/>
              <a:t>두 수와 연산자를 입력받고 사칙연산 결과를 출력하는 프로그램을 작성하세요.</a:t>
            </a:r>
            <a:endParaRPr lang="ko-KR" altLang="en-US" sz="3200" b="1"/>
          </a:p>
          <a:p>
            <a:pPr>
              <a:lnSpc>
                <a:spcPct val="140000"/>
              </a:lnSpc>
              <a:defRPr/>
            </a:pPr>
            <a:endParaRPr lang="ko-KR" altLang="en-US" sz="3200" b="1"/>
          </a:p>
          <a:p>
            <a:pPr>
              <a:lnSpc>
                <a:spcPct val="140000"/>
              </a:lnSpc>
              <a:defRPr/>
            </a:pPr>
            <a:r>
              <a:rPr lang="ko-KR" altLang="en-US" sz="3200" b="1"/>
              <a:t> (연산자에 이상한 값이 들어가면 "연산자가 이상해요" 라고 출력하도록 하세요)</a:t>
            </a:r>
            <a:endParaRPr lang="ko-KR" altLang="en-US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990600"/>
            <a:ext cx="8839200" cy="51034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4100" b="1"/>
              <a:t>월을 입력받고</a:t>
            </a:r>
            <a:r>
              <a:rPr lang="en-US" altLang="ko-KR" sz="4100" b="1"/>
              <a:t>,</a:t>
            </a:r>
            <a:r>
              <a:rPr lang="ko-KR" altLang="en-US" sz="4100" b="1"/>
              <a:t> </a:t>
            </a:r>
            <a:endParaRPr lang="ko-KR" altLang="en-US" sz="4100" b="1"/>
          </a:p>
          <a:p>
            <a:pPr>
              <a:lnSpc>
                <a:spcPct val="140000"/>
              </a:lnSpc>
              <a:defRPr/>
            </a:pPr>
            <a:r>
              <a:rPr lang="ko-KR" altLang="en-US" sz="4100" b="1"/>
              <a:t>계절을 출력하는 프로그램</a:t>
            </a:r>
            <a:endParaRPr lang="ko-KR" altLang="en-US" sz="4100" b="1"/>
          </a:p>
          <a:p>
            <a:pPr>
              <a:lnSpc>
                <a:spcPct val="140000"/>
              </a:lnSpc>
              <a:defRPr/>
            </a:pPr>
            <a:endParaRPr lang="ko-KR" altLang="en-US" sz="4100" b="1"/>
          </a:p>
          <a:p>
            <a:pPr>
              <a:lnSpc>
                <a:spcPct val="140000"/>
              </a:lnSpc>
              <a:defRPr/>
            </a:pPr>
            <a:r>
              <a:rPr lang="en-US" altLang="ko-KR" sz="2800" b="1"/>
              <a:t>ex1) </a:t>
            </a:r>
            <a:r>
              <a:rPr lang="ko-KR" altLang="en-US" sz="2800" b="1"/>
              <a:t>월 </a:t>
            </a:r>
            <a:r>
              <a:rPr lang="en-US" altLang="ko-KR" sz="2800" b="1"/>
              <a:t>:</a:t>
            </a:r>
            <a:r>
              <a:rPr lang="ko-KR" altLang="en-US" sz="2800" b="1"/>
              <a:t> </a:t>
            </a:r>
            <a:r>
              <a:rPr lang="en-US" altLang="ko-KR" sz="2800" b="1"/>
              <a:t>1</a:t>
            </a:r>
            <a:endParaRPr lang="en-US" altLang="ko-KR" sz="2800" b="1"/>
          </a:p>
          <a:p>
            <a:pPr>
              <a:lnSpc>
                <a:spcPct val="140000"/>
              </a:lnSpc>
              <a:defRPr/>
            </a:pPr>
            <a:r>
              <a:rPr lang="ko-KR" altLang="en-US" sz="2800" b="1"/>
              <a:t>         </a:t>
            </a:r>
            <a:r>
              <a:rPr lang="en-US" altLang="ko-KR" sz="2800" b="1"/>
              <a:t>1</a:t>
            </a:r>
            <a:r>
              <a:rPr lang="ko-KR" altLang="en-US" sz="2800" b="1"/>
              <a:t>월은 겨울입니다</a:t>
            </a:r>
            <a:r>
              <a:rPr lang="en-US" altLang="ko-KR" sz="2800" b="1"/>
              <a:t>!</a:t>
            </a:r>
            <a:endParaRPr lang="en-US" altLang="ko-KR" sz="2800" b="1"/>
          </a:p>
          <a:p>
            <a:pPr>
              <a:lnSpc>
                <a:spcPct val="140000"/>
              </a:lnSpc>
              <a:defRPr/>
            </a:pPr>
            <a:r>
              <a:rPr lang="en-US" altLang="ko-KR" sz="2800" b="1"/>
              <a:t>ex2) </a:t>
            </a:r>
            <a:r>
              <a:rPr lang="ko-KR" altLang="en-US" sz="2800" b="1"/>
              <a:t>월 </a:t>
            </a:r>
            <a:r>
              <a:rPr lang="en-US" altLang="ko-KR" sz="2800" b="1"/>
              <a:t>:</a:t>
            </a:r>
            <a:r>
              <a:rPr lang="ko-KR" altLang="en-US" sz="2800" b="1"/>
              <a:t> </a:t>
            </a:r>
            <a:r>
              <a:rPr lang="en-US" altLang="ko-KR" sz="2800" b="1"/>
              <a:t>13</a:t>
            </a:r>
            <a:endParaRPr lang="en-US" altLang="ko-KR" sz="2800" b="1"/>
          </a:p>
          <a:p>
            <a:pPr>
              <a:lnSpc>
                <a:spcPct val="140000"/>
              </a:lnSpc>
              <a:defRPr/>
            </a:pPr>
            <a:r>
              <a:rPr lang="ko-KR" altLang="en-US" sz="2800" b="1"/>
              <a:t>         입력이 바르지 않습니다</a:t>
            </a:r>
            <a:r>
              <a:rPr lang="en-US" altLang="ko-KR" sz="2800" b="1"/>
              <a:t>.</a:t>
            </a:r>
            <a:endParaRPr lang="en-US" altLang="ko-KR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pic>
        <p:nvPicPr>
          <p:cNvPr id="28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0547" y="1447799"/>
            <a:ext cx="6664905" cy="457200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990600"/>
            <a:ext cx="8839200" cy="51073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4100" b="1"/>
              <a:t>수</a:t>
            </a:r>
            <a:r>
              <a:rPr lang="en-US" altLang="ko-KR" sz="4100" b="1"/>
              <a:t>(A)</a:t>
            </a:r>
            <a:r>
              <a:rPr lang="ko-KR" altLang="en-US" sz="4100" b="1"/>
              <a:t> 를 입력받고</a:t>
            </a:r>
            <a:r>
              <a:rPr lang="en-US" altLang="ko-KR" sz="4100" b="1"/>
              <a:t>,</a:t>
            </a:r>
            <a:endParaRPr lang="en-US" altLang="ko-KR" sz="4100" b="1"/>
          </a:p>
          <a:p>
            <a:pPr>
              <a:lnSpc>
                <a:spcPct val="140000"/>
              </a:lnSpc>
              <a:defRPr/>
            </a:pPr>
            <a:r>
              <a:rPr lang="ko-KR" altLang="en-US" sz="4100" b="1"/>
              <a:t>절대값을 출력하는 프로그램</a:t>
            </a:r>
            <a:endParaRPr lang="ko-KR" altLang="en-US" sz="4100" b="1"/>
          </a:p>
          <a:p>
            <a:pPr>
              <a:lnSpc>
                <a:spcPct val="140000"/>
              </a:lnSpc>
              <a:defRPr/>
            </a:pPr>
            <a:endParaRPr lang="ko-KR" altLang="en-US" sz="4100" b="1"/>
          </a:p>
          <a:p>
            <a:pPr>
              <a:lnSpc>
                <a:spcPct val="140000"/>
              </a:lnSpc>
              <a:defRPr/>
            </a:pPr>
            <a:r>
              <a:rPr lang="en-US" altLang="ko-KR" sz="2800" b="1"/>
              <a:t>ex1) </a:t>
            </a:r>
            <a:r>
              <a:rPr lang="ko-KR" altLang="en-US" sz="2800" b="1"/>
              <a:t>수 </a:t>
            </a:r>
            <a:r>
              <a:rPr lang="en-US" altLang="ko-KR" sz="2800" b="1"/>
              <a:t>:</a:t>
            </a:r>
            <a:r>
              <a:rPr lang="ko-KR" altLang="en-US" sz="2800" b="1"/>
              <a:t> </a:t>
            </a:r>
            <a:r>
              <a:rPr lang="en-US" altLang="ko-KR" sz="2800" b="1"/>
              <a:t>-3</a:t>
            </a:r>
            <a:endParaRPr lang="en-US" altLang="ko-KR" sz="2800" b="1"/>
          </a:p>
          <a:p>
            <a:pPr>
              <a:lnSpc>
                <a:spcPct val="140000"/>
              </a:lnSpc>
              <a:defRPr/>
            </a:pPr>
            <a:r>
              <a:rPr lang="ko-KR" altLang="en-US" sz="2800" b="1"/>
              <a:t>         절대값은 </a:t>
            </a:r>
            <a:r>
              <a:rPr lang="en-US" altLang="ko-KR" sz="2800" b="1"/>
              <a:t>3</a:t>
            </a:r>
            <a:r>
              <a:rPr lang="ko-KR" altLang="en-US" sz="2800" b="1"/>
              <a:t> 입니다</a:t>
            </a:r>
            <a:r>
              <a:rPr lang="en-US" altLang="ko-KR" sz="2800" b="1"/>
              <a:t>.</a:t>
            </a:r>
            <a:endParaRPr lang="en-US" altLang="ko-KR" sz="2800" b="1"/>
          </a:p>
          <a:p>
            <a:pPr>
              <a:lnSpc>
                <a:spcPct val="140000"/>
              </a:lnSpc>
              <a:defRPr/>
            </a:pPr>
            <a:r>
              <a:rPr lang="en-US" altLang="ko-KR" sz="2800" b="1"/>
              <a:t>ex2) </a:t>
            </a:r>
            <a:r>
              <a:rPr lang="ko-KR" altLang="en-US" sz="2800" b="1"/>
              <a:t>수 </a:t>
            </a:r>
            <a:r>
              <a:rPr lang="en-US" altLang="ko-KR" sz="2800" b="1"/>
              <a:t>:</a:t>
            </a:r>
            <a:r>
              <a:rPr lang="ko-KR" altLang="en-US" sz="2800" b="1"/>
              <a:t> </a:t>
            </a:r>
            <a:r>
              <a:rPr lang="en-US" altLang="ko-KR" sz="2800" b="1"/>
              <a:t>4</a:t>
            </a:r>
            <a:endParaRPr lang="en-US" altLang="ko-KR" sz="2800" b="1"/>
          </a:p>
          <a:p>
            <a:pPr>
              <a:lnSpc>
                <a:spcPct val="140000"/>
              </a:lnSpc>
              <a:defRPr/>
            </a:pPr>
            <a:r>
              <a:rPr lang="ko-KR" altLang="en-US" sz="2800" b="1"/>
              <a:t>         절대값은 </a:t>
            </a:r>
            <a:r>
              <a:rPr lang="en-US" altLang="ko-KR" sz="2800" b="1"/>
              <a:t>4</a:t>
            </a:r>
            <a:r>
              <a:rPr lang="ko-KR" altLang="en-US" sz="2800" b="1"/>
              <a:t> 입니다</a:t>
            </a:r>
            <a:r>
              <a:rPr lang="en-US" altLang="ko-KR" sz="2800" b="1"/>
              <a:t>.</a:t>
            </a:r>
            <a:endParaRPr lang="en-US" altLang="ko-KR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1472565"/>
            <a:ext cx="8839200" cy="3404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200" b="1"/>
              <a:t>구입할 사과</a:t>
            </a:r>
            <a:r>
              <a:rPr lang="en-US" altLang="ko-KR" sz="3200" b="1"/>
              <a:t>(3000),</a:t>
            </a:r>
            <a:r>
              <a:rPr lang="ko-KR" altLang="en-US" sz="3200" b="1"/>
              <a:t> 배</a:t>
            </a:r>
            <a:r>
              <a:rPr lang="en-US" altLang="ko-KR" sz="3200" b="1"/>
              <a:t>(2000)</a:t>
            </a:r>
            <a:r>
              <a:rPr lang="ko-KR" altLang="en-US" sz="3200" b="1"/>
              <a:t> 의 개수와 현재 소지</a:t>
            </a:r>
            <a:endParaRPr lang="ko-KR" altLang="en-US" sz="3200" b="1"/>
          </a:p>
          <a:p>
            <a:pPr>
              <a:lnSpc>
                <a:spcPct val="140000"/>
              </a:lnSpc>
              <a:defRPr/>
            </a:pPr>
            <a:r>
              <a:rPr lang="ko-KR" altLang="en-US" sz="3200" b="1"/>
              <a:t>하고있는 금액을 입력받고</a:t>
            </a:r>
            <a:r>
              <a:rPr lang="en-US" altLang="ko-KR" sz="3200" b="1"/>
              <a:t>,</a:t>
            </a:r>
            <a:endParaRPr lang="ko-KR" altLang="en-US" sz="3200" b="1"/>
          </a:p>
          <a:p>
            <a:pPr>
              <a:lnSpc>
                <a:spcPct val="140000"/>
              </a:lnSpc>
              <a:defRPr/>
            </a:pPr>
            <a:r>
              <a:rPr lang="ko-KR" altLang="en-US" sz="3200" b="1"/>
              <a:t>구매가 가능할 경우 잔돈이 얼마인지 출력해주고</a:t>
            </a:r>
            <a:r>
              <a:rPr lang="en-US" altLang="ko-KR" sz="3200" b="1"/>
              <a:t>,</a:t>
            </a:r>
            <a:endParaRPr lang="ko-KR" altLang="en-US" sz="3200" b="1"/>
          </a:p>
          <a:p>
            <a:pPr>
              <a:lnSpc>
                <a:spcPct val="140000"/>
              </a:lnSpc>
              <a:defRPr/>
            </a:pPr>
            <a:r>
              <a:rPr lang="ko-KR" altLang="en-US" sz="3200" b="1"/>
              <a:t>구매가 불가능할 경우 </a:t>
            </a:r>
            <a:r>
              <a:rPr lang="en-US" altLang="ko-KR" sz="3200" b="1"/>
              <a:t>“</a:t>
            </a:r>
            <a:r>
              <a:rPr lang="ko-KR" altLang="en-US" sz="3200" b="1"/>
              <a:t>구매불가</a:t>
            </a:r>
            <a:r>
              <a:rPr lang="en-US" altLang="ko-KR" sz="3200" b="1"/>
              <a:t>”</a:t>
            </a:r>
            <a:r>
              <a:rPr lang="ko-KR" altLang="en-US" sz="3200" b="1"/>
              <a:t> 라고 출력</a:t>
            </a:r>
            <a:endParaRPr lang="ko-KR" altLang="en-US" sz="3200" b="1"/>
          </a:p>
          <a:p>
            <a:pPr algn="r">
              <a:lnSpc>
                <a:spcPct val="140000"/>
              </a:lnSpc>
              <a:defRPr/>
            </a:pPr>
            <a:r>
              <a:rPr lang="en-US" altLang="ko-KR" sz="2700" b="1"/>
              <a:t>(</a:t>
            </a:r>
            <a:r>
              <a:rPr lang="ko-KR" altLang="en-US" sz="2700" b="1"/>
              <a:t>구매 불가 경우</a:t>
            </a:r>
            <a:r>
              <a:rPr lang="en-US" altLang="ko-KR" sz="2700" b="1"/>
              <a:t>,</a:t>
            </a:r>
            <a:r>
              <a:rPr lang="ko-KR" altLang="en-US" sz="2700" b="1"/>
              <a:t> 구매를 위해 필요한 금액 출력</a:t>
            </a:r>
            <a:r>
              <a:rPr lang="en-US" altLang="ko-KR" sz="2700" b="1"/>
              <a:t>)</a:t>
            </a:r>
            <a:r>
              <a:rPr lang="ko-KR" altLang="en-US" sz="2700" b="1"/>
              <a:t> </a:t>
            </a:r>
            <a:endParaRPr lang="ko-KR" altLang="en-US" sz="27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48" y="1337309"/>
            <a:ext cx="9105901" cy="39966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수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(A)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를 입력받고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en-US" altLang="ko-KR" sz="3200" b="1" cap="none" spc="0">
              <a:ln w="0"/>
              <a:solidFill>
                <a:schemeClr val="tx1"/>
              </a:solidFill>
              <a:latin typeface="+mn-ea"/>
            </a:endParaRPr>
          </a:p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A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가 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배수이면 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“3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배수입니다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.”</a:t>
            </a:r>
            <a:endParaRPr lang="en-US" altLang="ko-KR" sz="3200" b="1" cap="none" spc="0">
              <a:ln w="0"/>
              <a:solidFill>
                <a:schemeClr val="tx1"/>
              </a:solidFill>
              <a:latin typeface="+mn-ea"/>
            </a:endParaRPr>
          </a:p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A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가 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배수이면 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“5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배수입니다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.”</a:t>
            </a:r>
            <a:endParaRPr lang="en-US" altLang="ko-KR" sz="3200" b="1" cap="none" spc="0">
              <a:ln w="0"/>
              <a:solidFill>
                <a:schemeClr val="tx1"/>
              </a:solidFill>
              <a:latin typeface="+mn-ea"/>
            </a:endParaRPr>
          </a:p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15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배수일 경우 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“15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배수입니다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.”</a:t>
            </a:r>
            <a:endParaRPr lang="en-US" altLang="ko-KR" sz="3200" b="1" cap="none" spc="0">
              <a:ln w="0"/>
              <a:solidFill>
                <a:schemeClr val="tx1"/>
              </a:solidFill>
              <a:latin typeface="+mn-ea"/>
            </a:endParaRPr>
          </a:p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판단하는 프로그램</a:t>
            </a:r>
            <a:endParaRPr lang="ko-KR" altLang="en-US" sz="32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pic>
        <p:nvPicPr>
          <p:cNvPr id="28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3325" y="1254366"/>
            <a:ext cx="7499350" cy="4841633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cea61d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LEVEL 02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1836418"/>
            <a:ext cx="8839200" cy="31165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두 수</a:t>
            </a:r>
            <a:r>
              <a:rPr lang="en-US" altLang="ko-KR" sz="3700" b="1"/>
              <a:t>(A,B) </a:t>
            </a:r>
            <a:r>
              <a:rPr lang="ko-KR" altLang="en-US" sz="3700" b="1"/>
              <a:t>를 거꾸로 뒤집었을 때</a:t>
            </a:r>
            <a:r>
              <a:rPr lang="en-US" altLang="ko-KR" sz="3700" b="1"/>
              <a:t>,</a:t>
            </a:r>
            <a:r>
              <a:rPr lang="ko-KR" altLang="en-US" sz="3700" b="1"/>
              <a:t> 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큰 수를 출력</a:t>
            </a:r>
            <a:endParaRPr lang="ko-KR" altLang="en-US" sz="3700" b="1"/>
          </a:p>
          <a:p>
            <a:pPr algn="r">
              <a:lnSpc>
                <a:spcPct val="140000"/>
              </a:lnSpc>
              <a:defRPr/>
            </a:pPr>
            <a:r>
              <a:rPr lang="en-US" altLang="ko-KR" sz="3100" b="1"/>
              <a:t>(</a:t>
            </a:r>
            <a:r>
              <a:rPr lang="ko-KR" altLang="en-US" sz="3100" b="1"/>
              <a:t>단</a:t>
            </a:r>
            <a:r>
              <a:rPr lang="en-US" altLang="ko-KR" sz="3100" b="1"/>
              <a:t>,</a:t>
            </a:r>
            <a:r>
              <a:rPr lang="ko-KR" altLang="en-US" sz="3100" b="1"/>
              <a:t> </a:t>
            </a:r>
            <a:r>
              <a:rPr lang="en-US" altLang="ko-KR" sz="3100" b="1"/>
              <a:t>A,B</a:t>
            </a:r>
            <a:r>
              <a:rPr lang="ko-KR" altLang="en-US" sz="3100" b="1"/>
              <a:t> 는 세자리 수 이다</a:t>
            </a:r>
            <a:r>
              <a:rPr lang="en-US" altLang="ko-KR" sz="3100" b="1"/>
              <a:t>.)</a:t>
            </a:r>
            <a:endParaRPr lang="en-US" altLang="ko-KR" sz="3700" b="1"/>
          </a:p>
          <a:p>
            <a:pPr>
              <a:lnSpc>
                <a:spcPct val="140000"/>
              </a:lnSpc>
              <a:defRPr/>
            </a:pPr>
            <a:endParaRPr lang="ko-KR" altLang="en-US" sz="37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667000"/>
            <a:ext cx="6705600" cy="168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lt1"/>
                </a:solidFill>
              </a:rPr>
              <a:t>P</a:t>
            </a:r>
            <a:r>
              <a:rPr lang="en-US" altLang="ko-KR" sz="5200" b="1">
                <a:solidFill>
                  <a:schemeClr val="bg1"/>
                </a:solidFill>
              </a:rPr>
              <a:t>rogramming</a:t>
            </a:r>
          </a:p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Language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1621153"/>
            <a:ext cx="8839200" cy="448246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생년월일을 입력받고, 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만 나이를 출력하는 프로그램 </a:t>
            </a:r>
            <a:endParaRPr lang="en-US" altLang="ko-KR" sz="3700" b="1"/>
          </a:p>
          <a:p>
            <a:pPr algn="r">
              <a:lnSpc>
                <a:spcPct val="140000"/>
              </a:lnSpc>
              <a:defRPr/>
            </a:pPr>
            <a:r>
              <a:rPr lang="en-US" altLang="ko-KR" sz="2800" b="1"/>
              <a:t>(</a:t>
            </a:r>
            <a:r>
              <a:rPr lang="ko-KR" altLang="en-US" sz="2800" b="1"/>
              <a:t>오늘날짜기준으로</a:t>
            </a:r>
            <a:r>
              <a:rPr lang="en-US" altLang="ko-KR" sz="2800" b="1"/>
              <a:t>)</a:t>
            </a:r>
            <a:endParaRPr lang="en-US" altLang="ko-KR" sz="3700" b="1"/>
          </a:p>
          <a:p>
            <a:pPr>
              <a:lnSpc>
                <a:spcPct val="140000"/>
              </a:lnSpc>
              <a:defRPr/>
            </a:pPr>
            <a:r>
              <a:rPr lang="en-US" altLang="ko-KR" sz="2600" b="1"/>
              <a:t>ex) </a:t>
            </a:r>
            <a:r>
              <a:rPr lang="ko-KR" altLang="en-US" sz="2600" b="1"/>
              <a:t>생년월일 </a:t>
            </a:r>
            <a:r>
              <a:rPr lang="en-US" altLang="ko-KR" sz="2600" b="1"/>
              <a:t>:</a:t>
            </a:r>
            <a:r>
              <a:rPr lang="ko-KR" altLang="en-US" sz="2600" b="1"/>
              <a:t> </a:t>
            </a:r>
            <a:r>
              <a:rPr lang="en-US" altLang="ko-KR" sz="2600" b="1"/>
              <a:t>19860813</a:t>
            </a:r>
            <a:br>
              <a:rPr lang="ko-KR" altLang="en-US" sz="2600" b="1"/>
            </a:br>
            <a:r>
              <a:rPr lang="ko-KR" altLang="en-US" sz="2600" b="1"/>
              <a:t>       만 나이 </a:t>
            </a:r>
            <a:r>
              <a:rPr lang="en-US" altLang="ko-KR" sz="2600" b="1"/>
              <a:t>:</a:t>
            </a:r>
            <a:r>
              <a:rPr lang="ko-KR" altLang="en-US" sz="2600" b="1"/>
              <a:t> </a:t>
            </a:r>
            <a:r>
              <a:rPr lang="en-US" altLang="ko-KR" sz="2600" b="1"/>
              <a:t>35</a:t>
            </a:r>
            <a:endParaRPr lang="en-US" altLang="ko-KR" sz="2600" b="1"/>
          </a:p>
          <a:p>
            <a:pPr>
              <a:lnSpc>
                <a:spcPct val="140000"/>
              </a:lnSpc>
              <a:defRPr/>
            </a:pPr>
            <a:r>
              <a:rPr lang="en-US" altLang="ko-KR" sz="2600" b="1"/>
              <a:t>ex) </a:t>
            </a:r>
            <a:r>
              <a:rPr lang="ko-KR" altLang="en-US" sz="2600" b="1"/>
              <a:t>생년월일 </a:t>
            </a:r>
            <a:r>
              <a:rPr lang="en-US" altLang="ko-KR" sz="2600" b="1"/>
              <a:t>:</a:t>
            </a:r>
            <a:r>
              <a:rPr lang="ko-KR" altLang="en-US" sz="2600" b="1"/>
              <a:t> </a:t>
            </a:r>
            <a:r>
              <a:rPr lang="en-US" altLang="ko-KR" sz="2600" b="1"/>
              <a:t>19860210</a:t>
            </a:r>
            <a:endParaRPr lang="en-US" altLang="ko-KR" sz="2600" b="1"/>
          </a:p>
          <a:p>
            <a:pPr>
              <a:lnSpc>
                <a:spcPct val="140000"/>
              </a:lnSpc>
              <a:defRPr/>
            </a:pPr>
            <a:r>
              <a:rPr lang="ko-KR" altLang="en-US" sz="2600" b="1"/>
              <a:t>       만 나이 </a:t>
            </a:r>
            <a:r>
              <a:rPr lang="en-US" altLang="ko-KR" sz="2600" b="1"/>
              <a:t>:</a:t>
            </a:r>
            <a:r>
              <a:rPr lang="ko-KR" altLang="en-US" sz="2600" b="1"/>
              <a:t> </a:t>
            </a:r>
            <a:r>
              <a:rPr lang="en-US" altLang="ko-KR" sz="2600" b="1"/>
              <a:t>36</a:t>
            </a:r>
            <a:endParaRPr lang="en-US" altLang="ko-KR" sz="2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1621153"/>
            <a:ext cx="8839200" cy="333184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생년월일을 입력받고, 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무슨 띠인지 출력하는 프로그램</a:t>
            </a:r>
            <a:endParaRPr lang="ko-KR" altLang="en-US" sz="3200" b="1"/>
          </a:p>
          <a:p>
            <a:pPr>
              <a:lnSpc>
                <a:spcPct val="140000"/>
              </a:lnSpc>
              <a:defRPr/>
            </a:pPr>
            <a:endParaRPr lang="ko-KR" altLang="en-US" sz="2600" b="1"/>
          </a:p>
          <a:p>
            <a:pPr>
              <a:lnSpc>
                <a:spcPct val="140000"/>
              </a:lnSpc>
              <a:defRPr/>
            </a:pPr>
            <a:r>
              <a:rPr lang="ko-KR" altLang="en-US" sz="2600" b="1"/>
              <a:t>자축인묘진사오미신유술해</a:t>
            </a:r>
            <a:endParaRPr lang="ko-KR" altLang="en-US" sz="2600" b="1"/>
          </a:p>
          <a:p>
            <a:pPr>
              <a:lnSpc>
                <a:spcPct val="140000"/>
              </a:lnSpc>
              <a:defRPr/>
            </a:pPr>
            <a:r>
              <a:rPr lang="ko-KR" altLang="en-US" sz="2600" b="1"/>
              <a:t>(쥐,소,호랑이,토끼,용,뱀,말,양,원숭이,닭,술,돼지)</a:t>
            </a:r>
            <a:endParaRPr lang="ko-KR" altLang="en-US" sz="2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1786888"/>
            <a:ext cx="8839200" cy="30137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A-B-C-D 순서로 돌아가면서 한 명당  청소를 하기로 했다, 첫 날은 A 가 청소를 한다고 했을 때, N 일째 당번은 누구인가?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endParaRPr lang="ko-KR" altLang="en-US" sz="2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2593657"/>
            <a:ext cx="8839200" cy="16716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오늘은 화요일이다</a:t>
            </a:r>
            <a:r>
              <a:rPr lang="en-US" altLang="ko-KR" sz="3700" b="1"/>
              <a:t>.</a:t>
            </a:r>
            <a:r>
              <a:rPr lang="ko-KR" altLang="en-US" sz="3700" b="1"/>
              <a:t> </a:t>
            </a:r>
            <a:endParaRPr lang="en-US" altLang="ko-KR" sz="3700" b="1"/>
          </a:p>
          <a:p>
            <a:pPr>
              <a:lnSpc>
                <a:spcPct val="140000"/>
              </a:lnSpc>
              <a:defRPr/>
            </a:pPr>
            <a:r>
              <a:rPr lang="en-US" altLang="ko-KR" sz="3700" b="1"/>
              <a:t>N</a:t>
            </a:r>
            <a:r>
              <a:rPr lang="ko-KR" altLang="en-US" sz="3700" b="1"/>
              <a:t> 일 후에는 무슨 요일일까</a:t>
            </a:r>
            <a:r>
              <a:rPr lang="en-US" altLang="ko-KR" sz="3700" b="1"/>
              <a:t>?</a:t>
            </a:r>
            <a:endParaRPr lang="en-US" altLang="ko-KR" sz="37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67530e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LEVEL 03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2618422"/>
            <a:ext cx="8839200" cy="162115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40000"/>
              </a:lnSpc>
              <a:defRPr/>
            </a:pPr>
            <a:r>
              <a:rPr lang="ko-KR" altLang="en-US" sz="3600" b="1"/>
              <a:t>큰 수에서 작은 수를 뺐을 때</a:t>
            </a:r>
            <a:r>
              <a:rPr lang="en-US" altLang="ko-KR" sz="3600" b="1"/>
              <a:t>,</a:t>
            </a:r>
            <a:r>
              <a:rPr lang="ko-KR" altLang="en-US" sz="3600" b="1"/>
              <a:t> </a:t>
            </a:r>
            <a:endParaRPr lang="ko-KR" altLang="en-US" sz="3600" b="1"/>
          </a:p>
          <a:p>
            <a:pPr algn="ctr">
              <a:lnSpc>
                <a:spcPct val="140000"/>
              </a:lnSpc>
              <a:defRPr/>
            </a:pPr>
            <a:r>
              <a:rPr lang="ko-KR" altLang="en-US" sz="3600" b="1"/>
              <a:t>받아내림이 발생하는지 판별하는 프로그램</a:t>
            </a:r>
            <a:endParaRPr lang="ko-KR" altLang="en-US" sz="3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2594609"/>
            <a:ext cx="8839200" cy="16706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시간과 분을 입력받고</a:t>
            </a:r>
            <a:r>
              <a:rPr lang="en-US" altLang="ko-KR" sz="3700" b="1"/>
              <a:t>,</a:t>
            </a:r>
            <a:r>
              <a:rPr lang="ko-KR" altLang="en-US" sz="3700" b="1"/>
              <a:t> </a:t>
            </a:r>
            <a:endParaRPr lang="en-US" altLang="ko-KR" sz="3700" b="1"/>
          </a:p>
          <a:p>
            <a:pPr>
              <a:lnSpc>
                <a:spcPct val="140000"/>
              </a:lnSpc>
              <a:defRPr/>
            </a:pPr>
            <a:r>
              <a:rPr lang="en-US" altLang="ko-KR" sz="3700" b="1"/>
              <a:t>30</a:t>
            </a:r>
            <a:r>
              <a:rPr lang="ko-KR" altLang="en-US" sz="3700" b="1"/>
              <a:t>분 전 시간을 출력해주는 프로그램</a:t>
            </a:r>
            <a:endParaRPr lang="ko-KR" altLang="en-US" sz="37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400" y="1520189"/>
            <a:ext cx="8839200" cy="38214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년도를 입력받고, 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윤년인지 아닌지 판별하는 프로그램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endParaRPr lang="ko-KR" altLang="en-US" sz="3700" b="1"/>
          </a:p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(4의 배수이지만, 100의 배수는 윤년이 아닙니다. 하지만, 400의 배수는 윤년이라고 합니다.)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292106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LEVEL 04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"/>
          <p:cNvSpPr txBox="1"/>
          <p:nvPr/>
        </p:nvSpPr>
        <p:spPr>
          <a:xfrm>
            <a:off x="533399" y="2593657"/>
            <a:ext cx="8839200" cy="167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시간과 분을 입력받고</a:t>
            </a:r>
            <a:r>
              <a:rPr lang="en-US" altLang="ko-KR" sz="3700" b="1"/>
              <a:t>,</a:t>
            </a:r>
            <a:r>
              <a:rPr lang="ko-KR" altLang="en-US" sz="3700" b="1"/>
              <a:t> 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r>
              <a:rPr lang="en-US" altLang="ko-KR" sz="3700" b="1"/>
              <a:t>N</a:t>
            </a:r>
            <a:r>
              <a:rPr lang="ko-KR" altLang="en-US" sz="3700" b="1"/>
              <a:t>분 전 시간을 출력해주는 프로그램</a:t>
            </a:r>
            <a:endParaRPr lang="ko-KR" altLang="en-US" sz="37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lt1"/>
                </a:solidFill>
              </a:rPr>
              <a:t>P</a:t>
            </a:r>
            <a:r>
              <a:rPr lang="en-US" altLang="ko-KR" sz="5200" b="1">
                <a:solidFill>
                  <a:schemeClr val="bg1"/>
                </a:solidFill>
              </a:rPr>
              <a:t>ython Programming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그림 2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8155" y="2133600"/>
            <a:ext cx="6409690" cy="3855828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Language</a:t>
            </a:r>
          </a:p>
        </p:txBody>
      </p:sp>
      <p:sp>
        <p:nvSpPr>
          <p:cNvPr id="210" name="직사각형 35"/>
          <p:cNvSpPr/>
          <p:nvPr/>
        </p:nvSpPr>
        <p:spPr>
          <a:xfrm>
            <a:off x="609600" y="137922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11" name="직사각형 3"/>
          <p:cNvSpPr/>
          <p:nvPr/>
        </p:nvSpPr>
        <p:spPr>
          <a:xfrm>
            <a:off x="952500" y="1278255"/>
            <a:ext cx="3248025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프로그래밍 언어</a:t>
            </a:r>
          </a:p>
        </p:txBody>
      </p:sp>
      <p:cxnSp>
        <p:nvCxnSpPr>
          <p:cNvPr id="212" name="직선 연결선 32"/>
          <p:cNvCxnSpPr/>
          <p:nvPr/>
        </p:nvCxnSpPr>
        <p:spPr>
          <a:xfrm flipH="1">
            <a:off x="611699" y="2094027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33"/>
          <p:cNvSpPr txBox="1"/>
          <p:nvPr/>
        </p:nvSpPr>
        <p:spPr>
          <a:xfrm>
            <a:off x="1343024" y="1794942"/>
            <a:ext cx="7219952" cy="567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solidFill>
                  <a:schemeClr val="tx1"/>
                </a:solidFill>
                <a:latin typeface="맑은 고딕"/>
              </a:rPr>
              <a:t>컴퓨터가 이해할 수 있는 언어 </a:t>
            </a:r>
            <a:r>
              <a:rPr lang="en-US" altLang="ko-KR" sz="2100" b="1"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2100" b="1">
                <a:solidFill>
                  <a:schemeClr val="tx1"/>
                </a:solidFill>
                <a:latin typeface="맑은 고딕"/>
              </a:rPr>
              <a:t>명령 전달을 위함</a:t>
            </a:r>
            <a:r>
              <a:rPr lang="en-US" altLang="ko-KR" sz="2100" b="1">
                <a:solidFill>
                  <a:schemeClr val="tx1"/>
                </a:solidFill>
                <a:latin typeface="맑은 고딕"/>
              </a:rPr>
              <a:t>)</a:t>
            </a:r>
          </a:p>
        </p:txBody>
      </p:sp>
      <p:sp>
        <p:nvSpPr>
          <p:cNvPr id="219" name="TextBox 33"/>
          <p:cNvSpPr txBox="1"/>
          <p:nvPr/>
        </p:nvSpPr>
        <p:spPr>
          <a:xfrm>
            <a:off x="762000" y="5943600"/>
            <a:ext cx="8610600" cy="567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solidFill>
                  <a:schemeClr val="tx1"/>
                </a:solidFill>
                <a:latin typeface="맑은 고딕"/>
              </a:rPr>
              <a:t>컴퓨터 프로그램을 만들기 위해서는 프로그래밍 언어를 배워야한다</a:t>
            </a:r>
            <a:r>
              <a:rPr lang="en-US" altLang="ko-KR" sz="2100" b="1">
                <a:solidFill>
                  <a:schemeClr val="tx1"/>
                </a:solidFill>
                <a:latin typeface="맑은 고딕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"/>
          <p:cNvSpPr txBox="1"/>
          <p:nvPr/>
        </p:nvSpPr>
        <p:spPr>
          <a:xfrm>
            <a:off x="533399" y="2593657"/>
            <a:ext cx="8839200" cy="167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시간과 분을 입력받고</a:t>
            </a:r>
            <a:r>
              <a:rPr lang="en-US" altLang="ko-KR" sz="3700" b="1"/>
              <a:t>,</a:t>
            </a:r>
            <a:r>
              <a:rPr lang="ko-KR" altLang="en-US" sz="3700" b="1"/>
              <a:t> 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r>
              <a:rPr lang="en-US" altLang="ko-KR" sz="3700" b="1"/>
              <a:t>N</a:t>
            </a:r>
            <a:r>
              <a:rPr lang="ko-KR" altLang="en-US" sz="3700" b="1"/>
              <a:t>분 후 시간을 출력해주는 프로그램</a:t>
            </a:r>
            <a:endParaRPr lang="ko-KR" altLang="en-US" sz="37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1786888"/>
            <a:ext cx="8839200" cy="30137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A-B-C-D 순서로 돌아가면서 한 명당 </a:t>
            </a:r>
            <a:r>
              <a:rPr lang="en-US" altLang="ko-KR" sz="3700" b="1"/>
              <a:t>3</a:t>
            </a:r>
            <a:r>
              <a:rPr lang="ko-KR" altLang="en-US" sz="3700" b="1"/>
              <a:t> 일씩 청소를 하기로 했다, 첫 날은 A 가 청소를 한다고 했을 때, N 일째 당번은 누구인가?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endParaRPr lang="ko-KR" altLang="en-US" sz="2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851785"/>
            <a:ext cx="67056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문제접근법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저는 말이죠</a:t>
            </a:r>
            <a:r>
              <a:rPr lang="en-US" altLang="ko-KR" b="1">
                <a:latin typeface="+mn-ea"/>
              </a:rPr>
              <a:t>.</a:t>
            </a:r>
            <a:r>
              <a:rPr lang="ko-KR" altLang="en-US" b="1">
                <a:latin typeface="+mn-ea"/>
              </a:rPr>
              <a:t> 이렇게 풉니다</a:t>
            </a:r>
            <a:r>
              <a:rPr lang="en-US" altLang="ko-KR" b="1">
                <a:latin typeface="+mn-ea"/>
              </a:rPr>
              <a:t>.</a:t>
            </a:r>
            <a:endParaRPr lang="en-US" altLang="ko-KR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49" y="2819400"/>
            <a:ext cx="9105901" cy="173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테스트 케이스를 작성해놓습니다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코드 검증용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저는 말이죠</a:t>
            </a:r>
            <a:r>
              <a:rPr lang="en-US" altLang="ko-KR" b="1">
                <a:latin typeface="+mn-ea"/>
              </a:rPr>
              <a:t>.</a:t>
            </a:r>
            <a:r>
              <a:rPr lang="ko-KR" altLang="en-US" b="1">
                <a:latin typeface="+mn-ea"/>
              </a:rPr>
              <a:t> 이렇게 풉니다</a:t>
            </a:r>
            <a:r>
              <a:rPr lang="en-US" altLang="ko-KR" b="1">
                <a:latin typeface="+mn-ea"/>
              </a:rPr>
              <a:t>.</a:t>
            </a:r>
            <a:endParaRPr lang="en-US" altLang="ko-KR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50" y="2604135"/>
            <a:ext cx="9105901" cy="16230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기획 단계를 넘기는 순간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코드는 이미 산으로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....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저는 말이죠</a:t>
            </a:r>
            <a:r>
              <a:rPr lang="en-US" altLang="ko-KR" b="1">
                <a:latin typeface="+mn-ea"/>
              </a:rPr>
              <a:t>.</a:t>
            </a:r>
            <a:r>
              <a:rPr lang="ko-KR" altLang="en-US" b="1">
                <a:latin typeface="+mn-ea"/>
              </a:rPr>
              <a:t> 이렇게 풉니다</a:t>
            </a:r>
            <a:r>
              <a:rPr lang="en-US" altLang="ko-KR" b="1">
                <a:latin typeface="+mn-ea"/>
              </a:rPr>
              <a:t>.</a:t>
            </a:r>
            <a:endParaRPr lang="en-US" altLang="ko-KR" b="1">
              <a:latin typeface="+mn-ea"/>
            </a:endParaRPr>
          </a:p>
        </p:txBody>
      </p:sp>
      <p:sp>
        <p:nvSpPr>
          <p:cNvPr id="283" name="직사각형 3"/>
          <p:cNvSpPr/>
          <p:nvPr/>
        </p:nvSpPr>
        <p:spPr>
          <a:xfrm>
            <a:off x="400049" y="2786062"/>
            <a:ext cx="9105901" cy="14049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기획한 내용을 토대로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코드를 그대로 작성합니다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851785"/>
            <a:ext cx="67056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조건문 핵심문제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48" y="1337309"/>
            <a:ext cx="9105901" cy="39966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수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(A)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를 입력받고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en-US" altLang="ko-KR" sz="3200" b="1" cap="none" spc="0">
              <a:ln w="0"/>
              <a:solidFill>
                <a:schemeClr val="tx1"/>
              </a:solidFill>
              <a:latin typeface="+mn-ea"/>
            </a:endParaRPr>
          </a:p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A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가 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배수이면 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“3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배수입니다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.”</a:t>
            </a:r>
            <a:endParaRPr lang="en-US" altLang="ko-KR" sz="3200" b="1" cap="none" spc="0">
              <a:ln w="0"/>
              <a:solidFill>
                <a:schemeClr val="tx1"/>
              </a:solidFill>
              <a:latin typeface="+mn-ea"/>
            </a:endParaRPr>
          </a:p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A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가 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배수이면 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“5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배수입니다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.”</a:t>
            </a:r>
            <a:endParaRPr lang="en-US" altLang="ko-KR" sz="3200" b="1" cap="none" spc="0">
              <a:ln w="0"/>
              <a:solidFill>
                <a:schemeClr val="tx1"/>
              </a:solidFill>
              <a:latin typeface="+mn-ea"/>
            </a:endParaRPr>
          </a:p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15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배수일 경우 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“15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의 배수입니다</a:t>
            </a: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.”</a:t>
            </a:r>
            <a:endParaRPr lang="en-US" altLang="ko-KR" sz="3200" b="1" cap="none" spc="0">
              <a:ln w="0"/>
              <a:solidFill>
                <a:schemeClr val="tx1"/>
              </a:solidFill>
              <a:latin typeface="+mn-ea"/>
            </a:endParaRPr>
          </a:p>
          <a:p>
            <a:pPr marL="0" indent="0" algn="ctr" defTabSz="914400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판단하는 프로그램</a:t>
            </a:r>
            <a:endParaRPr lang="ko-KR" altLang="en-US" sz="32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1786888"/>
            <a:ext cx="8839200" cy="30137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A-B-C-D 순서로 돌아가면서 한 명당  청소를 하기로 했다, 첫 날은 A 가 청소를 한다고 했을 때, N 일째 당번은 누구인가?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endParaRPr lang="ko-KR" altLang="en-US" sz="2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399" y="2593657"/>
            <a:ext cx="8839200" cy="16716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오늘은 화요일이다</a:t>
            </a:r>
            <a:r>
              <a:rPr lang="en-US" altLang="ko-KR" sz="3700" b="1"/>
              <a:t>.</a:t>
            </a:r>
            <a:r>
              <a:rPr lang="ko-KR" altLang="en-US" sz="3700" b="1"/>
              <a:t> </a:t>
            </a:r>
            <a:endParaRPr lang="en-US" altLang="ko-KR" sz="3700" b="1"/>
          </a:p>
          <a:p>
            <a:pPr>
              <a:lnSpc>
                <a:spcPct val="140000"/>
              </a:lnSpc>
              <a:defRPr/>
            </a:pPr>
            <a:r>
              <a:rPr lang="en-US" altLang="ko-KR" sz="3700" b="1"/>
              <a:t>N</a:t>
            </a:r>
            <a:r>
              <a:rPr lang="ko-KR" altLang="en-US" sz="3700" b="1"/>
              <a:t> 일 후에는 무슨 요일일까</a:t>
            </a:r>
            <a:r>
              <a:rPr lang="en-US" altLang="ko-KR" sz="3700" b="1"/>
              <a:t>?</a:t>
            </a:r>
            <a:endParaRPr lang="en-US" altLang="ko-KR" sz="37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8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Language</a:t>
            </a:r>
          </a:p>
        </p:txBody>
      </p:sp>
      <p:sp>
        <p:nvSpPr>
          <p:cNvPr id="210" name="직사각형 35"/>
          <p:cNvSpPr/>
          <p:nvPr/>
        </p:nvSpPr>
        <p:spPr>
          <a:xfrm>
            <a:off x="609600" y="13335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11" name="직사각형 3"/>
          <p:cNvSpPr/>
          <p:nvPr/>
        </p:nvSpPr>
        <p:spPr>
          <a:xfrm>
            <a:off x="952500" y="1232535"/>
            <a:ext cx="3248025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고급언어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저급언어</a:t>
            </a: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5035" y="2895600"/>
            <a:ext cx="1248650" cy="1411195"/>
          </a:xfrm>
          <a:prstGeom prst="rect">
            <a:avLst/>
          </a:prstGeom>
        </p:spPr>
      </p:pic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3639" y="2819400"/>
            <a:ext cx="2417446" cy="1959301"/>
          </a:xfrm>
          <a:prstGeom prst="rect">
            <a:avLst/>
          </a:prstGeom>
        </p:spPr>
      </p:pic>
      <p:cxnSp>
        <p:nvCxnSpPr>
          <p:cNvPr id="225" name="직선 연결선 32"/>
          <p:cNvCxnSpPr/>
          <p:nvPr/>
        </p:nvCxnSpPr>
        <p:spPr>
          <a:xfrm flipH="1">
            <a:off x="611699" y="2048307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33"/>
          <p:cNvSpPr txBox="1"/>
          <p:nvPr/>
        </p:nvSpPr>
        <p:spPr>
          <a:xfrm>
            <a:off x="1343024" y="1749222"/>
            <a:ext cx="7219952" cy="567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사람에게 친숙한 언어</a:t>
            </a:r>
            <a:r>
              <a:rPr lang="ko-KR" altLang="en-US" sz="2100" b="1">
                <a:solidFill>
                  <a:schemeClr val="tx1"/>
                </a:solidFill>
                <a:latin typeface="맑은 고딕"/>
              </a:rPr>
              <a:t>일수록 고급언어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6547485" y="3810000"/>
            <a:ext cx="2554607" cy="794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>
                <a:latin typeface="HY강B"/>
                <a:ea typeface="HY강B"/>
              </a:rPr>
              <a:t>01010101</a:t>
            </a:r>
            <a:br>
              <a:rPr lang="en-US" altLang="ko-KR" sz="2300">
                <a:latin typeface="HY강B"/>
                <a:ea typeface="HY강B"/>
              </a:rPr>
            </a:br>
            <a:r>
              <a:rPr lang="en-US" altLang="ko-KR" sz="2300">
                <a:latin typeface="HY강B"/>
                <a:ea typeface="HY강B"/>
              </a:rPr>
              <a:t>01101110...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1817369" y="4038600"/>
            <a:ext cx="920116" cy="910590"/>
          </a:xfrm>
          <a:prstGeom prst="rect">
            <a:avLst/>
          </a:prstGeom>
          <a:solidFill>
            <a:schemeClr val="lt1"/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x = 10</a:t>
            </a:r>
          </a:p>
          <a:p>
            <a:pPr>
              <a:defRPr/>
            </a:pPr>
            <a:r>
              <a:rPr lang="en-US" altLang="ko-KR"/>
              <a:t>y = 20</a:t>
            </a:r>
          </a:p>
          <a:p>
            <a:pPr>
              <a:defRPr/>
            </a:pPr>
            <a:r>
              <a:rPr lang="en-US" altLang="ko-KR"/>
              <a:t>z = x + y</a:t>
            </a:r>
          </a:p>
        </p:txBody>
      </p:sp>
      <p:cxnSp>
        <p:nvCxnSpPr>
          <p:cNvPr id="231" name="직선 화살표 연결선 230"/>
          <p:cNvCxnSpPr/>
          <p:nvPr/>
        </p:nvCxnSpPr>
        <p:spPr>
          <a:xfrm>
            <a:off x="3486372" y="6019800"/>
            <a:ext cx="470312" cy="0"/>
          </a:xfrm>
          <a:prstGeom prst="straightConnector1">
            <a:avLst/>
          </a:prstGeom>
          <a:ln w="57150">
            <a:solidFill>
              <a:srgbClr val="335C9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4103369" y="5574030"/>
            <a:ext cx="1605916" cy="910590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MOV EAX, 10</a:t>
            </a:r>
          </a:p>
          <a:p>
            <a:pPr>
              <a:defRPr/>
            </a:pPr>
            <a:r>
              <a:rPr lang="en-US" altLang="ko-KR"/>
              <a:t>MOV EBX, 20</a:t>
            </a:r>
          </a:p>
          <a:p>
            <a:pPr>
              <a:defRPr/>
            </a:pPr>
            <a:r>
              <a:rPr lang="en-US" altLang="ko-KR"/>
              <a:t>ADD EAX, EBX</a:t>
            </a:r>
          </a:p>
        </p:txBody>
      </p:sp>
      <p:cxnSp>
        <p:nvCxnSpPr>
          <p:cNvPr id="234" name="직선 화살표 연결선 233"/>
          <p:cNvCxnSpPr/>
          <p:nvPr/>
        </p:nvCxnSpPr>
        <p:spPr>
          <a:xfrm>
            <a:off x="5990737" y="6019800"/>
            <a:ext cx="556747" cy="0"/>
          </a:xfrm>
          <a:prstGeom prst="straightConnector1">
            <a:avLst/>
          </a:prstGeom>
          <a:ln w="57150">
            <a:solidFill>
              <a:srgbClr val="335C9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22110" y="5181600"/>
            <a:ext cx="1339850" cy="132079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cxnSp>
        <p:nvCxnSpPr>
          <p:cNvPr id="241" name="직선 화살표 연결선 240"/>
          <p:cNvCxnSpPr>
            <a:endCxn id="247" idx="0"/>
          </p:cNvCxnSpPr>
          <p:nvPr/>
        </p:nvCxnSpPr>
        <p:spPr>
          <a:xfrm rot="16200000" flipH="1">
            <a:off x="1945957" y="5275897"/>
            <a:ext cx="647700" cy="1905"/>
          </a:xfrm>
          <a:prstGeom prst="straightConnector1">
            <a:avLst/>
          </a:prstGeom>
          <a:ln w="57150">
            <a:solidFill>
              <a:srgbClr val="335C9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>
            <a:stCxn id="240" idx="0"/>
          </p:cNvCxnSpPr>
          <p:nvPr/>
        </p:nvCxnSpPr>
        <p:spPr>
          <a:xfrm rot="16200000" flipV="1">
            <a:off x="7122160" y="4911725"/>
            <a:ext cx="533400" cy="6350"/>
          </a:xfrm>
          <a:prstGeom prst="straightConnector1">
            <a:avLst/>
          </a:prstGeom>
          <a:ln w="57150">
            <a:solidFill>
              <a:srgbClr val="335C9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299084" y="5688330"/>
            <a:ext cx="859156" cy="643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Python</a:t>
            </a:r>
          </a:p>
          <a:p>
            <a:pPr>
              <a:defRPr/>
            </a:pPr>
            <a:r>
              <a:rPr lang="en-US" altLang="ko-KR" b="1"/>
              <a:t>JAVA ..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4331969" y="5105400"/>
            <a:ext cx="1093471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Assembly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8147684" y="5271135"/>
            <a:ext cx="1072516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OP code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8141968" y="4038600"/>
            <a:ext cx="1072517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기계어</a:t>
            </a:r>
          </a:p>
        </p:txBody>
      </p:sp>
      <p:pic>
        <p:nvPicPr>
          <p:cNvPr id="247" name="그림 24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70635" y="5600700"/>
            <a:ext cx="2000250" cy="8001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533400" y="1520189"/>
            <a:ext cx="8839200" cy="38214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년도를 입력받고, 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r>
              <a:rPr lang="ko-KR" altLang="en-US" sz="3700" b="1"/>
              <a:t>윤년인지 아닌지 판별하는 프로그램</a:t>
            </a:r>
            <a:endParaRPr lang="ko-KR" altLang="en-US" sz="3700" b="1"/>
          </a:p>
          <a:p>
            <a:pPr>
              <a:lnSpc>
                <a:spcPct val="140000"/>
              </a:lnSpc>
              <a:defRPr/>
            </a:pPr>
            <a:endParaRPr lang="ko-KR" altLang="en-US" sz="3700" b="1"/>
          </a:p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(4의 배수이지만, 100의 배수는 윤년이 아닙니다. 하지만, 400의 배수는 윤년이라고 합니다.)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851785"/>
            <a:ext cx="67056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반복문 </a:t>
            </a:r>
            <a:r>
              <a:rPr lang="en-US" altLang="ko-KR" sz="5200" b="1">
                <a:solidFill>
                  <a:schemeClr val="bg1"/>
                </a:solidFill>
              </a:rPr>
              <a:t>(for)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  <a:endParaRPr lang="ko-KR" altLang="en-US" b="1">
              <a:latin typeface="+mn-ea"/>
            </a:endParaRPr>
          </a:p>
        </p:txBody>
      </p:sp>
      <p:sp>
        <p:nvSpPr>
          <p:cNvPr id="277" name="TextBox 33"/>
          <p:cNvSpPr txBox="1"/>
          <p:nvPr/>
        </p:nvSpPr>
        <p:spPr>
          <a:xfrm>
            <a:off x="1066800" y="1708785"/>
            <a:ext cx="7543800" cy="62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500" b="1">
                <a:latin typeface="맑은 고딕"/>
              </a:rPr>
              <a:t>Python</a:t>
            </a:r>
            <a:r>
              <a:rPr lang="ko-KR" altLang="en-US" sz="3500" b="1">
                <a:latin typeface="맑은 고딕"/>
              </a:rPr>
              <a:t> 에서 사용되는 자료의 형태</a:t>
            </a:r>
            <a:endParaRPr lang="ko-KR" altLang="en-US" sz="3500" b="1">
              <a:latin typeface="맑은 고딕"/>
            </a:endParaRPr>
          </a:p>
        </p:txBody>
      </p:sp>
      <p:sp>
        <p:nvSpPr>
          <p:cNvPr id="278" name="직사각형 35"/>
          <p:cNvSpPr/>
          <p:nvPr/>
        </p:nvSpPr>
        <p:spPr>
          <a:xfrm>
            <a:off x="2084660" y="37001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2418035" y="3521029"/>
            <a:ext cx="998220" cy="575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숫자</a:t>
            </a:r>
            <a:endParaRPr lang="ko-KR" altLang="en-US" sz="3200" b="1">
              <a:latin typeface="맑은 고딕"/>
            </a:endParaRPr>
          </a:p>
        </p:txBody>
      </p:sp>
      <p:sp>
        <p:nvSpPr>
          <p:cNvPr id="280" name="직사각형 35"/>
          <p:cNvSpPr/>
          <p:nvPr/>
        </p:nvSpPr>
        <p:spPr>
          <a:xfrm>
            <a:off x="2084660" y="445638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2418035" y="4283029"/>
            <a:ext cx="1407795" cy="577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문자열</a:t>
            </a:r>
            <a:endParaRPr lang="ko-KR" altLang="en-US" sz="3200" b="1">
              <a:latin typeface="맑은 고딕"/>
            </a:endParaRPr>
          </a:p>
        </p:txBody>
      </p:sp>
      <p:sp>
        <p:nvSpPr>
          <p:cNvPr id="282" name="직사각형 35"/>
          <p:cNvSpPr/>
          <p:nvPr/>
        </p:nvSpPr>
        <p:spPr>
          <a:xfrm>
            <a:off x="5513660" y="320545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847035" y="3048000"/>
            <a:ext cx="1407205" cy="574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리스트</a:t>
            </a:r>
            <a:endParaRPr lang="ko-KR" altLang="en-US" sz="3200" b="1">
              <a:latin typeface="맑은 고딕"/>
            </a:endParaRPr>
          </a:p>
        </p:txBody>
      </p:sp>
      <p:sp>
        <p:nvSpPr>
          <p:cNvPr id="284" name="직사각형 35"/>
          <p:cNvSpPr/>
          <p:nvPr/>
        </p:nvSpPr>
        <p:spPr>
          <a:xfrm>
            <a:off x="5526995" y="398585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869895" y="3805533"/>
            <a:ext cx="997630" cy="577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튜플</a:t>
            </a:r>
            <a:endParaRPr lang="ko-KR" altLang="en-US" sz="3200" b="1">
              <a:latin typeface="맑은 고딕"/>
            </a:endParaRPr>
          </a:p>
        </p:txBody>
      </p:sp>
      <p:sp>
        <p:nvSpPr>
          <p:cNvPr id="286" name="직사각형 35"/>
          <p:cNvSpPr/>
          <p:nvPr/>
        </p:nvSpPr>
        <p:spPr>
          <a:xfrm>
            <a:off x="5530805" y="470909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864180" y="4544015"/>
            <a:ext cx="1002029" cy="574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세트</a:t>
            </a:r>
            <a:endParaRPr lang="ko-KR" altLang="en-US" sz="3200" b="1">
              <a:latin typeface="맑은 고딕"/>
            </a:endParaRPr>
          </a:p>
        </p:txBody>
      </p:sp>
      <p:sp>
        <p:nvSpPr>
          <p:cNvPr id="288" name="직사각형 35"/>
          <p:cNvSpPr/>
          <p:nvPr/>
        </p:nvSpPr>
        <p:spPr>
          <a:xfrm>
            <a:off x="5543550" y="544383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5876200" y="5298395"/>
            <a:ext cx="1820000" cy="576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딕셔너리</a:t>
            </a:r>
            <a:endParaRPr lang="ko-KR" altLang="en-US" sz="3200" b="1">
              <a:latin typeface="맑은 고딕"/>
            </a:endParaRPr>
          </a:p>
        </p:txBody>
      </p:sp>
      <p:grpSp>
        <p:nvGrpSpPr>
          <p:cNvPr id="294" name="그룹 293"/>
          <p:cNvGrpSpPr/>
          <p:nvPr/>
        </p:nvGrpSpPr>
        <p:grpSpPr>
          <a:xfrm rot="0">
            <a:off x="5486400" y="2743199"/>
            <a:ext cx="361949" cy="609601"/>
            <a:chOff x="561975" y="2371724"/>
            <a:chExt cx="361949" cy="609601"/>
          </a:xfrm>
        </p:grpSpPr>
        <p:cxnSp>
          <p:nvCxnSpPr>
            <p:cNvPr id="292" name="직선 연결선 291"/>
            <p:cNvCxnSpPr/>
            <p:nvPr/>
          </p:nvCxnSpPr>
          <p:spPr>
            <a:xfrm rot="16200000" flipH="1">
              <a:off x="447675" y="2714625"/>
              <a:ext cx="381000" cy="152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rot="5400000">
              <a:off x="504824" y="2562224"/>
              <a:ext cx="609600" cy="2286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그룹 294"/>
          <p:cNvGrpSpPr/>
          <p:nvPr/>
        </p:nvGrpSpPr>
        <p:grpSpPr>
          <a:xfrm rot="0">
            <a:off x="5486400" y="3505199"/>
            <a:ext cx="361949" cy="609601"/>
            <a:chOff x="561975" y="2371724"/>
            <a:chExt cx="361949" cy="609601"/>
          </a:xfrm>
        </p:grpSpPr>
        <p:cxnSp>
          <p:nvCxnSpPr>
            <p:cNvPr id="296" name="직선 연결선 295"/>
            <p:cNvCxnSpPr/>
            <p:nvPr/>
          </p:nvCxnSpPr>
          <p:spPr>
            <a:xfrm rot="16200000" flipH="1">
              <a:off x="447675" y="2714625"/>
              <a:ext cx="381000" cy="152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/>
            <p:cNvCxnSpPr/>
            <p:nvPr/>
          </p:nvCxnSpPr>
          <p:spPr>
            <a:xfrm rot="5400000">
              <a:off x="504824" y="2562224"/>
              <a:ext cx="609600" cy="2286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9" name="직사각형 35"/>
          <p:cNvSpPr/>
          <p:nvPr/>
        </p:nvSpPr>
        <p:spPr>
          <a:xfrm>
            <a:off x="2087880" y="5184752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2421255" y="5011396"/>
            <a:ext cx="1061085" cy="577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>
                <a:latin typeface="맑은 고딕"/>
              </a:rPr>
              <a:t>Bool</a:t>
            </a:r>
            <a:endParaRPr lang="ko-KR" altLang="en-US" sz="3200" b="1">
              <a:latin typeface="맑은 고딕"/>
            </a:endParaRPr>
          </a:p>
        </p:txBody>
      </p:sp>
      <p:sp>
        <p:nvSpPr>
          <p:cNvPr id="301" name="직사각형 300"/>
          <p:cNvSpPr/>
          <p:nvPr/>
        </p:nvSpPr>
        <p:spPr>
          <a:xfrm>
            <a:off x="1447800" y="3200400"/>
            <a:ext cx="3124200" cy="2743200"/>
          </a:xfrm>
          <a:prstGeom prst="rect">
            <a:avLst/>
          </a:prstGeom>
          <a:solidFill>
            <a:schemeClr val="lt1">
              <a:alpha val="87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2" name="직사각형 301"/>
          <p:cNvSpPr/>
          <p:nvPr/>
        </p:nvSpPr>
        <p:spPr>
          <a:xfrm>
            <a:off x="4953000" y="4495800"/>
            <a:ext cx="3124200" cy="2057400"/>
          </a:xfrm>
          <a:prstGeom prst="rect">
            <a:avLst/>
          </a:prstGeom>
          <a:solidFill>
            <a:schemeClr val="lt1">
              <a:alpha val="87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animBg="1"/>
      <p:bldP spid="295" grpId="1" animBg="1"/>
    </p:bldLst>
  </p:timing>
</p:sld>
</file>

<file path=ppt/slides/slide2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685800" y="1548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028700" y="1447800"/>
            <a:ext cx="6667500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리스트 자료형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튜플 자료형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  <a:endParaRPr lang="ko-KR" altLang="en-US" b="1">
              <a:latin typeface="+mn-ea"/>
            </a:endParaRPr>
          </a:p>
        </p:txBody>
      </p:sp>
      <p:cxnSp>
        <p:nvCxnSpPr>
          <p:cNvPr id="38" name="직선 연결선 32"/>
          <p:cNvCxnSpPr/>
          <p:nvPr/>
        </p:nvCxnSpPr>
        <p:spPr>
          <a:xfrm flipH="1">
            <a:off x="794715" y="231691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3"/>
          <p:cNvSpPr txBox="1"/>
          <p:nvPr/>
        </p:nvSpPr>
        <p:spPr>
          <a:xfrm>
            <a:off x="1546038" y="2116887"/>
            <a:ext cx="7061574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자료들의 자료형</a:t>
            </a:r>
            <a:r>
              <a:rPr lang="en-US" altLang="ko-KR" sz="2100" b="1">
                <a:latin typeface="맑은 고딕"/>
              </a:rPr>
              <a:t>,</a:t>
            </a:r>
            <a:r>
              <a:rPr lang="ko-KR" altLang="en-US" sz="2100" b="1">
                <a:latin typeface="맑은 고딕"/>
              </a:rPr>
              <a:t> </a:t>
            </a:r>
            <a:r>
              <a:rPr lang="ko-KR" altLang="en-US" sz="2100" b="1">
                <a:solidFill>
                  <a:schemeClr val="tx1"/>
                </a:solidFill>
                <a:latin typeface="맑은 고딕"/>
              </a:rPr>
              <a:t>순서가 있다</a:t>
            </a:r>
            <a:r>
              <a:rPr lang="en-US" altLang="ko-KR" sz="2100" b="1">
                <a:solidFill>
                  <a:schemeClr val="tx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tx1"/>
              </a:solidFill>
              <a:latin typeface="맑은 고딕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381000" y="3124200"/>
            <a:ext cx="3733800" cy="2743199"/>
            <a:chOff x="609600" y="3162300"/>
            <a:chExt cx="3733800" cy="2743199"/>
          </a:xfrm>
        </p:grpSpPr>
        <p:sp>
          <p:nvSpPr>
            <p:cNvPr id="48" name="TextBox 47"/>
            <p:cNvSpPr txBox="1"/>
            <p:nvPr/>
          </p:nvSpPr>
          <p:spPr>
            <a:xfrm>
              <a:off x="1104900" y="3729991"/>
              <a:ext cx="1240155" cy="5753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3200" b="1">
                  <a:latin typeface="맑은 고딕"/>
                </a:rPr>
                <a:t>자료</a:t>
              </a:r>
              <a:r>
                <a:rPr lang="en-US" altLang="ko-KR" sz="3200" b="1">
                  <a:latin typeface="맑은 고딕"/>
                </a:rPr>
                <a:t>1</a:t>
              </a:r>
              <a:endParaRPr lang="en-US" altLang="ko-KR" sz="3200" b="1">
                <a:latin typeface="맑은 고딕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12746" y="4223387"/>
              <a:ext cx="1240154" cy="5772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3200" b="1">
                  <a:latin typeface="맑은 고딕"/>
                </a:rPr>
                <a:t>자료</a:t>
              </a:r>
              <a:r>
                <a:rPr lang="en-US" altLang="ko-KR" sz="3200" b="1">
                  <a:latin typeface="맑은 고딕"/>
                </a:rPr>
                <a:t>2</a:t>
              </a:r>
              <a:endParaRPr lang="en-US" altLang="ko-KR" sz="3200" b="1">
                <a:latin typeface="맑은 고딕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38300" y="4953000"/>
              <a:ext cx="1234440" cy="5753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3200" b="1">
                  <a:latin typeface="맑은 고딕"/>
                </a:rPr>
                <a:t>자료</a:t>
              </a:r>
              <a:r>
                <a:rPr lang="en-US" altLang="ko-KR" sz="3200" b="1">
                  <a:latin typeface="맑은 고딕"/>
                </a:rPr>
                <a:t>3</a:t>
              </a:r>
              <a:endParaRPr lang="en-US" altLang="ko-KR" sz="3200" b="1">
                <a:latin typeface="맑은 고딕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609600" y="3162300"/>
              <a:ext cx="3733800" cy="2743200"/>
            </a:xfrm>
            <a:prstGeom prst="ellipse">
              <a:avLst/>
            </a:prstGeom>
            <a:noFill/>
            <a:ln w="57150">
              <a:solidFill>
                <a:srgbClr val="335c9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572000" y="3486150"/>
            <a:ext cx="4572000" cy="176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rgbClr val="ff0000"/>
                </a:solidFill>
              </a:rPr>
              <a:t>대괄호</a:t>
            </a:r>
            <a:r>
              <a:rPr lang="ko-KR" altLang="en-US" sz="2200" b="1"/>
              <a:t>를 사용하여 묶어주면 리스트</a:t>
            </a:r>
            <a:endParaRPr lang="ko-KR" altLang="en-US" sz="2200" b="1"/>
          </a:p>
          <a:p>
            <a:pPr>
              <a:defRPr/>
            </a:pPr>
            <a:r>
              <a:rPr lang="en-US" altLang="ko-KR" sz="2200" b="1"/>
              <a:t>[</a:t>
            </a:r>
            <a:r>
              <a:rPr lang="ko-KR" altLang="en-US" sz="2200" b="1"/>
              <a:t> </a:t>
            </a:r>
            <a:r>
              <a:rPr lang="en-US" altLang="ko-KR" sz="2200" b="1"/>
              <a:t>1,</a:t>
            </a:r>
            <a:r>
              <a:rPr lang="ko-KR" altLang="en-US" sz="2200" b="1"/>
              <a:t> </a:t>
            </a:r>
            <a:r>
              <a:rPr lang="en-US" altLang="ko-KR" sz="2200" b="1"/>
              <a:t>2,</a:t>
            </a:r>
            <a:r>
              <a:rPr lang="ko-KR" altLang="en-US" sz="2200" b="1"/>
              <a:t> </a:t>
            </a:r>
            <a:r>
              <a:rPr lang="en-US" altLang="ko-KR" sz="2200" b="1"/>
              <a:t>3,</a:t>
            </a:r>
            <a:r>
              <a:rPr lang="ko-KR" altLang="en-US" sz="2200" b="1"/>
              <a:t> </a:t>
            </a:r>
            <a:r>
              <a:rPr lang="en-US" altLang="ko-KR" sz="2200" b="1"/>
              <a:t>‘a’, ‘c’, True ]</a:t>
            </a:r>
            <a:endParaRPr lang="en-US" altLang="ko-KR" sz="2200" b="1"/>
          </a:p>
          <a:p>
            <a:pPr>
              <a:defRPr/>
            </a:pPr>
            <a:endParaRPr lang="ko-KR" altLang="en-US" sz="2200" b="1"/>
          </a:p>
          <a:p>
            <a:pPr>
              <a:defRPr/>
            </a:pPr>
            <a:r>
              <a:rPr lang="ko-KR" altLang="en-US" sz="2200" b="1">
                <a:solidFill>
                  <a:srgbClr val="ff0000"/>
                </a:solidFill>
              </a:rPr>
              <a:t>소괄호</a:t>
            </a:r>
            <a:r>
              <a:rPr lang="ko-KR" altLang="en-US" sz="2200" b="1"/>
              <a:t>를 사용하여 묶어주면 튜플</a:t>
            </a:r>
            <a:endParaRPr lang="ko-KR" altLang="en-US" sz="2200" b="1"/>
          </a:p>
          <a:p>
            <a:pPr>
              <a:defRPr/>
            </a:pPr>
            <a:r>
              <a:rPr lang="en-US" altLang="ko-KR" sz="2200" b="1"/>
              <a:t>(</a:t>
            </a:r>
            <a:r>
              <a:rPr lang="ko-KR" altLang="en-US" sz="2200" b="1"/>
              <a:t> </a:t>
            </a:r>
            <a:r>
              <a:rPr lang="en-US" altLang="ko-KR" sz="2200" b="1"/>
              <a:t>1,</a:t>
            </a:r>
            <a:r>
              <a:rPr lang="ko-KR" altLang="en-US" sz="2200" b="1"/>
              <a:t> </a:t>
            </a:r>
            <a:r>
              <a:rPr lang="en-US" altLang="ko-KR" sz="2200" b="1"/>
              <a:t>2,</a:t>
            </a:r>
            <a:r>
              <a:rPr lang="ko-KR" altLang="en-US" sz="2200" b="1"/>
              <a:t> </a:t>
            </a:r>
            <a:r>
              <a:rPr lang="en-US" altLang="ko-KR" sz="2200" b="1"/>
              <a:t>3,</a:t>
            </a:r>
            <a:r>
              <a:rPr lang="ko-KR" altLang="en-US" sz="2200" b="1"/>
              <a:t> </a:t>
            </a:r>
            <a:r>
              <a:rPr lang="en-US" altLang="ko-KR" sz="2200" b="1"/>
              <a:t>‘a’, ‘c’, True )</a:t>
            </a:r>
            <a:endParaRPr lang="en-US" altLang="ko-KR" sz="2200" b="1"/>
          </a:p>
        </p:txBody>
      </p:sp>
      <p:sp>
        <p:nvSpPr>
          <p:cNvPr id="59" name=""/>
          <p:cNvSpPr txBox="1"/>
          <p:nvPr/>
        </p:nvSpPr>
        <p:spPr>
          <a:xfrm>
            <a:off x="6019800" y="2023109"/>
            <a:ext cx="3143250" cy="56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100" b="1"/>
              <a:t>iterable</a:t>
            </a:r>
            <a:endParaRPr lang="en-US" altLang="ko-KR" sz="31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685800" y="1548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028700" y="1447800"/>
            <a:ext cx="6667500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리스트 자료형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튜플 자료형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  <a:endParaRPr lang="ko-KR" altLang="en-US" b="1">
              <a:latin typeface="+mn-ea"/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" y="2514600"/>
            <a:ext cx="4038599" cy="3098104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57" name=""/>
          <p:cNvSpPr/>
          <p:nvPr/>
        </p:nvSpPr>
        <p:spPr>
          <a:xfrm>
            <a:off x="1714500" y="4267200"/>
            <a:ext cx="2971800" cy="12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1600" y="2463800"/>
            <a:ext cx="3997097" cy="317500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59" name=""/>
          <p:cNvSpPr/>
          <p:nvPr/>
        </p:nvSpPr>
        <p:spPr>
          <a:xfrm>
            <a:off x="6019799" y="4267200"/>
            <a:ext cx="2971800" cy="12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1" animBg="1"/>
    </p:bldLst>
  </p:timing>
</p:sld>
</file>

<file path=ppt/slides/slide2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685800" y="1548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028700" y="1447800"/>
            <a:ext cx="6667500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리스트 자료형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튜플 자료형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  <a:endParaRPr lang="ko-KR" altLang="en-US" b="1">
              <a:latin typeface="+mn-ea"/>
            </a:endParaRPr>
          </a:p>
        </p:txBody>
      </p:sp>
      <p:cxnSp>
        <p:nvCxnSpPr>
          <p:cNvPr id="38" name="직선 연결선 32"/>
          <p:cNvCxnSpPr/>
          <p:nvPr/>
        </p:nvCxnSpPr>
        <p:spPr>
          <a:xfrm flipH="1">
            <a:off x="794715" y="231691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3"/>
          <p:cNvSpPr txBox="1"/>
          <p:nvPr/>
        </p:nvSpPr>
        <p:spPr>
          <a:xfrm>
            <a:off x="1546038" y="2116887"/>
            <a:ext cx="7061574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자료들</a:t>
            </a:r>
            <a:r>
              <a:rPr lang="ko-KR" altLang="en-US" sz="2100" b="1">
                <a:latin typeface="맑은 고딕"/>
              </a:rPr>
              <a:t>의 자료형</a:t>
            </a:r>
            <a:r>
              <a:rPr lang="en-US" altLang="ko-KR" sz="2100" b="1">
                <a:latin typeface="맑은 고딕"/>
              </a:rPr>
              <a:t>,</a:t>
            </a:r>
            <a:r>
              <a:rPr lang="ko-KR" altLang="en-US" sz="2100" b="1">
                <a:latin typeface="맑은 고딕"/>
              </a:rPr>
              <a:t>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순서가 있다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!</a:t>
            </a:r>
            <a:endParaRPr lang="en-US" altLang="ko-KR" sz="2100" b="1">
              <a:solidFill>
                <a:srgbClr val="ff0000"/>
              </a:solidFill>
              <a:latin typeface="맑은 고딕"/>
            </a:endParaRPr>
          </a:p>
        </p:txBody>
      </p:sp>
      <p:grpSp>
        <p:nvGrpSpPr>
          <p:cNvPr id="55" name="그룹 54"/>
          <p:cNvGrpSpPr/>
          <p:nvPr/>
        </p:nvGrpSpPr>
        <p:grpSpPr>
          <a:xfrm rot="0">
            <a:off x="381000" y="3124200"/>
            <a:ext cx="3733800" cy="2743199"/>
            <a:chOff x="609600" y="3162300"/>
            <a:chExt cx="3733800" cy="2743199"/>
          </a:xfrm>
        </p:grpSpPr>
        <p:sp>
          <p:nvSpPr>
            <p:cNvPr id="48" name="TextBox 47"/>
            <p:cNvSpPr txBox="1"/>
            <p:nvPr/>
          </p:nvSpPr>
          <p:spPr>
            <a:xfrm>
              <a:off x="1104900" y="3729991"/>
              <a:ext cx="1240155" cy="5753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3200" b="1">
                  <a:latin typeface="맑은 고딕"/>
                </a:rPr>
                <a:t>자료</a:t>
              </a:r>
              <a:r>
                <a:rPr lang="en-US" altLang="ko-KR" sz="3200" b="1">
                  <a:latin typeface="맑은 고딕"/>
                </a:rPr>
                <a:t>1</a:t>
              </a:r>
              <a:endParaRPr lang="en-US" altLang="ko-KR" sz="3200" b="1">
                <a:latin typeface="맑은 고딕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12746" y="4223387"/>
              <a:ext cx="1240154" cy="5772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3200" b="1">
                  <a:latin typeface="맑은 고딕"/>
                </a:rPr>
                <a:t>자료</a:t>
              </a:r>
              <a:r>
                <a:rPr lang="en-US" altLang="ko-KR" sz="3200" b="1">
                  <a:latin typeface="맑은 고딕"/>
                </a:rPr>
                <a:t>2</a:t>
              </a:r>
              <a:endParaRPr lang="en-US" altLang="ko-KR" sz="3200" b="1">
                <a:latin typeface="맑은 고딕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38300" y="4953000"/>
              <a:ext cx="1234440" cy="5753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3200" b="1">
                  <a:latin typeface="맑은 고딕"/>
                </a:rPr>
                <a:t>자료</a:t>
              </a:r>
              <a:r>
                <a:rPr lang="en-US" altLang="ko-KR" sz="3200" b="1">
                  <a:latin typeface="맑은 고딕"/>
                </a:rPr>
                <a:t>3</a:t>
              </a:r>
              <a:endParaRPr lang="en-US" altLang="ko-KR" sz="3200" b="1">
                <a:latin typeface="맑은 고딕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609600" y="3162300"/>
              <a:ext cx="3733800" cy="2743200"/>
            </a:xfrm>
            <a:prstGeom prst="ellipse">
              <a:avLst/>
            </a:prstGeom>
            <a:noFill/>
            <a:ln w="57150">
              <a:solidFill>
                <a:srgbClr val="335c9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572000" y="3486150"/>
            <a:ext cx="4572000" cy="1767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chemeClr val="dk1"/>
                </a:solidFill>
              </a:rPr>
              <a:t>대괄호를 </a:t>
            </a:r>
            <a:r>
              <a:rPr lang="ko-KR" altLang="en-US" sz="2200" b="1"/>
              <a:t>사용하여 묶어주면 리스트</a:t>
            </a:r>
            <a:endParaRPr lang="ko-KR" altLang="en-US" sz="2200" b="1"/>
          </a:p>
          <a:p>
            <a:pPr>
              <a:defRPr/>
            </a:pPr>
            <a:r>
              <a:rPr lang="en-US" altLang="ko-KR" sz="2200" b="1"/>
              <a:t>[</a:t>
            </a:r>
            <a:r>
              <a:rPr lang="ko-KR" altLang="en-US" sz="2200" b="1"/>
              <a:t> </a:t>
            </a:r>
            <a:r>
              <a:rPr lang="en-US" altLang="ko-KR" sz="2200" b="1"/>
              <a:t>1,</a:t>
            </a:r>
            <a:r>
              <a:rPr lang="ko-KR" altLang="en-US" sz="2200" b="1"/>
              <a:t> </a:t>
            </a:r>
            <a:r>
              <a:rPr lang="en-US" altLang="ko-KR" sz="2200" b="1"/>
              <a:t>2,</a:t>
            </a:r>
            <a:r>
              <a:rPr lang="ko-KR" altLang="en-US" sz="2200" b="1"/>
              <a:t> </a:t>
            </a:r>
            <a:r>
              <a:rPr lang="en-US" altLang="ko-KR" sz="2200" b="1"/>
              <a:t>3,</a:t>
            </a:r>
            <a:r>
              <a:rPr lang="ko-KR" altLang="en-US" sz="2200" b="1"/>
              <a:t> </a:t>
            </a:r>
            <a:r>
              <a:rPr lang="en-US" altLang="ko-KR" sz="2200" b="1"/>
              <a:t>‘a’, ‘c’, True ]</a:t>
            </a:r>
            <a:endParaRPr lang="en-US" altLang="ko-KR" sz="2200" b="1"/>
          </a:p>
          <a:p>
            <a:pPr>
              <a:defRPr/>
            </a:pPr>
            <a:endParaRPr lang="ko-KR" altLang="en-US" sz="2200" b="1"/>
          </a:p>
          <a:p>
            <a:pPr>
              <a:defRPr/>
            </a:pPr>
            <a:r>
              <a:rPr lang="ko-KR" altLang="en-US" sz="2200" b="1">
                <a:solidFill>
                  <a:schemeClr val="dk1"/>
                </a:solidFill>
              </a:rPr>
              <a:t>소괄호</a:t>
            </a:r>
            <a:r>
              <a:rPr lang="ko-KR" altLang="en-US" sz="2200" b="1"/>
              <a:t>를 사용하여 묶어주면 튜플</a:t>
            </a:r>
            <a:endParaRPr lang="ko-KR" altLang="en-US" sz="2200" b="1"/>
          </a:p>
          <a:p>
            <a:pPr>
              <a:defRPr/>
            </a:pPr>
            <a:r>
              <a:rPr lang="en-US" altLang="ko-KR" sz="2200" b="1"/>
              <a:t>(</a:t>
            </a:r>
            <a:r>
              <a:rPr lang="ko-KR" altLang="en-US" sz="2200" b="1"/>
              <a:t> </a:t>
            </a:r>
            <a:r>
              <a:rPr lang="en-US" altLang="ko-KR" sz="2200" b="1"/>
              <a:t>1,</a:t>
            </a:r>
            <a:r>
              <a:rPr lang="ko-KR" altLang="en-US" sz="2200" b="1"/>
              <a:t> </a:t>
            </a:r>
            <a:r>
              <a:rPr lang="en-US" altLang="ko-KR" sz="2200" b="1"/>
              <a:t>2,</a:t>
            </a:r>
            <a:r>
              <a:rPr lang="ko-KR" altLang="en-US" sz="2200" b="1"/>
              <a:t> </a:t>
            </a:r>
            <a:r>
              <a:rPr lang="en-US" altLang="ko-KR" sz="2200" b="1"/>
              <a:t>3,</a:t>
            </a:r>
            <a:r>
              <a:rPr lang="ko-KR" altLang="en-US" sz="2200" b="1"/>
              <a:t> </a:t>
            </a:r>
            <a:r>
              <a:rPr lang="en-US" altLang="ko-KR" sz="2200" b="1"/>
              <a:t>‘a’, ‘c’, True )</a:t>
            </a:r>
            <a:endParaRPr lang="en-US" altLang="ko-KR" sz="2200" b="1"/>
          </a:p>
        </p:txBody>
      </p:sp>
      <p:sp>
        <p:nvSpPr>
          <p:cNvPr id="56" name=""/>
          <p:cNvSpPr txBox="1"/>
          <p:nvPr/>
        </p:nvSpPr>
        <p:spPr>
          <a:xfrm>
            <a:off x="6076950" y="2023109"/>
            <a:ext cx="3143250" cy="5676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100" b="1"/>
              <a:t>subscriptable</a:t>
            </a:r>
            <a:endParaRPr lang="en-US" altLang="ko-KR" sz="31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685800" y="1548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028700" y="1447800"/>
            <a:ext cx="6667500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순서가 있다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  <a:endParaRPr lang="ko-KR" altLang="en-US" b="1">
              <a:latin typeface="+mn-ea"/>
            </a:endParaRPr>
          </a:p>
        </p:txBody>
      </p:sp>
      <p:cxnSp>
        <p:nvCxnSpPr>
          <p:cNvPr id="38" name="직선 연결선 32"/>
          <p:cNvCxnSpPr/>
          <p:nvPr/>
        </p:nvCxnSpPr>
        <p:spPr>
          <a:xfrm flipH="1">
            <a:off x="794715" y="231691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3"/>
          <p:cNvSpPr txBox="1"/>
          <p:nvPr/>
        </p:nvSpPr>
        <p:spPr>
          <a:xfrm>
            <a:off x="1546038" y="2116887"/>
            <a:ext cx="7061574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각각의 자료에 번호가 부여되어 있음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index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66797" y="4267200"/>
            <a:ext cx="5181603" cy="516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/>
              <a:t>a = [</a:t>
            </a:r>
            <a:r>
              <a:rPr lang="ko-KR" altLang="en-US" sz="2800" b="1"/>
              <a:t> </a:t>
            </a:r>
            <a:r>
              <a:rPr lang="en-US" altLang="ko-KR" sz="2800" b="1"/>
              <a:t>1,</a:t>
            </a:r>
            <a:r>
              <a:rPr lang="ko-KR" altLang="en-US" sz="2800" b="1"/>
              <a:t> </a:t>
            </a:r>
            <a:r>
              <a:rPr lang="en-US" altLang="ko-KR" sz="2800" b="1"/>
              <a:t>2,</a:t>
            </a:r>
            <a:r>
              <a:rPr lang="ko-KR" altLang="en-US" sz="2800" b="1"/>
              <a:t> </a:t>
            </a:r>
            <a:r>
              <a:rPr lang="en-US" altLang="ko-KR" sz="2800" b="1"/>
              <a:t>3,</a:t>
            </a:r>
            <a:r>
              <a:rPr lang="ko-KR" altLang="en-US" sz="2800" b="1"/>
              <a:t> </a:t>
            </a:r>
            <a:r>
              <a:rPr lang="en-US" altLang="ko-KR" sz="2800" b="1"/>
              <a:t>‘a’, ‘c’, True ]</a:t>
            </a:r>
            <a:endParaRPr lang="en-US" altLang="ko-KR" sz="2800" b="1"/>
          </a:p>
        </p:txBody>
      </p:sp>
      <p:sp>
        <p:nvSpPr>
          <p:cNvPr id="57" name="TextBox 56"/>
          <p:cNvSpPr txBox="1"/>
          <p:nvPr/>
        </p:nvSpPr>
        <p:spPr>
          <a:xfrm>
            <a:off x="1057272" y="5196841"/>
            <a:ext cx="5156736" cy="51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/>
              <a:t>b = (</a:t>
            </a:r>
            <a:r>
              <a:rPr lang="ko-KR" altLang="en-US" sz="2800" b="1"/>
              <a:t> </a:t>
            </a:r>
            <a:r>
              <a:rPr lang="en-US" altLang="ko-KR" sz="2800" b="1"/>
              <a:t>1,</a:t>
            </a:r>
            <a:r>
              <a:rPr lang="ko-KR" altLang="en-US" sz="2800" b="1"/>
              <a:t> </a:t>
            </a:r>
            <a:r>
              <a:rPr lang="en-US" altLang="ko-KR" sz="2800" b="1"/>
              <a:t>2,</a:t>
            </a:r>
            <a:r>
              <a:rPr lang="ko-KR" altLang="en-US" sz="2800" b="1"/>
              <a:t> </a:t>
            </a:r>
            <a:r>
              <a:rPr lang="en-US" altLang="ko-KR" sz="2800" b="1"/>
              <a:t>3,</a:t>
            </a:r>
            <a:r>
              <a:rPr lang="ko-KR" altLang="en-US" sz="2800" b="1"/>
              <a:t> </a:t>
            </a:r>
            <a:r>
              <a:rPr lang="en-US" altLang="ko-KR" sz="2800" b="1"/>
              <a:t>‘a’, ‘c’, True )</a:t>
            </a:r>
            <a:endParaRPr lang="en-US" altLang="ko-KR" sz="2800" b="1"/>
          </a:p>
        </p:txBody>
      </p:sp>
      <p:cxnSp>
        <p:nvCxnSpPr>
          <p:cNvPr id="58" name="직선 연결선 57"/>
          <p:cNvCxnSpPr/>
          <p:nvPr/>
        </p:nvCxnSpPr>
        <p:spPr>
          <a:xfrm>
            <a:off x="6172200" y="2514600"/>
            <a:ext cx="744269" cy="0"/>
          </a:xfrm>
          <a:prstGeom prst="line">
            <a:avLst/>
          </a:prstGeom>
          <a:ln w="57150">
            <a:solidFill>
              <a:srgbClr val="335c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3"/>
          <p:cNvSpPr txBox="1"/>
          <p:nvPr/>
        </p:nvSpPr>
        <p:spPr>
          <a:xfrm>
            <a:off x="6105525" y="2604135"/>
            <a:ext cx="2108574" cy="3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solidFill>
                  <a:srgbClr val="ff0000"/>
                </a:solidFill>
                <a:latin typeface="맑은 고딕"/>
              </a:rPr>
              <a:t>0</a:t>
            </a:r>
            <a:r>
              <a:rPr lang="ko-KR" altLang="en-US" b="1">
                <a:solidFill>
                  <a:srgbClr val="ff0000"/>
                </a:solidFill>
                <a:latin typeface="맑은 고딕"/>
              </a:rPr>
              <a:t> 부터 시작 </a:t>
            </a:r>
            <a:r>
              <a:rPr lang="en-US" altLang="ko-KR" b="1">
                <a:solidFill>
                  <a:srgbClr val="ff0000"/>
                </a:solidFill>
                <a:latin typeface="맑은 고딕"/>
              </a:rPr>
              <a:t>!</a:t>
            </a:r>
            <a:endParaRPr lang="en-US" altLang="ko-KR" b="1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62000" y="3030855"/>
            <a:ext cx="3810000" cy="7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/>
              <a:t>인덱싱</a:t>
            </a:r>
            <a:endParaRPr lang="ko-KR" altLang="en-US" sz="2300" b="1"/>
          </a:p>
          <a:p>
            <a:pPr>
              <a:defRPr/>
            </a:pPr>
            <a:r>
              <a:rPr lang="ko-KR" altLang="en-US" sz="2300" b="1"/>
              <a:t>리스트</a:t>
            </a:r>
            <a:r>
              <a:rPr lang="en-US" altLang="ko-KR" sz="2300" b="1"/>
              <a:t>,</a:t>
            </a:r>
            <a:r>
              <a:rPr lang="ko-KR" altLang="en-US" sz="2300" b="1"/>
              <a:t> 튜플의 이름 </a:t>
            </a:r>
            <a:r>
              <a:rPr lang="en-US" altLang="ko-KR" sz="2300" b="1">
                <a:solidFill>
                  <a:srgbClr val="ff0000"/>
                </a:solidFill>
              </a:rPr>
              <a:t>[</a:t>
            </a:r>
            <a:r>
              <a:rPr lang="en-US" altLang="ko-KR" sz="2300" b="1"/>
              <a:t> index </a:t>
            </a:r>
            <a:r>
              <a:rPr lang="en-US" altLang="ko-KR" sz="2300" b="1">
                <a:solidFill>
                  <a:srgbClr val="ff0000"/>
                </a:solidFill>
              </a:rPr>
              <a:t>] </a:t>
            </a:r>
            <a:r>
              <a:rPr lang="ko-KR" altLang="en-US" sz="2300" b="1"/>
              <a:t> </a:t>
            </a:r>
            <a:endParaRPr lang="ko-KR" altLang="en-US" sz="2300" b="1"/>
          </a:p>
        </p:txBody>
      </p:sp>
      <p:sp>
        <p:nvSpPr>
          <p:cNvPr id="62" name="TextBox 61"/>
          <p:cNvSpPr txBox="1"/>
          <p:nvPr/>
        </p:nvSpPr>
        <p:spPr>
          <a:xfrm>
            <a:off x="5943600" y="4291966"/>
            <a:ext cx="1905000" cy="1415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900" b="1"/>
              <a:t>a[2] = </a:t>
            </a:r>
            <a:endParaRPr lang="en-US" altLang="ko-KR" sz="2900" b="1"/>
          </a:p>
          <a:p>
            <a:pPr>
              <a:defRPr/>
            </a:pPr>
            <a:endParaRPr lang="en-US" altLang="ko-KR" sz="2900" b="1"/>
          </a:p>
          <a:p>
            <a:pPr>
              <a:defRPr/>
            </a:pPr>
            <a:r>
              <a:rPr lang="en-US" altLang="ko-KR" sz="2900" b="1"/>
              <a:t>b[4] = </a:t>
            </a:r>
            <a:endParaRPr lang="en-US" altLang="ko-KR" sz="2900" b="1"/>
          </a:p>
        </p:txBody>
      </p:sp>
      <p:sp>
        <p:nvSpPr>
          <p:cNvPr id="63" name="TextBox 62"/>
          <p:cNvSpPr txBox="1"/>
          <p:nvPr/>
        </p:nvSpPr>
        <p:spPr>
          <a:xfrm>
            <a:off x="6976110" y="4267200"/>
            <a:ext cx="373380" cy="5676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100">
                <a:solidFill>
                  <a:srgbClr val="ff0000"/>
                </a:solidFill>
              </a:rPr>
              <a:t>?</a:t>
            </a:r>
            <a:endParaRPr lang="en-US" altLang="ko-KR" sz="310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976110" y="5208270"/>
            <a:ext cx="373380" cy="5676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100">
                <a:solidFill>
                  <a:srgbClr val="ff0000"/>
                </a:solidFill>
              </a:rPr>
              <a:t>?</a:t>
            </a:r>
            <a:endParaRPr lang="en-US" altLang="ko-KR" sz="31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1104899" y="173355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447799" y="1632586"/>
            <a:ext cx="2857500" cy="4426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리스트 자료형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  <a:endParaRPr lang="ko-KR" altLang="en-US" b="1">
              <a:latin typeface="+mn-ea"/>
            </a:endParaRPr>
          </a:p>
        </p:txBody>
      </p:sp>
      <p:sp>
        <p:nvSpPr>
          <p:cNvPr id="54" name="직사각형 35"/>
          <p:cNvSpPr/>
          <p:nvPr/>
        </p:nvSpPr>
        <p:spPr>
          <a:xfrm>
            <a:off x="1076324" y="310515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55" name="직사각형 3"/>
          <p:cNvSpPr/>
          <p:nvPr/>
        </p:nvSpPr>
        <p:spPr>
          <a:xfrm>
            <a:off x="1419224" y="3004186"/>
            <a:ext cx="2857500" cy="44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튜플 자료형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8" name="직선 연결선 32"/>
          <p:cNvCxnSpPr/>
          <p:nvPr/>
        </p:nvCxnSpPr>
        <p:spPr>
          <a:xfrm flipH="1">
            <a:off x="1607200" y="2318386"/>
            <a:ext cx="33589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3"/>
          <p:cNvSpPr txBox="1"/>
          <p:nvPr/>
        </p:nvSpPr>
        <p:spPr>
          <a:xfrm>
            <a:off x="1978676" y="2137411"/>
            <a:ext cx="4724401" cy="375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b="1">
                <a:latin typeface="맑은 고딕"/>
              </a:rPr>
              <a:t>자료변경 </a:t>
            </a:r>
            <a:r>
              <a:rPr lang="ko-KR" altLang="en-US" sz="1900" b="1">
                <a:solidFill>
                  <a:srgbClr val="ff0000"/>
                </a:solidFill>
                <a:latin typeface="맑은 고딕"/>
              </a:rPr>
              <a:t>가능</a:t>
            </a:r>
            <a:endParaRPr lang="ko-KR" altLang="en-US" sz="1900" b="1">
              <a:solidFill>
                <a:srgbClr val="ff0000"/>
              </a:solidFill>
              <a:latin typeface="맑은 고딕"/>
            </a:endParaRPr>
          </a:p>
        </p:txBody>
      </p:sp>
      <p:cxnSp>
        <p:nvCxnSpPr>
          <p:cNvPr id="60" name="직선 연결선 32"/>
          <p:cNvCxnSpPr/>
          <p:nvPr/>
        </p:nvCxnSpPr>
        <p:spPr>
          <a:xfrm flipH="1">
            <a:off x="1609724" y="3715705"/>
            <a:ext cx="33589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3"/>
          <p:cNvSpPr txBox="1"/>
          <p:nvPr/>
        </p:nvSpPr>
        <p:spPr>
          <a:xfrm>
            <a:off x="1981199" y="3534730"/>
            <a:ext cx="4724401" cy="375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b="1">
                <a:latin typeface="맑은 고딕"/>
              </a:rPr>
              <a:t>자료변경 </a:t>
            </a:r>
            <a:r>
              <a:rPr lang="ko-KR" altLang="en-US" sz="1900" b="1">
                <a:solidFill>
                  <a:srgbClr val="ff0000"/>
                </a:solidFill>
                <a:latin typeface="맑은 고딕"/>
              </a:rPr>
              <a:t>불가능</a:t>
            </a:r>
            <a:endParaRPr lang="ko-KR" altLang="en-US" sz="1900" b="1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66" name="직사각형 3"/>
          <p:cNvSpPr/>
          <p:nvPr/>
        </p:nvSpPr>
        <p:spPr>
          <a:xfrm>
            <a:off x="5019676" y="1708786"/>
            <a:ext cx="3886200" cy="2558414"/>
          </a:xfrm>
          <a:prstGeom prst="rect">
            <a:avLst/>
          </a:prstGeom>
          <a:noFill/>
          <a:ln w="76200">
            <a:solidFill>
              <a:srgbClr val="455f7e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다루는 자료의 특성에 따라 맞는 자료형을 </a:t>
            </a:r>
            <a:endParaRPr lang="ko-KR" altLang="en-US" sz="27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선택해서 사용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2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66797" y="4722498"/>
            <a:ext cx="5181603" cy="516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/>
              <a:t>a = [</a:t>
            </a:r>
            <a:r>
              <a:rPr lang="ko-KR" altLang="en-US" sz="2800" b="1"/>
              <a:t> </a:t>
            </a:r>
            <a:r>
              <a:rPr lang="en-US" altLang="ko-KR" sz="2800" b="1"/>
              <a:t>1,</a:t>
            </a:r>
            <a:r>
              <a:rPr lang="ko-KR" altLang="en-US" sz="2800" b="1"/>
              <a:t> </a:t>
            </a:r>
            <a:r>
              <a:rPr lang="en-US" altLang="ko-KR" sz="2800" b="1"/>
              <a:t>2,</a:t>
            </a:r>
            <a:r>
              <a:rPr lang="ko-KR" altLang="en-US" sz="2800" b="1"/>
              <a:t> </a:t>
            </a:r>
            <a:r>
              <a:rPr lang="en-US" altLang="ko-KR" sz="2800" b="1"/>
              <a:t>3,</a:t>
            </a:r>
            <a:r>
              <a:rPr lang="ko-KR" altLang="en-US" sz="2800" b="1"/>
              <a:t> </a:t>
            </a:r>
            <a:r>
              <a:rPr lang="en-US" altLang="ko-KR" sz="2800" b="1"/>
              <a:t>‘a’, ‘c’, True ]</a:t>
            </a:r>
            <a:endParaRPr lang="en-US" altLang="ko-KR" sz="2800" b="1"/>
          </a:p>
        </p:txBody>
      </p:sp>
      <p:sp>
        <p:nvSpPr>
          <p:cNvPr id="74" name="TextBox 73"/>
          <p:cNvSpPr txBox="1"/>
          <p:nvPr/>
        </p:nvSpPr>
        <p:spPr>
          <a:xfrm>
            <a:off x="1057272" y="5347339"/>
            <a:ext cx="5156736" cy="51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/>
              <a:t>b = (</a:t>
            </a:r>
            <a:r>
              <a:rPr lang="ko-KR" altLang="en-US" sz="2800" b="1"/>
              <a:t> </a:t>
            </a:r>
            <a:r>
              <a:rPr lang="en-US" altLang="ko-KR" sz="2800" b="1"/>
              <a:t>1,</a:t>
            </a:r>
            <a:r>
              <a:rPr lang="ko-KR" altLang="en-US" sz="2800" b="1"/>
              <a:t> </a:t>
            </a:r>
            <a:r>
              <a:rPr lang="en-US" altLang="ko-KR" sz="2800" b="1"/>
              <a:t>2,</a:t>
            </a:r>
            <a:r>
              <a:rPr lang="ko-KR" altLang="en-US" sz="2800" b="1"/>
              <a:t> </a:t>
            </a:r>
            <a:r>
              <a:rPr lang="en-US" altLang="ko-KR" sz="2800" b="1"/>
              <a:t>3,</a:t>
            </a:r>
            <a:r>
              <a:rPr lang="ko-KR" altLang="en-US" sz="2800" b="1"/>
              <a:t> </a:t>
            </a:r>
            <a:r>
              <a:rPr lang="en-US" altLang="ko-KR" sz="2800" b="1"/>
              <a:t>‘a’, ‘c’, True )</a:t>
            </a:r>
            <a:endParaRPr lang="en-US" altLang="ko-KR" sz="2800" b="1"/>
          </a:p>
        </p:txBody>
      </p:sp>
      <p:sp>
        <p:nvSpPr>
          <p:cNvPr id="75" name="TextBox 74"/>
          <p:cNvSpPr txBox="1"/>
          <p:nvPr/>
        </p:nvSpPr>
        <p:spPr>
          <a:xfrm>
            <a:off x="5410200" y="4722498"/>
            <a:ext cx="1905000" cy="1221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900" b="1"/>
              <a:t>a[1] = 4 </a:t>
            </a:r>
            <a:endParaRPr lang="en-US" altLang="ko-KR" sz="2900" b="1"/>
          </a:p>
          <a:p>
            <a:pPr>
              <a:defRPr/>
            </a:pPr>
            <a:endParaRPr lang="en-US" altLang="ko-KR" sz="1600" b="1"/>
          </a:p>
          <a:p>
            <a:pPr>
              <a:defRPr/>
            </a:pPr>
            <a:r>
              <a:rPr lang="en-US" altLang="ko-KR" sz="2900" b="1"/>
              <a:t>b[2] = ‘ab’</a:t>
            </a:r>
            <a:endParaRPr lang="en-US" altLang="ko-KR" sz="2900" b="1"/>
          </a:p>
        </p:txBody>
      </p:sp>
      <p:sp>
        <p:nvSpPr>
          <p:cNvPr id="79" name="TextBox 78"/>
          <p:cNvSpPr txBox="1"/>
          <p:nvPr/>
        </p:nvSpPr>
        <p:spPr>
          <a:xfrm>
            <a:off x="7162800" y="5408298"/>
            <a:ext cx="990600" cy="529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900" b="1">
                <a:solidFill>
                  <a:srgbClr val="ff0000"/>
                </a:solidFill>
              </a:rPr>
              <a:t>error</a:t>
            </a:r>
            <a:endParaRPr lang="en-US" altLang="ko-KR" sz="29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457200" y="12439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800100" y="1143000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리스트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508" y="1803400"/>
            <a:ext cx="8920984" cy="398780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722585" y="360235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065485" y="3501390"/>
            <a:ext cx="3248025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깊은복사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15" name="직사각형 35"/>
          <p:cNvSpPr/>
          <p:nvPr/>
        </p:nvSpPr>
        <p:spPr>
          <a:xfrm>
            <a:off x="685800" y="146070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16" name="직사각형 3"/>
          <p:cNvSpPr/>
          <p:nvPr/>
        </p:nvSpPr>
        <p:spPr>
          <a:xfrm>
            <a:off x="1028700" y="135973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얕은복사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67050" y="1409700"/>
            <a:ext cx="3429000" cy="152400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  <p:pic>
        <p:nvPicPr>
          <p:cNvPr id="3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28950" y="3581400"/>
            <a:ext cx="3755571" cy="175260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87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Language</a:t>
            </a:r>
            <a:endParaRPr lang="en-US" altLang="ko-KR" b="1">
              <a:latin typeface="+mn-ea"/>
            </a:endParaRPr>
          </a:p>
        </p:txBody>
      </p:sp>
      <p:cxnSp>
        <p:nvCxnSpPr>
          <p:cNvPr id="225" name="직선 연결선 32"/>
          <p:cNvCxnSpPr/>
          <p:nvPr/>
        </p:nvCxnSpPr>
        <p:spPr>
          <a:xfrm flipH="1">
            <a:off x="1078424" y="200449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33"/>
          <p:cNvSpPr txBox="1"/>
          <p:nvPr/>
        </p:nvSpPr>
        <p:spPr>
          <a:xfrm>
            <a:off x="1838325" y="1695882"/>
            <a:ext cx="7467600" cy="559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solidFill>
                  <a:srgbClr val="000000"/>
                </a:solidFill>
                <a:latin typeface="맑은 고딕"/>
              </a:rPr>
              <a:t>실행시간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이전에 코드 전체를 기계언어로 변환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후 실행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249" name="직선 연결선 32"/>
          <p:cNvCxnSpPr/>
          <p:nvPr/>
        </p:nvCxnSpPr>
        <p:spPr>
          <a:xfrm flipH="1">
            <a:off x="1133475" y="335916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33"/>
          <p:cNvSpPr txBox="1"/>
          <p:nvPr/>
        </p:nvSpPr>
        <p:spPr>
          <a:xfrm>
            <a:off x="1893376" y="3057525"/>
            <a:ext cx="7467600" cy="564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solidFill>
                  <a:srgbClr val="000000"/>
                </a:solidFill>
                <a:latin typeface="맑은 고딕"/>
              </a:rPr>
              <a:t>실행시간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에 줄 단위로 번역해서 실행함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grpSp>
        <p:nvGrpSpPr>
          <p:cNvPr id="254" name="그룹 253"/>
          <p:cNvGrpSpPr/>
          <p:nvPr/>
        </p:nvGrpSpPr>
        <p:grpSpPr>
          <a:xfrm rot="0">
            <a:off x="627335" y="1123950"/>
            <a:ext cx="7792765" cy="518160"/>
            <a:chOff x="474935" y="1692072"/>
            <a:chExt cx="7792765" cy="518160"/>
          </a:xfrm>
        </p:grpSpPr>
        <p:sp>
          <p:nvSpPr>
            <p:cNvPr id="247" name="직사각형 3"/>
            <p:cNvSpPr/>
            <p:nvPr/>
          </p:nvSpPr>
          <p:spPr>
            <a:xfrm>
              <a:off x="838200" y="1692072"/>
              <a:ext cx="7429500" cy="5181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defRPr/>
              </a:pPr>
              <a:r>
                <a:rPr lang="en-US" altLang="ko-KR" sz="2800" b="1" cap="none" spc="0">
                  <a:ln w="0"/>
                  <a:solidFill>
                    <a:schemeClr val="tx1"/>
                  </a:solidFill>
                  <a:latin typeface="+mn-ea"/>
                </a:rPr>
                <a:t>Compile </a:t>
              </a:r>
              <a:r>
                <a:rPr lang="ko-KR" altLang="en-US" sz="2800" b="1" cap="none" spc="0">
                  <a:ln w="0"/>
                  <a:solidFill>
                    <a:schemeClr val="tx1"/>
                  </a:solidFill>
                  <a:latin typeface="+mn-ea"/>
                </a:rPr>
                <a:t>방식</a:t>
              </a:r>
              <a:endParaRPr lang="ko-KR" altLang="en-US" sz="2800" b="1" cap="none" spc="0">
                <a:ln w="0"/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1" name="직사각형 35"/>
            <p:cNvSpPr/>
            <p:nvPr/>
          </p:nvSpPr>
          <p:spPr>
            <a:xfrm>
              <a:off x="474935" y="1837010"/>
              <a:ext cx="210865" cy="2108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latin typeface="+mn-ea"/>
              </a:endParaRPr>
            </a:p>
          </p:txBody>
        </p:sp>
      </p:grpSp>
      <p:grpSp>
        <p:nvGrpSpPr>
          <p:cNvPr id="253" name="그룹 252"/>
          <p:cNvGrpSpPr/>
          <p:nvPr/>
        </p:nvGrpSpPr>
        <p:grpSpPr>
          <a:xfrm rot="0">
            <a:off x="646385" y="2457450"/>
            <a:ext cx="7764190" cy="519633"/>
            <a:chOff x="503510" y="4145712"/>
            <a:chExt cx="7764190" cy="519633"/>
          </a:xfrm>
        </p:grpSpPr>
        <p:sp>
          <p:nvSpPr>
            <p:cNvPr id="248" name="직사각형 3"/>
            <p:cNvSpPr/>
            <p:nvPr/>
          </p:nvSpPr>
          <p:spPr>
            <a:xfrm>
              <a:off x="838200" y="4145712"/>
              <a:ext cx="7429500" cy="51963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defRPr/>
              </a:pPr>
              <a:r>
                <a:rPr lang="en-US" altLang="ko-KR" sz="2800" b="1" cap="none" spc="0">
                  <a:ln w="0"/>
                  <a:solidFill>
                    <a:schemeClr val="tx1"/>
                  </a:solidFill>
                  <a:latin typeface="+mn-ea"/>
                </a:rPr>
                <a:t>Interpret </a:t>
              </a:r>
              <a:r>
                <a:rPr lang="ko-KR" altLang="en-US" sz="2800" b="1" cap="none" spc="0">
                  <a:ln w="0"/>
                  <a:solidFill>
                    <a:schemeClr val="tx1"/>
                  </a:solidFill>
                  <a:latin typeface="+mn-ea"/>
                </a:rPr>
                <a:t>방식</a:t>
              </a:r>
              <a:endParaRPr lang="ko-KR" altLang="en-US" sz="2800" b="1" cap="none" spc="0">
                <a:ln w="0"/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2" name="직사각형 35"/>
            <p:cNvSpPr/>
            <p:nvPr/>
          </p:nvSpPr>
          <p:spPr>
            <a:xfrm>
              <a:off x="503510" y="4284935"/>
              <a:ext cx="210865" cy="2108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latin typeface="+mn-ea"/>
              </a:endParaRPr>
            </a:p>
          </p:txBody>
        </p:sp>
      </p:grpSp>
      <p:sp>
        <p:nvSpPr>
          <p:cNvPr id="259" name="TextBox 33"/>
          <p:cNvSpPr txBox="1"/>
          <p:nvPr/>
        </p:nvSpPr>
        <p:spPr>
          <a:xfrm>
            <a:off x="3733800" y="1095590"/>
            <a:ext cx="3505200" cy="56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100" b="1">
                <a:solidFill>
                  <a:srgbClr val="092e99"/>
                </a:solidFill>
                <a:latin typeface="맑은 고딕"/>
              </a:rPr>
              <a:t>C, C++, Java</a:t>
            </a:r>
            <a:r>
              <a:rPr lang="ko-KR" altLang="en-US" sz="2100" b="1">
                <a:solidFill>
                  <a:srgbClr val="092e99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rgbClr val="092e99"/>
                </a:solidFill>
                <a:latin typeface="맑은 고딕"/>
              </a:rPr>
              <a:t>..</a:t>
            </a:r>
            <a:endParaRPr lang="en-US" altLang="ko-KR" sz="2100" b="1">
              <a:solidFill>
                <a:srgbClr val="092e99"/>
              </a:solidFill>
              <a:latin typeface="맑은 고딕"/>
            </a:endParaRPr>
          </a:p>
        </p:txBody>
      </p:sp>
      <p:sp>
        <p:nvSpPr>
          <p:cNvPr id="260" name="TextBox 33"/>
          <p:cNvSpPr txBox="1"/>
          <p:nvPr/>
        </p:nvSpPr>
        <p:spPr>
          <a:xfrm>
            <a:off x="3790950" y="2461690"/>
            <a:ext cx="3505200" cy="566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100" b="1">
                <a:solidFill>
                  <a:srgbClr val="092e99"/>
                </a:solidFill>
                <a:latin typeface="맑은 고딕"/>
              </a:rPr>
              <a:t>Python, Java ..</a:t>
            </a:r>
            <a:endParaRPr lang="en-US" altLang="ko-KR" sz="2100" b="1">
              <a:solidFill>
                <a:srgbClr val="092e99"/>
              </a:solidFill>
              <a:latin typeface="맑은 고딕"/>
            </a:endParaRPr>
          </a:p>
        </p:txBody>
      </p:sp>
      <p:pic>
        <p:nvPicPr>
          <p:cNvPr id="2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5110" y="3962400"/>
            <a:ext cx="6695780" cy="2502463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533400" y="21750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876300" y="2074113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유용한 표현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4375" y="3048000"/>
            <a:ext cx="8477250" cy="114300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(N)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리스트에 추가하는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(N)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홀수이면 리스트에 추가하는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세 개의 수를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평균을 출력해주는 프로그램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220980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반복문과는 무슨관계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...?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3" name=""/>
          <p:cNvSpPr txBox="1"/>
          <p:nvPr/>
        </p:nvSpPr>
        <p:spPr>
          <a:xfrm>
            <a:off x="2891806" y="3318510"/>
            <a:ext cx="6172202" cy="1108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6700" b="1"/>
              <a:t>iterable</a:t>
            </a:r>
            <a:r>
              <a:rPr lang="ko-KR" altLang="en-US" sz="6700" b="1"/>
              <a:t> </a:t>
            </a:r>
            <a:r>
              <a:rPr lang="ko-KR" altLang="en-US" sz="4100" b="1"/>
              <a:t>하다</a:t>
            </a:r>
            <a:endParaRPr lang="ko-KR" altLang="en-US" sz="4100" b="1"/>
          </a:p>
        </p:txBody>
      </p:sp>
      <p:sp>
        <p:nvSpPr>
          <p:cNvPr id="284" name="포인트가 5개인 별 324"/>
          <p:cNvSpPr/>
          <p:nvPr/>
        </p:nvSpPr>
        <p:spPr>
          <a:xfrm rot="2133019">
            <a:off x="2740355" y="3047051"/>
            <a:ext cx="3810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5" name="포인트가 5개인 별 324"/>
          <p:cNvSpPr/>
          <p:nvPr/>
        </p:nvSpPr>
        <p:spPr>
          <a:xfrm rot="2133019">
            <a:off x="2361252" y="3349955"/>
            <a:ext cx="3810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6" name=""/>
          <p:cNvSpPr txBox="1"/>
          <p:nvPr/>
        </p:nvSpPr>
        <p:spPr>
          <a:xfrm>
            <a:off x="2781299" y="4541520"/>
            <a:ext cx="6172201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/>
              <a:t>str, list, tuple, set, dict </a:t>
            </a:r>
            <a:endParaRPr lang="en-US" altLang="ko-KR" sz="3600" b="1"/>
          </a:p>
        </p:txBody>
      </p:sp>
      <p:sp>
        <p:nvSpPr>
          <p:cNvPr id="28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9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iterable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56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56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85" grpId="1" animBg="1"/>
    </p:bldLst>
  </p:timing>
</p:sld>
</file>

<file path=ppt/slides/slide2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609600" y="1396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952500" y="1295400"/>
            <a:ext cx="3248025" cy="443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반복문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2" name="TextBox 33"/>
          <p:cNvSpPr txBox="1"/>
          <p:nvPr/>
        </p:nvSpPr>
        <p:spPr>
          <a:xfrm>
            <a:off x="1165035" y="1978500"/>
            <a:ext cx="7061574" cy="41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for 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[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 반복문에서 사용될 변수 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]</a:t>
            </a:r>
            <a:r>
              <a:rPr lang="en-US" altLang="ko-KR" sz="2100" b="1">
                <a:latin typeface="맑은 고딕"/>
              </a:rPr>
              <a:t> in 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[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iterable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 자료형 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]:</a:t>
            </a:r>
            <a:r>
              <a:rPr lang="ko-KR" altLang="en-US" sz="2100" b="1">
                <a:latin typeface="맑은 고딕"/>
              </a:rPr>
              <a:t> </a:t>
            </a:r>
            <a:endParaRPr lang="ko-KR" altLang="en-US" sz="2100" b="1">
              <a:latin typeface="맑은 고딕"/>
            </a:endParaRPr>
          </a:p>
        </p:txBody>
      </p:sp>
      <p:sp>
        <p:nvSpPr>
          <p:cNvPr id="314" name="TextBox 33"/>
          <p:cNvSpPr txBox="1"/>
          <p:nvPr/>
        </p:nvSpPr>
        <p:spPr>
          <a:xfrm>
            <a:off x="1412686" y="3239121"/>
            <a:ext cx="7080628" cy="1167492"/>
          </a:xfrm>
          <a:prstGeom prst="rect">
            <a:avLst/>
          </a:prstGeom>
          <a:noFill/>
          <a:ln w="38100">
            <a:solidFill>
              <a:srgbClr val="335c91"/>
            </a:solidFill>
          </a:ln>
        </p:spPr>
        <p:txBody>
          <a:bodyPr wrap="square" lIns="447534" tIns="198024" bIns="144018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반복 횟수 </a:t>
            </a:r>
            <a:r>
              <a:rPr lang="en-US" altLang="ko-KR" sz="2100" b="1">
                <a:latin typeface="맑은 고딕"/>
              </a:rPr>
              <a:t>:</a:t>
            </a:r>
            <a:r>
              <a:rPr lang="ko-KR" altLang="en-US" sz="2100" b="1">
                <a:latin typeface="맑은 고딕"/>
              </a:rPr>
              <a:t> 자료형의 크기 만큼 종속문장 실행</a:t>
            </a:r>
            <a:endParaRPr lang="ko-KR" altLang="en-US" sz="2100" b="1">
              <a:latin typeface="맑은 고딕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100" b="1">
                <a:latin typeface="맑은 고딕"/>
              </a:rPr>
              <a:t>반복문에서 사용될 변수 </a:t>
            </a:r>
            <a:r>
              <a:rPr lang="en-US" altLang="ko-KR" sz="2100" b="1">
                <a:latin typeface="맑은 고딕"/>
              </a:rPr>
              <a:t>:</a:t>
            </a:r>
            <a:r>
              <a:rPr lang="ko-KR" altLang="en-US" sz="2100" b="1">
                <a:latin typeface="맑은 고딕"/>
              </a:rPr>
              <a:t> 자료형</a:t>
            </a:r>
            <a:r>
              <a:rPr lang="en-US" altLang="ko-KR" sz="2100" b="1">
                <a:latin typeface="맑은 고딕"/>
              </a:rPr>
              <a:t> </a:t>
            </a:r>
            <a:r>
              <a:rPr lang="ko-KR" altLang="en-US" sz="2100" b="1">
                <a:latin typeface="맑은 고딕"/>
              </a:rPr>
              <a:t>내 자료들 </a:t>
            </a:r>
            <a:endParaRPr lang="ko-KR" altLang="en-US" sz="2100" b="1">
              <a:latin typeface="맑은 고딕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1828800" y="2426175"/>
            <a:ext cx="3048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[</a:t>
            </a:r>
            <a:r>
              <a:rPr lang="ko-KR" altLang="en-US" b="1"/>
              <a:t>            종속문장               </a:t>
            </a:r>
            <a:r>
              <a:rPr lang="en-US" altLang="ko-KR" b="1"/>
              <a:t>]</a:t>
            </a:r>
            <a:endParaRPr lang="en-US" altLang="ko-KR" b="1"/>
          </a:p>
        </p:txBody>
      </p:sp>
      <p:sp>
        <p:nvSpPr>
          <p:cNvPr id="319" name="직사각형 318"/>
          <p:cNvSpPr/>
          <p:nvPr/>
        </p:nvSpPr>
        <p:spPr>
          <a:xfrm>
            <a:off x="1257300" y="2454750"/>
            <a:ext cx="590550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0" name="TextBox 33"/>
          <p:cNvSpPr txBox="1"/>
          <p:nvPr/>
        </p:nvSpPr>
        <p:spPr>
          <a:xfrm>
            <a:off x="1422213" y="4938870"/>
            <a:ext cx="7061574" cy="547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 b="1">
                <a:latin typeface="맑은 고딕"/>
              </a:rPr>
              <a:t>for</a:t>
            </a:r>
            <a:r>
              <a:rPr lang="en-US" altLang="ko-KR" sz="3000" b="1">
                <a:solidFill>
                  <a:srgbClr val="ff0000"/>
                </a:solidFill>
                <a:latin typeface="맑은 고딕"/>
              </a:rPr>
              <a:t> i </a:t>
            </a:r>
            <a:r>
              <a:rPr lang="en-US" altLang="ko-KR" sz="2100" b="1">
                <a:latin typeface="맑은 고딕"/>
              </a:rPr>
              <a:t>in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[1,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2,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3,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4,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5,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6,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7,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8,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9]</a:t>
            </a:r>
            <a:r>
              <a:rPr lang="en-US" altLang="ko-KR" sz="2100" b="1">
                <a:latin typeface="맑은 고딕"/>
              </a:rPr>
              <a:t>:</a:t>
            </a:r>
            <a:endParaRPr lang="en-US" altLang="ko-KR" sz="21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609600" y="1777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952500" y="1676400"/>
            <a:ext cx="3248025" cy="443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반복문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TextBox 33"/>
          <p:cNvSpPr txBox="1"/>
          <p:nvPr/>
        </p:nvSpPr>
        <p:spPr>
          <a:xfrm>
            <a:off x="1269814" y="2317590"/>
            <a:ext cx="7061574" cy="547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for</a:t>
            </a:r>
            <a:r>
              <a:rPr lang="en-US" altLang="ko-KR" sz="3000" b="1">
                <a:solidFill>
                  <a:srgbClr val="ff0000"/>
                </a:solidFill>
                <a:latin typeface="맑은 고딕"/>
              </a:rPr>
              <a:t> i </a:t>
            </a:r>
            <a:r>
              <a:rPr lang="en-US" altLang="ko-KR" sz="2100" b="1">
                <a:latin typeface="맑은 고딕"/>
              </a:rPr>
              <a:t>in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[1,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2,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3,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4,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5,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6,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7,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8,</a:t>
            </a:r>
            <a:r>
              <a:rPr lang="ko-KR" altLang="en-US" sz="28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 b="1">
                <a:solidFill>
                  <a:srgbClr val="ff0000"/>
                </a:solidFill>
                <a:latin typeface="맑은 고딕"/>
              </a:rPr>
              <a:t>9]</a:t>
            </a:r>
            <a:r>
              <a:rPr lang="en-US" altLang="ko-KR" sz="2100" b="1">
                <a:latin typeface="맑은 고딕"/>
              </a:rPr>
              <a:t>:</a:t>
            </a:r>
            <a:endParaRPr lang="en-US" altLang="ko-KR" sz="2100" b="1">
              <a:latin typeface="맑은 고딕"/>
            </a:endParaRPr>
          </a:p>
        </p:txBody>
      </p:sp>
      <p:sp>
        <p:nvSpPr>
          <p:cNvPr id="321" name="TextBox 33"/>
          <p:cNvSpPr txBox="1"/>
          <p:nvPr/>
        </p:nvSpPr>
        <p:spPr>
          <a:xfrm>
            <a:off x="1600200" y="3186270"/>
            <a:ext cx="7061575" cy="1691640"/>
          </a:xfrm>
          <a:prstGeom prst="rect">
            <a:avLst/>
          </a:prstGeom>
          <a:noFill/>
          <a:ln w="38100">
            <a:solidFill>
              <a:srgbClr val="335c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반복 횟수 </a:t>
            </a:r>
            <a:r>
              <a:rPr lang="en-US" altLang="ko-KR" sz="2100" b="1">
                <a:latin typeface="맑은 고딕"/>
              </a:rPr>
              <a:t>:</a:t>
            </a:r>
            <a:r>
              <a:rPr lang="ko-KR" altLang="en-US" sz="2100" b="1"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len([1,2,3,4,5,6,7,8,9]) = 9</a:t>
            </a:r>
            <a:endParaRPr lang="en-US" altLang="ko-KR" sz="2100" b="1">
              <a:latin typeface="맑은 고딕"/>
            </a:endParaRPr>
          </a:p>
          <a:p>
            <a:pPr>
              <a:defRPr/>
            </a:pPr>
            <a:r>
              <a:rPr lang="en-US" altLang="ko-KR" sz="2100" b="1">
                <a:latin typeface="맑은 고딕"/>
              </a:rPr>
              <a:t>1</a:t>
            </a:r>
            <a:r>
              <a:rPr lang="ko-KR" altLang="en-US" sz="2100" b="1">
                <a:latin typeface="맑은 고딕"/>
              </a:rPr>
              <a:t>회 반복 </a:t>
            </a:r>
            <a:r>
              <a:rPr lang="en-US" altLang="ko-KR" sz="2100" b="1">
                <a:latin typeface="맑은 고딕"/>
              </a:rPr>
              <a:t>:</a:t>
            </a:r>
            <a:r>
              <a:rPr lang="ko-KR" altLang="en-US" sz="2100" b="1"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i = 1</a:t>
            </a:r>
            <a:endParaRPr lang="en-US" altLang="ko-KR" sz="2100" b="1">
              <a:latin typeface="맑은 고딕"/>
            </a:endParaRPr>
          </a:p>
          <a:p>
            <a:pPr>
              <a:defRPr/>
            </a:pPr>
            <a:r>
              <a:rPr lang="en-US" altLang="ko-KR" sz="2100" b="1">
                <a:latin typeface="맑은 고딕"/>
              </a:rPr>
              <a:t>2</a:t>
            </a:r>
            <a:r>
              <a:rPr lang="ko-KR" altLang="en-US" sz="2100" b="1">
                <a:latin typeface="맑은 고딕"/>
              </a:rPr>
              <a:t>회 반복 </a:t>
            </a:r>
            <a:r>
              <a:rPr lang="en-US" altLang="ko-KR" sz="2100" b="1">
                <a:latin typeface="맑은 고딕"/>
              </a:rPr>
              <a:t>:</a:t>
            </a:r>
            <a:r>
              <a:rPr lang="ko-KR" altLang="en-US" sz="2100" b="1"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i = 2</a:t>
            </a:r>
            <a:endParaRPr lang="en-US" altLang="ko-KR" sz="2100" b="1">
              <a:latin typeface="맑은 고딕"/>
            </a:endParaRPr>
          </a:p>
          <a:p>
            <a:pPr>
              <a:defRPr/>
            </a:pPr>
            <a:r>
              <a:rPr lang="en-US" altLang="ko-KR" sz="2100" b="1">
                <a:latin typeface="맑은 고딕"/>
              </a:rPr>
              <a:t>....</a:t>
            </a:r>
            <a:endParaRPr lang="en-US" altLang="ko-KR" sz="2100" b="1">
              <a:latin typeface="맑은 고딕"/>
            </a:endParaRPr>
          </a:p>
          <a:p>
            <a:pPr>
              <a:defRPr/>
            </a:pPr>
            <a:r>
              <a:rPr lang="en-US" altLang="ko-KR" sz="2100" b="1">
                <a:latin typeface="맑은 고딕"/>
              </a:rPr>
              <a:t>9</a:t>
            </a:r>
            <a:r>
              <a:rPr lang="ko-KR" altLang="en-US" sz="2100" b="1">
                <a:latin typeface="맑은 고딕"/>
              </a:rPr>
              <a:t>회 반복 </a:t>
            </a:r>
            <a:r>
              <a:rPr lang="en-US" altLang="ko-KR" sz="2100" b="1">
                <a:latin typeface="맑은 고딕"/>
              </a:rPr>
              <a:t>:</a:t>
            </a:r>
            <a:r>
              <a:rPr lang="ko-KR" altLang="en-US" sz="2100" b="1"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i = 9</a:t>
            </a:r>
            <a:endParaRPr lang="en-US" altLang="ko-KR" sz="21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9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제어문 </a:t>
            </a:r>
            <a:r>
              <a:rPr lang="en-US" altLang="ko-KR" b="1">
                <a:latin typeface="+mn-ea"/>
              </a:rPr>
              <a:t>-</a:t>
            </a:r>
            <a:r>
              <a:rPr lang="ko-KR" altLang="en-US" b="1">
                <a:latin typeface="+mn-ea"/>
              </a:rPr>
              <a:t> 반복문</a:t>
            </a:r>
            <a:endParaRPr lang="ko-KR" altLang="en-US" b="1">
              <a:latin typeface="+mn-ea"/>
            </a:endParaRPr>
          </a:p>
        </p:txBody>
      </p:sp>
      <p:sp>
        <p:nvSpPr>
          <p:cNvPr id="320" name="TextBox 33"/>
          <p:cNvSpPr txBox="1"/>
          <p:nvPr/>
        </p:nvSpPr>
        <p:spPr>
          <a:xfrm>
            <a:off x="1362075" y="2743200"/>
            <a:ext cx="7061574" cy="41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1 </a:t>
            </a:r>
            <a:r>
              <a:rPr lang="ko-KR" altLang="en-US" sz="2100" b="1">
                <a:latin typeface="맑은 고딕"/>
              </a:rPr>
              <a:t>회 반복</a:t>
            </a:r>
            <a:r>
              <a:rPr lang="en-US" altLang="ko-KR" sz="2100" b="1">
                <a:latin typeface="맑은 고딕"/>
              </a:rPr>
              <a:t>,</a:t>
            </a:r>
            <a:r>
              <a:rPr lang="ko-KR" altLang="en-US" sz="2100" b="1"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i </a:t>
            </a:r>
            <a:r>
              <a:rPr lang="ko-KR" altLang="en-US" sz="2100" b="1">
                <a:latin typeface="맑은 고딕"/>
              </a:rPr>
              <a:t>는 리스트 첫 번째 자료 </a:t>
            </a:r>
            <a:r>
              <a:rPr lang="en-US" altLang="ko-KR" sz="2100" b="1">
                <a:latin typeface="맑은 고딕"/>
              </a:rPr>
              <a:t>&gt;   print( 1 )</a:t>
            </a:r>
            <a:r>
              <a:rPr lang="ko-KR" altLang="en-US" sz="2100" b="1">
                <a:latin typeface="맑은 고딕"/>
              </a:rPr>
              <a:t> 실행</a:t>
            </a:r>
            <a:r>
              <a:rPr lang="en-US" altLang="ko-KR" sz="2100" b="1">
                <a:latin typeface="맑은 고딕"/>
              </a:rPr>
              <a:t> </a:t>
            </a:r>
            <a:endParaRPr lang="en-US" altLang="ko-KR" sz="2100" b="1">
              <a:latin typeface="맑은 고딕"/>
            </a:endParaRPr>
          </a:p>
        </p:txBody>
      </p:sp>
      <p:sp>
        <p:nvSpPr>
          <p:cNvPr id="321" name="TextBox 33"/>
          <p:cNvSpPr txBox="1"/>
          <p:nvPr/>
        </p:nvSpPr>
        <p:spPr>
          <a:xfrm>
            <a:off x="1368051" y="3352800"/>
            <a:ext cx="7061574" cy="41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2 </a:t>
            </a:r>
            <a:r>
              <a:rPr lang="ko-KR" altLang="en-US" sz="2100" b="1">
                <a:latin typeface="맑은 고딕"/>
              </a:rPr>
              <a:t>회 반복</a:t>
            </a:r>
            <a:r>
              <a:rPr lang="en-US" altLang="ko-KR" sz="2100" b="1">
                <a:latin typeface="맑은 고딕"/>
              </a:rPr>
              <a:t>,</a:t>
            </a:r>
            <a:r>
              <a:rPr lang="ko-KR" altLang="en-US" sz="2100" b="1"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i </a:t>
            </a:r>
            <a:r>
              <a:rPr lang="ko-KR" altLang="en-US" sz="2100" b="1">
                <a:latin typeface="맑은 고딕"/>
              </a:rPr>
              <a:t>는 리스트 두 번째 자료 </a:t>
            </a:r>
            <a:r>
              <a:rPr lang="en-US" altLang="ko-KR" sz="2100" b="1">
                <a:latin typeface="맑은 고딕"/>
              </a:rPr>
              <a:t>&gt;   print( 2 )</a:t>
            </a:r>
            <a:r>
              <a:rPr lang="ko-KR" altLang="en-US" sz="2100" b="1">
                <a:latin typeface="맑은 고딕"/>
              </a:rPr>
              <a:t> 실행</a:t>
            </a:r>
            <a:r>
              <a:rPr lang="en-US" altLang="ko-KR" sz="2100" b="1">
                <a:latin typeface="맑은 고딕"/>
              </a:rPr>
              <a:t> </a:t>
            </a:r>
            <a:endParaRPr lang="en-US" altLang="ko-KR" sz="2100" b="1">
              <a:latin typeface="맑은 고딕"/>
            </a:endParaRPr>
          </a:p>
        </p:txBody>
      </p:sp>
      <p:grpSp>
        <p:nvGrpSpPr>
          <p:cNvPr id="323" name=""/>
          <p:cNvGrpSpPr/>
          <p:nvPr/>
        </p:nvGrpSpPr>
        <p:grpSpPr>
          <a:xfrm rot="0">
            <a:off x="609600" y="990600"/>
            <a:ext cx="8534400" cy="1219200"/>
            <a:chOff x="609600" y="990600"/>
            <a:chExt cx="8534400" cy="1219200"/>
          </a:xfrm>
        </p:grpSpPr>
        <p:sp>
          <p:nvSpPr>
            <p:cNvPr id="317" name="TextBox 33"/>
            <p:cNvSpPr txBox="1"/>
            <p:nvPr/>
          </p:nvSpPr>
          <p:spPr>
            <a:xfrm>
              <a:off x="787026" y="1143000"/>
              <a:ext cx="7061574" cy="412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100" b="1">
                  <a:latin typeface="맑은 고딕"/>
                </a:rPr>
                <a:t>for   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i</a:t>
              </a:r>
              <a:r>
                <a:rPr lang="en-US" altLang="ko-KR" sz="2100" b="1">
                  <a:latin typeface="맑은 고딕"/>
                </a:rPr>
                <a:t>   in   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[1,</a:t>
              </a:r>
              <a:r>
                <a:rPr lang="ko-KR" altLang="en-US" sz="2100" b="1">
                  <a:solidFill>
                    <a:srgbClr val="ff0000"/>
                  </a:solidFill>
                  <a:latin typeface="맑은 고딕"/>
                </a:rPr>
                <a:t> 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2,</a:t>
              </a:r>
              <a:r>
                <a:rPr lang="ko-KR" altLang="en-US" sz="2100" b="1">
                  <a:solidFill>
                    <a:srgbClr val="ff0000"/>
                  </a:solidFill>
                  <a:latin typeface="맑은 고딕"/>
                </a:rPr>
                <a:t> 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3,</a:t>
              </a:r>
              <a:r>
                <a:rPr lang="ko-KR" altLang="en-US" sz="2100" b="1">
                  <a:solidFill>
                    <a:srgbClr val="ff0000"/>
                  </a:solidFill>
                  <a:latin typeface="맑은 고딕"/>
                </a:rPr>
                <a:t> 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4,</a:t>
              </a:r>
              <a:r>
                <a:rPr lang="ko-KR" altLang="en-US" sz="2100" b="1">
                  <a:solidFill>
                    <a:srgbClr val="ff0000"/>
                  </a:solidFill>
                  <a:latin typeface="맑은 고딕"/>
                </a:rPr>
                <a:t> 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5,</a:t>
              </a:r>
              <a:r>
                <a:rPr lang="ko-KR" altLang="en-US" sz="2100" b="1">
                  <a:solidFill>
                    <a:srgbClr val="ff0000"/>
                  </a:solidFill>
                  <a:latin typeface="맑은 고딕"/>
                </a:rPr>
                <a:t> 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6,</a:t>
              </a:r>
              <a:r>
                <a:rPr lang="ko-KR" altLang="en-US" sz="2100" b="1">
                  <a:solidFill>
                    <a:srgbClr val="ff0000"/>
                  </a:solidFill>
                  <a:latin typeface="맑은 고딕"/>
                </a:rPr>
                <a:t> 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7,</a:t>
              </a:r>
              <a:r>
                <a:rPr lang="ko-KR" altLang="en-US" sz="2100" b="1">
                  <a:solidFill>
                    <a:srgbClr val="ff0000"/>
                  </a:solidFill>
                  <a:latin typeface="맑은 고딕"/>
                </a:rPr>
                <a:t> 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8,</a:t>
              </a:r>
              <a:r>
                <a:rPr lang="ko-KR" altLang="en-US" sz="2100" b="1">
                  <a:solidFill>
                    <a:srgbClr val="ff0000"/>
                  </a:solidFill>
                  <a:latin typeface="맑은 고딕"/>
                </a:rPr>
                <a:t> 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9] </a:t>
              </a:r>
              <a:r>
                <a:rPr lang="en-US" altLang="ko-KR" sz="2100" b="1">
                  <a:latin typeface="맑은 고딕"/>
                </a:rPr>
                <a:t>:</a:t>
              </a:r>
              <a:endParaRPr lang="en-US" altLang="ko-KR" sz="2100" b="1">
                <a:latin typeface="맑은 고딕"/>
              </a:endParaRPr>
            </a:p>
          </p:txBody>
        </p:sp>
        <p:sp>
          <p:nvSpPr>
            <p:cNvPr id="319" name="TextBox 33"/>
            <p:cNvSpPr txBox="1"/>
            <p:nvPr/>
          </p:nvSpPr>
          <p:spPr>
            <a:xfrm>
              <a:off x="1320426" y="1644447"/>
              <a:ext cx="4242174" cy="412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100" b="1">
                  <a:latin typeface="맑은 고딕"/>
                </a:rPr>
                <a:t>print( i )</a:t>
              </a:r>
              <a:endParaRPr lang="en-US" altLang="ko-KR" sz="2100" b="1">
                <a:latin typeface="맑은 고딕"/>
              </a:endParaRPr>
            </a:p>
          </p:txBody>
        </p:sp>
        <p:sp>
          <p:nvSpPr>
            <p:cNvPr id="322" name=""/>
            <p:cNvSpPr/>
            <p:nvPr/>
          </p:nvSpPr>
          <p:spPr>
            <a:xfrm>
              <a:off x="609600" y="990600"/>
              <a:ext cx="8534400" cy="1219200"/>
            </a:xfrm>
            <a:prstGeom prst="rect">
              <a:avLst/>
            </a:prstGeom>
            <a:noFill/>
            <a:ln w="57150">
              <a:solidFill>
                <a:srgbClr val="455f7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24" name="TextBox 33"/>
          <p:cNvSpPr txBox="1"/>
          <p:nvPr/>
        </p:nvSpPr>
        <p:spPr>
          <a:xfrm>
            <a:off x="1377576" y="3952875"/>
            <a:ext cx="7061574" cy="41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3 </a:t>
            </a:r>
            <a:r>
              <a:rPr lang="ko-KR" altLang="en-US" sz="2100" b="1">
                <a:latin typeface="맑은 고딕"/>
              </a:rPr>
              <a:t>회 반복</a:t>
            </a:r>
            <a:r>
              <a:rPr lang="en-US" altLang="ko-KR" sz="2100" b="1">
                <a:latin typeface="맑은 고딕"/>
              </a:rPr>
              <a:t>,</a:t>
            </a:r>
            <a:r>
              <a:rPr lang="ko-KR" altLang="en-US" sz="2100" b="1"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i </a:t>
            </a:r>
            <a:r>
              <a:rPr lang="ko-KR" altLang="en-US" sz="2100" b="1">
                <a:latin typeface="맑은 고딕"/>
              </a:rPr>
              <a:t>는 리스트 세 번째 자료 </a:t>
            </a:r>
            <a:r>
              <a:rPr lang="en-US" altLang="ko-KR" sz="2100" b="1">
                <a:latin typeface="맑은 고딕"/>
              </a:rPr>
              <a:t>&gt;   print( 3</a:t>
            </a:r>
            <a:r>
              <a:rPr lang="ko-KR" altLang="en-US" sz="2100" b="1"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)</a:t>
            </a:r>
            <a:r>
              <a:rPr lang="ko-KR" altLang="en-US" sz="2100" b="1">
                <a:latin typeface="맑은 고딕"/>
              </a:rPr>
              <a:t> 실행</a:t>
            </a:r>
            <a:r>
              <a:rPr lang="en-US" altLang="ko-KR" sz="2100" b="1">
                <a:latin typeface="맑은 고딕"/>
              </a:rPr>
              <a:t> </a:t>
            </a:r>
            <a:endParaRPr lang="en-US" altLang="ko-KR" sz="2100" b="1">
              <a:latin typeface="맑은 고딕"/>
            </a:endParaRPr>
          </a:p>
        </p:txBody>
      </p:sp>
      <p:sp>
        <p:nvSpPr>
          <p:cNvPr id="325" name="TextBox 33"/>
          <p:cNvSpPr txBox="1"/>
          <p:nvPr/>
        </p:nvSpPr>
        <p:spPr>
          <a:xfrm>
            <a:off x="1362075" y="5715000"/>
            <a:ext cx="7061574" cy="412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9 </a:t>
            </a:r>
            <a:r>
              <a:rPr lang="ko-KR" altLang="en-US" sz="2100" b="1">
                <a:latin typeface="맑은 고딕"/>
              </a:rPr>
              <a:t>회 반복</a:t>
            </a:r>
            <a:r>
              <a:rPr lang="en-US" altLang="ko-KR" sz="2100" b="1">
                <a:latin typeface="맑은 고딕"/>
              </a:rPr>
              <a:t>,</a:t>
            </a:r>
            <a:r>
              <a:rPr lang="ko-KR" altLang="en-US" sz="2100" b="1"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i </a:t>
            </a:r>
            <a:r>
              <a:rPr lang="ko-KR" altLang="en-US" sz="2100" b="1">
                <a:latin typeface="맑은 고딕"/>
              </a:rPr>
              <a:t>는 리스트 아홉번째 자료 </a:t>
            </a:r>
            <a:r>
              <a:rPr lang="en-US" altLang="ko-KR" sz="2100" b="1">
                <a:latin typeface="맑은 고딕"/>
              </a:rPr>
              <a:t>&gt;  print( 9</a:t>
            </a:r>
            <a:r>
              <a:rPr lang="ko-KR" altLang="en-US" sz="2100" b="1">
                <a:latin typeface="맑은 고딕"/>
              </a:rPr>
              <a:t> </a:t>
            </a:r>
            <a:r>
              <a:rPr lang="en-US" altLang="ko-KR" sz="2100" b="1">
                <a:latin typeface="맑은 고딕"/>
              </a:rPr>
              <a:t>)</a:t>
            </a:r>
            <a:r>
              <a:rPr lang="ko-KR" altLang="en-US" sz="2100" b="1">
                <a:latin typeface="맑은 고딕"/>
              </a:rPr>
              <a:t> 실행</a:t>
            </a:r>
            <a:r>
              <a:rPr lang="en-US" altLang="ko-KR" sz="2100" b="1">
                <a:latin typeface="맑은 고딕"/>
              </a:rPr>
              <a:t> </a:t>
            </a:r>
            <a:endParaRPr lang="en-US" altLang="ko-KR" sz="2100" b="1">
              <a:latin typeface="맑은 고딕"/>
            </a:endParaRPr>
          </a:p>
        </p:txBody>
      </p:sp>
      <p:sp>
        <p:nvSpPr>
          <p:cNvPr id="326" name="TextBox 33"/>
          <p:cNvSpPr txBox="1"/>
          <p:nvPr/>
        </p:nvSpPr>
        <p:spPr>
          <a:xfrm>
            <a:off x="4714875" y="4429125"/>
            <a:ext cx="355974" cy="1049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.</a:t>
            </a:r>
            <a:endParaRPr lang="en-US" altLang="ko-KR" sz="2100" b="1">
              <a:latin typeface="맑은 고딕"/>
            </a:endParaRPr>
          </a:p>
          <a:p>
            <a:pPr>
              <a:defRPr/>
            </a:pPr>
            <a:r>
              <a:rPr lang="en-US" altLang="ko-KR" sz="2100" b="1">
                <a:latin typeface="맑은 고딕"/>
              </a:rPr>
              <a:t>.</a:t>
            </a:r>
            <a:endParaRPr lang="en-US" altLang="ko-KR" sz="2100" b="1">
              <a:latin typeface="맑은 고딕"/>
            </a:endParaRPr>
          </a:p>
          <a:p>
            <a:pPr>
              <a:defRPr/>
            </a:pPr>
            <a:r>
              <a:rPr lang="en-US" altLang="ko-KR" sz="2100" b="1">
                <a:latin typeface="맑은 고딕"/>
              </a:rPr>
              <a:t>.</a:t>
            </a:r>
            <a:endParaRPr lang="en-US" altLang="ko-KR" sz="21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9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간단 </a:t>
            </a:r>
            <a:r>
              <a:rPr lang="en-US" altLang="ko-KR" b="1">
                <a:latin typeface="+mn-ea"/>
              </a:rPr>
              <a:t>TEST (for)</a:t>
            </a:r>
            <a:endParaRPr lang="en-US" altLang="ko-KR" b="1"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400049" y="2520314"/>
            <a:ext cx="9105901" cy="11372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부터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까지 화면에 출력하기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9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간단 </a:t>
            </a:r>
            <a:r>
              <a:rPr lang="en-US" altLang="ko-KR" b="1">
                <a:latin typeface="+mn-ea"/>
              </a:rPr>
              <a:t>TEST (for)</a:t>
            </a:r>
            <a:endParaRPr lang="en-US" altLang="ko-KR" b="1"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400049" y="1956434"/>
            <a:ext cx="9105901" cy="3225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리스트를 만들고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그 안의 자료들을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출력하는 프로그램을 작성하세요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87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Language</a:t>
            </a:r>
            <a:endParaRPr lang="en-US" altLang="ko-KR" b="1">
              <a:latin typeface="+mn-ea"/>
            </a:endParaRPr>
          </a:p>
        </p:txBody>
      </p:sp>
      <p:cxnSp>
        <p:nvCxnSpPr>
          <p:cNvPr id="225" name="직선 연결선 32"/>
          <p:cNvCxnSpPr/>
          <p:nvPr/>
        </p:nvCxnSpPr>
        <p:spPr>
          <a:xfrm flipH="1">
            <a:off x="1145099" y="2661717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33"/>
          <p:cNvSpPr txBox="1"/>
          <p:nvPr/>
        </p:nvSpPr>
        <p:spPr>
          <a:xfrm>
            <a:off x="1905000" y="2362632"/>
            <a:ext cx="7467600" cy="105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메모리 관리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를 언어상에서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알아서 해주는언어</a:t>
            </a:r>
            <a:br>
              <a:rPr lang="ko-KR" altLang="en-US" sz="2100" b="1">
                <a:solidFill>
                  <a:schemeClr val="dk1"/>
                </a:solidFill>
                <a:latin typeface="맑은 고딕"/>
              </a:rPr>
            </a:b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컴퓨터의 깊은 구조에 대한 이해 없이 쉽게 접근할 수 있음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249" name="직선 연결선 32"/>
          <p:cNvCxnSpPr/>
          <p:nvPr/>
        </p:nvCxnSpPr>
        <p:spPr>
          <a:xfrm flipH="1">
            <a:off x="1143000" y="5150688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33"/>
          <p:cNvSpPr txBox="1"/>
          <p:nvPr/>
        </p:nvSpPr>
        <p:spPr>
          <a:xfrm>
            <a:off x="1902901" y="4851603"/>
            <a:ext cx="7467600" cy="1051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하드웨어와 가까운 언어</a:t>
            </a:r>
            <a:br>
              <a:rPr lang="ko-KR" altLang="en-US" sz="2100" b="1">
                <a:solidFill>
                  <a:schemeClr val="dk1"/>
                </a:solidFill>
                <a:latin typeface="맑은 고딕"/>
              </a:rPr>
            </a:b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(CPU, Register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등에 접근가능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Memory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를 직접 관리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grpSp>
        <p:nvGrpSpPr>
          <p:cNvPr id="254" name="그룹 253"/>
          <p:cNvGrpSpPr/>
          <p:nvPr/>
        </p:nvGrpSpPr>
        <p:grpSpPr>
          <a:xfrm rot="0">
            <a:off x="627335" y="1676400"/>
            <a:ext cx="7792765" cy="518160"/>
            <a:chOff x="474935" y="1692072"/>
            <a:chExt cx="7792765" cy="518160"/>
          </a:xfrm>
        </p:grpSpPr>
        <p:sp>
          <p:nvSpPr>
            <p:cNvPr id="247" name="직사각형 3"/>
            <p:cNvSpPr/>
            <p:nvPr/>
          </p:nvSpPr>
          <p:spPr>
            <a:xfrm>
              <a:off x="838200" y="1692072"/>
              <a:ext cx="7429500" cy="5181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defRPr/>
              </a:pPr>
              <a:r>
                <a:rPr lang="en-US" altLang="ko-KR" sz="2800" b="1" cap="none" spc="0">
                  <a:ln w="0"/>
                  <a:solidFill>
                    <a:schemeClr val="tx1"/>
                  </a:solidFill>
                  <a:latin typeface="+mn-ea"/>
                </a:rPr>
                <a:t>Managed Language</a:t>
              </a:r>
              <a:endParaRPr lang="en-US" altLang="ko-KR" sz="2800" b="1" cap="none" spc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1" name="직사각형 35"/>
            <p:cNvSpPr/>
            <p:nvPr/>
          </p:nvSpPr>
          <p:spPr>
            <a:xfrm>
              <a:off x="474935" y="1837010"/>
              <a:ext cx="210865" cy="2108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latin typeface="+mn-ea"/>
              </a:endParaRPr>
            </a:p>
          </p:txBody>
        </p:sp>
      </p:grpSp>
      <p:grpSp>
        <p:nvGrpSpPr>
          <p:cNvPr id="253" name="그룹 252"/>
          <p:cNvGrpSpPr/>
          <p:nvPr/>
        </p:nvGrpSpPr>
        <p:grpSpPr>
          <a:xfrm rot="0">
            <a:off x="655910" y="4130040"/>
            <a:ext cx="7764190" cy="519633"/>
            <a:chOff x="503510" y="4145712"/>
            <a:chExt cx="7764190" cy="519633"/>
          </a:xfrm>
        </p:grpSpPr>
        <p:sp>
          <p:nvSpPr>
            <p:cNvPr id="248" name="직사각형 3"/>
            <p:cNvSpPr/>
            <p:nvPr/>
          </p:nvSpPr>
          <p:spPr>
            <a:xfrm>
              <a:off x="838200" y="4145712"/>
              <a:ext cx="7429500" cy="51963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defRPr/>
              </a:pPr>
              <a:r>
                <a:rPr lang="en-US" altLang="ko-KR" sz="2800" b="1" cap="none" spc="0">
                  <a:ln w="0"/>
                  <a:solidFill>
                    <a:schemeClr val="tx1"/>
                  </a:solidFill>
                  <a:latin typeface="+mn-ea"/>
                </a:rPr>
                <a:t>Unmanaged Language</a:t>
              </a:r>
              <a:endParaRPr lang="en-US" altLang="ko-KR" sz="2800" b="1" cap="none" spc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2" name="직사각형 35"/>
            <p:cNvSpPr/>
            <p:nvPr/>
          </p:nvSpPr>
          <p:spPr>
            <a:xfrm>
              <a:off x="503510" y="4284935"/>
              <a:ext cx="210865" cy="2108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600">
                <a:latin typeface="+mn-ea"/>
              </a:endParaRPr>
            </a:p>
          </p:txBody>
        </p:sp>
      </p:grpSp>
      <p:sp>
        <p:nvSpPr>
          <p:cNvPr id="259" name="TextBox 33"/>
          <p:cNvSpPr txBox="1"/>
          <p:nvPr/>
        </p:nvSpPr>
        <p:spPr>
          <a:xfrm>
            <a:off x="5486400" y="1600200"/>
            <a:ext cx="3505200" cy="56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100" b="1">
                <a:solidFill>
                  <a:srgbClr val="092e99"/>
                </a:solidFill>
                <a:latin typeface="맑은 고딕"/>
              </a:rPr>
              <a:t>Python, JAVA</a:t>
            </a:r>
            <a:r>
              <a:rPr lang="ko-KR" altLang="en-US" sz="2100" b="1">
                <a:solidFill>
                  <a:srgbClr val="092e99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rgbClr val="092e99"/>
                </a:solidFill>
                <a:latin typeface="맑은 고딕"/>
              </a:rPr>
              <a:t>..</a:t>
            </a:r>
            <a:endParaRPr lang="en-US" altLang="ko-KR" sz="2100" b="1">
              <a:solidFill>
                <a:srgbClr val="092e99"/>
              </a:solidFill>
              <a:latin typeface="맑은 고딕"/>
            </a:endParaRPr>
          </a:p>
        </p:txBody>
      </p:sp>
      <p:sp>
        <p:nvSpPr>
          <p:cNvPr id="260" name="TextBox 33"/>
          <p:cNvSpPr txBox="1"/>
          <p:nvPr/>
        </p:nvSpPr>
        <p:spPr>
          <a:xfrm>
            <a:off x="5486400" y="4086440"/>
            <a:ext cx="3505200" cy="561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100" b="1">
                <a:solidFill>
                  <a:srgbClr val="092e99"/>
                </a:solidFill>
                <a:latin typeface="맑은 고딕"/>
              </a:rPr>
              <a:t>C, C++, Assembly</a:t>
            </a:r>
            <a:endParaRPr lang="en-US" altLang="ko-KR" sz="2100" b="1">
              <a:solidFill>
                <a:srgbClr val="092e99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9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제어문 </a:t>
            </a:r>
            <a:r>
              <a:rPr lang="en-US" altLang="ko-KR" b="1">
                <a:latin typeface="+mn-ea"/>
              </a:rPr>
              <a:t>-</a:t>
            </a:r>
            <a:r>
              <a:rPr lang="ko-KR" altLang="en-US" b="1">
                <a:latin typeface="+mn-ea"/>
              </a:rPr>
              <a:t> 반복문</a:t>
            </a:r>
            <a:endParaRPr lang="ko-KR" altLang="en-US" b="1"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400049" y="2139315"/>
            <a:ext cx="9105901" cy="11372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에서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1000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까지 출력해보자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8" name="직사각형 3"/>
          <p:cNvSpPr/>
          <p:nvPr/>
        </p:nvSpPr>
        <p:spPr>
          <a:xfrm>
            <a:off x="2895600" y="3979545"/>
            <a:ext cx="5334000" cy="12020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altLang="ko-KR" sz="2600" b="1" cap="none" spc="0">
                <a:ln w="0"/>
                <a:solidFill>
                  <a:srgbClr val="ff0000"/>
                </a:solidFill>
                <a:latin typeface="+mn-ea"/>
              </a:rPr>
              <a:t>1. print(1) ~~</a:t>
            </a:r>
            <a:r>
              <a:rPr lang="ko-KR" altLang="en-US" sz="2600" b="1" cap="none" spc="0">
                <a:ln w="0"/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rgbClr val="ff0000"/>
                </a:solidFill>
                <a:latin typeface="+mn-ea"/>
              </a:rPr>
              <a:t>print(1000) ?</a:t>
            </a:r>
            <a:endParaRPr lang="en-US" altLang="ko-KR" sz="2600" b="1" cap="none" spc="0">
              <a:ln w="0"/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ko-KR" sz="2600" b="1" cap="none" spc="0">
                <a:ln w="0"/>
                <a:solidFill>
                  <a:srgbClr val="ff0000"/>
                </a:solidFill>
                <a:latin typeface="+mn-ea"/>
              </a:rPr>
              <a:t>2. [1,2,3,4,...,1000] ?</a:t>
            </a:r>
            <a:endParaRPr lang="en-US" altLang="ko-KR" sz="26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29" name=""/>
          <p:cNvCxnSpPr/>
          <p:nvPr/>
        </p:nvCxnSpPr>
        <p:spPr>
          <a:xfrm>
            <a:off x="3581400" y="3657600"/>
            <a:ext cx="2895600" cy="2133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"/>
          <p:cNvCxnSpPr/>
          <p:nvPr/>
        </p:nvCxnSpPr>
        <p:spPr>
          <a:xfrm flipV="1">
            <a:off x="3505200" y="3657600"/>
            <a:ext cx="2895600" cy="2133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76300" y="1981574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219200" y="1880609"/>
            <a:ext cx="5562600" cy="4415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rgbClr val="ff0000"/>
                </a:solidFill>
                <a:latin typeface="+mn-ea"/>
              </a:rPr>
              <a:t>range( [start:0] , stop , [step:1] )</a:t>
            </a:r>
            <a:endParaRPr lang="en-US" altLang="ko-KR" sz="2300" b="1" cap="none" spc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21" name="직선 연결선 32"/>
          <p:cNvCxnSpPr/>
          <p:nvPr/>
        </p:nvCxnSpPr>
        <p:spPr>
          <a:xfrm flipH="1">
            <a:off x="794715" y="26805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3"/>
          <p:cNvSpPr txBox="1"/>
          <p:nvPr/>
        </p:nvSpPr>
        <p:spPr>
          <a:xfrm>
            <a:off x="1546038" y="2480526"/>
            <a:ext cx="7061574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start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부터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stop - 1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까지의 리스트로 반환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증감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: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step)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grpSp>
        <p:nvGrpSpPr>
          <p:cNvPr id="325" name="그룹 324"/>
          <p:cNvGrpSpPr/>
          <p:nvPr/>
        </p:nvGrpSpPr>
        <p:grpSpPr>
          <a:xfrm rot="0">
            <a:off x="1066800" y="3467100"/>
            <a:ext cx="7416986" cy="2514014"/>
            <a:chOff x="1066800" y="3467100"/>
            <a:chExt cx="7416986" cy="2514014"/>
          </a:xfrm>
        </p:grpSpPr>
        <p:sp>
          <p:nvSpPr>
            <p:cNvPr id="320" name="직사각형 3"/>
            <p:cNvSpPr/>
            <p:nvPr/>
          </p:nvSpPr>
          <p:spPr>
            <a:xfrm>
              <a:off x="1235261" y="3724275"/>
              <a:ext cx="3924301" cy="64389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3600" b="1" cap="none" spc="0">
                  <a:ln w="0"/>
                  <a:solidFill>
                    <a:schemeClr val="tx1"/>
                  </a:solidFill>
                  <a:latin typeface="+mn-ea"/>
                </a:rPr>
                <a:t>range( 1,</a:t>
              </a:r>
              <a:r>
                <a:rPr lang="ko-KR" altLang="en-US" sz="3600" b="1" cap="none" spc="0">
                  <a:ln w="0"/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3600" b="1" cap="none" spc="0">
                  <a:ln w="0"/>
                  <a:solidFill>
                    <a:schemeClr val="tx1"/>
                  </a:solidFill>
                  <a:latin typeface="+mn-ea"/>
                </a:rPr>
                <a:t>10, 2)</a:t>
              </a:r>
              <a:endParaRPr lang="en-US" altLang="ko-KR" sz="3600" b="1" cap="none" spc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3" name="TextBox 33"/>
            <p:cNvSpPr txBox="1"/>
            <p:nvPr/>
          </p:nvSpPr>
          <p:spPr>
            <a:xfrm>
              <a:off x="1422212" y="4583429"/>
              <a:ext cx="7061574" cy="10534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100" b="1">
                  <a:solidFill>
                    <a:schemeClr val="dk1"/>
                  </a:solidFill>
                  <a:latin typeface="맑은 고딕"/>
                </a:rPr>
                <a:t>1 </a:t>
              </a:r>
              <a:r>
                <a:rPr lang="ko-KR" altLang="en-US" sz="2100" b="1">
                  <a:solidFill>
                    <a:schemeClr val="dk1"/>
                  </a:solidFill>
                  <a:latin typeface="맑은 고딕"/>
                </a:rPr>
                <a:t>부터 </a:t>
              </a:r>
              <a:r>
                <a:rPr lang="en-US" altLang="ko-KR" sz="2100" b="1">
                  <a:solidFill>
                    <a:schemeClr val="dk1"/>
                  </a:solidFill>
                  <a:latin typeface="맑은 고딕"/>
                </a:rPr>
                <a:t>9 </a:t>
              </a:r>
              <a:r>
                <a:rPr lang="ko-KR" altLang="en-US" sz="2100" b="1">
                  <a:solidFill>
                    <a:schemeClr val="dk1"/>
                  </a:solidFill>
                  <a:latin typeface="맑은 고딕"/>
                </a:rPr>
                <a:t>까지의 리스트로 반환 </a:t>
              </a:r>
              <a:r>
                <a:rPr lang="en-US" altLang="ko-KR" sz="2100" b="1">
                  <a:solidFill>
                    <a:schemeClr val="dk1"/>
                  </a:solidFill>
                  <a:latin typeface="맑은 고딕"/>
                </a:rPr>
                <a:t>(</a:t>
              </a:r>
              <a:r>
                <a:rPr lang="ko-KR" altLang="en-US" sz="2100" b="1">
                  <a:solidFill>
                    <a:schemeClr val="dk1"/>
                  </a:solidFill>
                  <a:latin typeface="맑은 고딕"/>
                </a:rPr>
                <a:t>증감 </a:t>
              </a:r>
              <a:r>
                <a:rPr lang="en-US" altLang="ko-KR" sz="2100" b="1">
                  <a:solidFill>
                    <a:schemeClr val="dk1"/>
                  </a:solidFill>
                  <a:latin typeface="맑은 고딕"/>
                </a:rPr>
                <a:t>:</a:t>
              </a:r>
              <a:r>
                <a:rPr lang="ko-KR" altLang="en-US" sz="2100" b="1">
                  <a:solidFill>
                    <a:schemeClr val="dk1"/>
                  </a:solidFill>
                  <a:latin typeface="맑은 고딕"/>
                </a:rPr>
                <a:t> </a:t>
              </a:r>
              <a:r>
                <a:rPr lang="en-US" altLang="ko-KR" sz="2100" b="1">
                  <a:solidFill>
                    <a:schemeClr val="dk1"/>
                  </a:solidFill>
                  <a:latin typeface="맑은 고딕"/>
                </a:rPr>
                <a:t>2)</a:t>
              </a:r>
              <a:endParaRPr lang="en-US" altLang="ko-KR" sz="2100" b="1">
                <a:solidFill>
                  <a:schemeClr val="dk1"/>
                </a:solidFill>
                <a:latin typeface="맑은 고딕"/>
              </a:endParaRPr>
            </a:p>
            <a:p>
              <a:pPr>
                <a:defRPr/>
              </a:pPr>
              <a:endParaRPr lang="en-US" altLang="ko-KR" sz="2100" b="1">
                <a:solidFill>
                  <a:schemeClr val="dk1"/>
                </a:solidFill>
                <a:latin typeface="맑은 고딕"/>
              </a:endParaRPr>
            </a:p>
            <a:p>
              <a:pPr algn="ctr">
                <a:defRPr/>
              </a:pPr>
              <a:r>
                <a:rPr lang="en-US" altLang="ko-KR" sz="2100" b="1">
                  <a:solidFill>
                    <a:schemeClr val="dk1"/>
                  </a:solidFill>
                  <a:latin typeface="맑은 고딕"/>
                </a:rPr>
                <a:t>=</a:t>
              </a:r>
              <a:r>
                <a:rPr lang="ko-KR" altLang="en-US" sz="2100" b="1">
                  <a:solidFill>
                    <a:schemeClr val="dk1"/>
                  </a:solidFill>
                  <a:latin typeface="맑은 고딕"/>
                </a:rPr>
                <a:t> </a:t>
              </a:r>
              <a:r>
                <a:rPr lang="en-US" altLang="ko-KR" sz="2100" b="1">
                  <a:solidFill>
                    <a:schemeClr val="dk1"/>
                  </a:solidFill>
                  <a:latin typeface="맑은 고딕"/>
                </a:rPr>
                <a:t>[ 1, 3, 5, 7, 9 ] </a:t>
              </a:r>
              <a:r>
                <a:rPr lang="ko-KR" altLang="en-US" sz="2100" b="1">
                  <a:solidFill>
                    <a:schemeClr val="dk1"/>
                  </a:solidFill>
                  <a:latin typeface="맑은 고딕"/>
                </a:rPr>
                <a:t>과 동일</a:t>
              </a:r>
              <a:endParaRPr lang="ko-KR" altLang="en-US" sz="2100" b="1">
                <a:solidFill>
                  <a:schemeClr val="dk1"/>
                </a:solidFill>
                <a:latin typeface="맑은 고딕"/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>
              <a:off x="1066800" y="3467100"/>
              <a:ext cx="7391400" cy="2514014"/>
            </a:xfrm>
            <a:prstGeom prst="rect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9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제어문 </a:t>
            </a:r>
            <a:r>
              <a:rPr lang="en-US" altLang="ko-KR" b="1">
                <a:latin typeface="+mn-ea"/>
              </a:rPr>
              <a:t>-</a:t>
            </a:r>
            <a:r>
              <a:rPr lang="ko-KR" altLang="en-US" b="1">
                <a:latin typeface="+mn-ea"/>
              </a:rPr>
              <a:t> 반복문</a:t>
            </a:r>
            <a:endParaRPr lang="ko-KR" altLang="en-US" b="1">
              <a:latin typeface="+mn-ea"/>
            </a:endParaRPr>
          </a:p>
        </p:txBody>
      </p:sp>
      <p:sp>
        <p:nvSpPr>
          <p:cNvPr id="330" name="직사각형 3"/>
          <p:cNvSpPr/>
          <p:nvPr/>
        </p:nvSpPr>
        <p:spPr>
          <a:xfrm>
            <a:off x="1466849" y="1579243"/>
            <a:ext cx="3486151" cy="32213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range(100)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range(1,20)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range(1,11,3)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31" name="직사각형 3"/>
          <p:cNvSpPr/>
          <p:nvPr/>
        </p:nvSpPr>
        <p:spPr>
          <a:xfrm>
            <a:off x="5715000" y="1569718"/>
            <a:ext cx="2514600" cy="32213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0 ~ 99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 ~ 19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1, 4, 7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 animBg="1"/>
    </p:bldLst>
  </p:timing>
</p:sld>
</file>

<file path=ppt/slides/slide2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9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제어문 </a:t>
            </a:r>
            <a:r>
              <a:rPr lang="en-US" altLang="ko-KR" b="1">
                <a:latin typeface="+mn-ea"/>
              </a:rPr>
              <a:t>-</a:t>
            </a:r>
            <a:r>
              <a:rPr lang="ko-KR" altLang="en-US" b="1">
                <a:latin typeface="+mn-ea"/>
              </a:rPr>
              <a:t> 반복문</a:t>
            </a:r>
            <a:endParaRPr lang="ko-KR" altLang="en-US" b="1">
              <a:latin typeface="+mn-ea"/>
            </a:endParaRPr>
          </a:p>
        </p:txBody>
      </p:sp>
      <p:sp>
        <p:nvSpPr>
          <p:cNvPr id="330" name="직사각형 3"/>
          <p:cNvSpPr/>
          <p:nvPr/>
        </p:nvSpPr>
        <p:spPr>
          <a:xfrm>
            <a:off x="971549" y="2286000"/>
            <a:ext cx="3486151" cy="32213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0 ~ 39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10 ~ 99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세 자리수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32" name="직사각형 35"/>
          <p:cNvSpPr/>
          <p:nvPr/>
        </p:nvSpPr>
        <p:spPr>
          <a:xfrm>
            <a:off x="685800" y="1777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1066800" y="1657350"/>
            <a:ext cx="5562600" cy="4415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range </a:t>
            </a: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설정해보기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sp>
        <p:nvSpPr>
          <p:cNvPr id="334" name="직사각형 3"/>
          <p:cNvSpPr/>
          <p:nvPr/>
        </p:nvSpPr>
        <p:spPr>
          <a:xfrm>
            <a:off x="4857749" y="2265043"/>
            <a:ext cx="3943351" cy="32194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range(40)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range(10,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100)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range(100,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1000)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9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간단 </a:t>
            </a:r>
            <a:r>
              <a:rPr lang="en-US" altLang="ko-KR" b="1">
                <a:latin typeface="+mn-ea"/>
              </a:rPr>
              <a:t>TEST (for)</a:t>
            </a:r>
            <a:endParaRPr lang="en-US" altLang="ko-KR" b="1"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400048" y="2860357"/>
            <a:ext cx="9105901" cy="11382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에서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1000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까지 출력하기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9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간단 </a:t>
            </a:r>
            <a:r>
              <a:rPr lang="en-US" altLang="ko-KR" b="1">
                <a:latin typeface="+mn-ea"/>
              </a:rPr>
              <a:t>TEST (for)</a:t>
            </a:r>
            <a:endParaRPr lang="en-US" altLang="ko-KR" b="1"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400048" y="2860357"/>
            <a:ext cx="9105901" cy="11382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에서부터 입력받은 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(N)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까지 출력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9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간단 </a:t>
            </a:r>
            <a:r>
              <a:rPr lang="en-US" altLang="ko-KR" b="1">
                <a:latin typeface="+mn-ea"/>
              </a:rPr>
              <a:t>TEST (for)</a:t>
            </a:r>
            <a:endParaRPr lang="en-US" altLang="ko-KR" b="1"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400048" y="2860357"/>
            <a:ext cx="9105901" cy="11382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입력받은 두 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(A,B)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사이의 수 출력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  <a:endParaRPr lang="ko-KR" altLang="en-US" b="1">
              <a:latin typeface="+mn-ea"/>
            </a:endParaRPr>
          </a:p>
        </p:txBody>
      </p:sp>
      <p:sp>
        <p:nvSpPr>
          <p:cNvPr id="302" name="TextBox 33"/>
          <p:cNvSpPr txBox="1"/>
          <p:nvPr/>
        </p:nvSpPr>
        <p:spPr>
          <a:xfrm>
            <a:off x="1377575" y="1337310"/>
            <a:ext cx="7061575" cy="49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>
                <a:solidFill>
                  <a:schemeClr val="dk1"/>
                </a:solidFill>
                <a:latin typeface="맑은 고딕"/>
              </a:rPr>
              <a:t>복합연산자</a:t>
            </a:r>
            <a:endParaRPr lang="ko-KR" altLang="en-US" sz="26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03" name="직사각형 35"/>
          <p:cNvSpPr/>
          <p:nvPr/>
        </p:nvSpPr>
        <p:spPr>
          <a:xfrm>
            <a:off x="1009650" y="14611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304" name="그림 3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52700" y="2209800"/>
            <a:ext cx="4800600" cy="3931057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50" y="3168015"/>
            <a:ext cx="9105901" cy="6419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부터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100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까지의 합 구하기</a:t>
            </a:r>
            <a:endParaRPr lang="ko-KR" altLang="en-US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4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간단 </a:t>
            </a:r>
            <a:r>
              <a:rPr lang="en-US" altLang="ko-KR" b="1">
                <a:latin typeface="+mn-ea"/>
              </a:rPr>
              <a:t>TEST (for)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직사각형 3"/>
          <p:cNvSpPr/>
          <p:nvPr/>
        </p:nvSpPr>
        <p:spPr>
          <a:xfrm>
            <a:off x="6400800" y="6248400"/>
            <a:ext cx="4114800" cy="4648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반복문 사용</a:t>
            </a:r>
            <a:endParaRPr lang="ko-KR" altLang="en-US" sz="25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9" name="직사각형 3"/>
          <p:cNvSpPr/>
          <p:nvPr/>
        </p:nvSpPr>
        <p:spPr>
          <a:xfrm>
            <a:off x="400050" y="3168015"/>
            <a:ext cx="9105901" cy="6419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부터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까지의 합 구하기</a:t>
            </a:r>
            <a:endParaRPr lang="ko-KR" altLang="en-US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4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간단 </a:t>
            </a:r>
            <a:r>
              <a:rPr lang="en-US" altLang="ko-KR" b="1">
                <a:latin typeface="+mn-ea"/>
              </a:rPr>
              <a:t>TEST (for)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Language</a:t>
            </a:r>
            <a:endParaRPr lang="en-US" altLang="ko-KR" b="1">
              <a:latin typeface="+mn-ea"/>
            </a:endParaRPr>
          </a:p>
        </p:txBody>
      </p:sp>
      <p:sp>
        <p:nvSpPr>
          <p:cNvPr id="220" name="TextBox 15"/>
          <p:cNvSpPr txBox="1"/>
          <p:nvPr/>
        </p:nvSpPr>
        <p:spPr>
          <a:xfrm>
            <a:off x="457200" y="2743200"/>
            <a:ext cx="8915400" cy="59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300" b="1">
                <a:solidFill>
                  <a:schemeClr val="tx1"/>
                </a:solidFill>
              </a:rPr>
              <a:t>프로그래밍 언어 학습의 필요성</a:t>
            </a:r>
            <a:endParaRPr lang="ko-KR" altLang="en-US" sz="3300" b="1">
              <a:solidFill>
                <a:schemeClr val="tx1"/>
              </a:solidFill>
            </a:endParaRPr>
          </a:p>
        </p:txBody>
      </p:sp>
      <p:sp>
        <p:nvSpPr>
          <p:cNvPr id="221" name="TextBox 15"/>
          <p:cNvSpPr txBox="1"/>
          <p:nvPr/>
        </p:nvSpPr>
        <p:spPr>
          <a:xfrm>
            <a:off x="1600194" y="3790950"/>
            <a:ext cx="670560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300" b="1">
                <a:solidFill>
                  <a:schemeClr val="tx1"/>
                </a:solidFill>
              </a:rPr>
              <a:t>프로그래밍 언어의 분류</a:t>
            </a:r>
            <a:endParaRPr lang="ko-KR" altLang="en-US" sz="3300" b="1">
              <a:solidFill>
                <a:schemeClr val="tx1"/>
              </a:solidFill>
            </a:endParaRPr>
          </a:p>
        </p:txBody>
      </p:sp>
      <p:sp>
        <p:nvSpPr>
          <p:cNvPr id="222" name="직사각형 35"/>
          <p:cNvSpPr/>
          <p:nvPr/>
        </p:nvSpPr>
        <p:spPr>
          <a:xfrm>
            <a:off x="619125" y="178117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3" name="직사각형 3"/>
          <p:cNvSpPr/>
          <p:nvPr/>
        </p:nvSpPr>
        <p:spPr>
          <a:xfrm>
            <a:off x="1000125" y="1628775"/>
            <a:ext cx="3248025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정리</a:t>
            </a:r>
            <a:endParaRPr lang="ko-KR" altLang="en-US" sz="30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4" name="TextBox 15"/>
          <p:cNvSpPr txBox="1"/>
          <p:nvPr/>
        </p:nvSpPr>
        <p:spPr>
          <a:xfrm>
            <a:off x="1600200" y="4815840"/>
            <a:ext cx="6705600" cy="594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300" b="1">
                <a:solidFill>
                  <a:schemeClr val="tx1"/>
                </a:solidFill>
              </a:rPr>
              <a:t>한 달 동안의 다짐</a:t>
            </a:r>
            <a:endParaRPr lang="ko-KR" altLang="en-US" sz="3300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직사각형 3"/>
          <p:cNvSpPr/>
          <p:nvPr/>
        </p:nvSpPr>
        <p:spPr>
          <a:xfrm>
            <a:off x="6400800" y="6248400"/>
            <a:ext cx="4114800" cy="4648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반복문 사용</a:t>
            </a:r>
            <a:endParaRPr lang="ko-KR" altLang="en-US" sz="25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9" name="직사각형 3"/>
          <p:cNvSpPr/>
          <p:nvPr/>
        </p:nvSpPr>
        <p:spPr>
          <a:xfrm>
            <a:off x="400049" y="2561272"/>
            <a:ext cx="9105901" cy="17354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factorial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N! = N * N-1 * N-2 * ... * 1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4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간단 </a:t>
            </a:r>
            <a:r>
              <a:rPr lang="en-US" altLang="ko-KR" b="1">
                <a:latin typeface="+mn-ea"/>
              </a:rPr>
              <a:t>TEST (for)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851785"/>
            <a:ext cx="67056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반복문 연습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(N)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짝수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홀수를 판별하는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67000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 1 ~ 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까지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짝수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홀수를 판별하는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2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67000"/>
            <a:ext cx="9105901" cy="17316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 1 ~ 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까지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짝수의 합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홀수의 합을 구해라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3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(N)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리스트에 추가하는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4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부터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까지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리스트에 추가하는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5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부터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까지의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홀수들을 리스트에 추가하는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6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7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(N)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의 배수를 판별하는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8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(N)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~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에서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의 배수를 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lt1"/>
                </a:solidFill>
              </a:rPr>
              <a:t>P</a:t>
            </a:r>
            <a:r>
              <a:rPr lang="en-US" altLang="ko-KR" sz="5200" b="1">
                <a:solidFill>
                  <a:schemeClr val="bg1"/>
                </a:solidFill>
              </a:rPr>
              <a:t>ython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2500788"/>
            <a:ext cx="9105901" cy="18597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A-B-C-D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 가 번갈아가면서 청소를 하기로했다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endParaRPr lang="ko-KR" altLang="en-US" sz="29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만약 첫날 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A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 가 당번이라면 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N 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일에는 누가 당번인가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?</a:t>
            </a:r>
            <a:endParaRPr lang="en-US" altLang="ko-KR" sz="29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9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2057875"/>
            <a:ext cx="9105901" cy="274224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A-B-C-D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 가 번갈아가면서 청소를 하기로했다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endParaRPr lang="ko-KR" altLang="en-US" sz="29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만약 첫날 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A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 가 당번이라면 오늘부터 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일까지</a:t>
            </a:r>
            <a:endParaRPr lang="ko-KR" altLang="en-US" sz="29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당번을 출력해라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29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10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2556984"/>
            <a:ext cx="9105901" cy="18626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을 입력받고 해당년도가 </a:t>
            </a:r>
            <a:endParaRPr lang="ko-KR" altLang="en-US" sz="29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윤년인지 판단하는 프로그램</a:t>
            </a:r>
            <a:endParaRPr lang="ko-KR" altLang="en-US" sz="29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11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2556984"/>
            <a:ext cx="9105901" cy="18626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~ N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 년 중 해당년도가 </a:t>
            </a:r>
            <a:endParaRPr lang="ko-KR" altLang="en-US" sz="29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윤년인 년도를 출력하는 프로그램</a:t>
            </a:r>
            <a:endParaRPr lang="ko-KR" altLang="en-US" sz="29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12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2911314"/>
            <a:ext cx="9105901" cy="974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을 입력받고 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Factorial 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을 출력하는 프로그램</a:t>
            </a:r>
            <a:endParaRPr lang="ko-KR" altLang="en-US" sz="29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13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14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49" y="2667000"/>
            <a:ext cx="9105901" cy="18588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을 입력받고 </a:t>
            </a:r>
            <a:endParaRPr lang="en-US" altLang="ko-KR" sz="29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1~N 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Factorial </a:t>
            </a: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을 출력하는 프로그램</a:t>
            </a:r>
            <a:endParaRPr lang="ko-KR" altLang="en-US" sz="29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851785"/>
            <a:ext cx="67056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반복문 좀 더 심화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(N)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짝수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홀수를 판별하는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1143000"/>
            <a:ext cx="9105901" cy="1512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개의 수를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짝수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홀수를 판별하는 프로그램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(1)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2</a:t>
            </a:r>
            <a:endParaRPr lang="en-US" altLang="ko-KR" b="1">
              <a:latin typeface="+mn-ea"/>
            </a:endParaRPr>
          </a:p>
        </p:txBody>
      </p:sp>
      <p:pic>
        <p:nvPicPr>
          <p:cNvPr id="28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2575" y="2971800"/>
            <a:ext cx="6800850" cy="3213099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1143000"/>
            <a:ext cx="9105901" cy="1512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개의 수를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짝수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홀수를 판별하는 프로그램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(2)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3</a:t>
            </a:r>
            <a:endParaRPr lang="en-US" altLang="ko-KR" b="1">
              <a:latin typeface="+mn-ea"/>
            </a:endParaRPr>
          </a:p>
        </p:txBody>
      </p:sp>
      <p:pic>
        <p:nvPicPr>
          <p:cNvPr id="2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08150" y="3025036"/>
            <a:ext cx="6536266" cy="3223364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9582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</a:p>
        </p:txBody>
      </p:sp>
      <p:sp>
        <p:nvSpPr>
          <p:cNvPr id="179" name="직사각형 35"/>
          <p:cNvSpPr/>
          <p:nvPr/>
        </p:nvSpPr>
        <p:spPr>
          <a:xfrm>
            <a:off x="381000" y="115134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80" name="직사각형 3"/>
          <p:cNvSpPr/>
          <p:nvPr/>
        </p:nvSpPr>
        <p:spPr>
          <a:xfrm>
            <a:off x="822960" y="1089660"/>
            <a:ext cx="7635240" cy="367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프로그래밍 언어관련 통계 자료</a:t>
            </a: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(pypl)</a:t>
            </a:r>
          </a:p>
        </p:txBody>
      </p:sp>
      <p:pic>
        <p:nvPicPr>
          <p:cNvPr id="190" name="그림 1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2906" y="1828800"/>
            <a:ext cx="6204294" cy="4434501"/>
          </a:xfrm>
          <a:prstGeom prst="rect">
            <a:avLst/>
          </a:prstGeom>
        </p:spPr>
      </p:pic>
      <p:sp>
        <p:nvSpPr>
          <p:cNvPr id="191" name="직사각형 190"/>
          <p:cNvSpPr/>
          <p:nvPr/>
        </p:nvSpPr>
        <p:spPr>
          <a:xfrm>
            <a:off x="2025306" y="2529501"/>
            <a:ext cx="5970782" cy="3910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두 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(A,B)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를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받아올림 발생을 판별하는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4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247649" y="1601152"/>
            <a:ext cx="4552951" cy="36556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개의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두 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(A, B)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를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받아올림 발생을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판별하는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5</a:t>
            </a:r>
            <a:endParaRPr lang="en-US" altLang="ko-KR" b="1">
              <a:latin typeface="+mn-ea"/>
            </a:endParaRPr>
          </a:p>
        </p:txBody>
      </p:sp>
      <p:pic>
        <p:nvPicPr>
          <p:cNvPr id="2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0" y="1098549"/>
            <a:ext cx="4203700" cy="514985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개의 점수를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평균을 구하는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6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r>
              <a:rPr lang="en-US" altLang="ko-KR" b="1">
                <a:latin typeface="+mn-ea"/>
              </a:rPr>
              <a:t> 7</a:t>
            </a:r>
            <a:endParaRPr lang="en-US" altLang="ko-KR" b="1">
              <a:latin typeface="+mn-ea"/>
            </a:endParaRPr>
          </a:p>
        </p:txBody>
      </p:sp>
      <p:sp>
        <p:nvSpPr>
          <p:cNvPr id="288" name="직사각형 3"/>
          <p:cNvSpPr/>
          <p:nvPr/>
        </p:nvSpPr>
        <p:spPr>
          <a:xfrm>
            <a:off x="400049" y="1148714"/>
            <a:ext cx="9105901" cy="15182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5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개의 점수를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평균보다 낮은 수들을 구하는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8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4175" y="2895600"/>
            <a:ext cx="6597649" cy="320040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851785"/>
            <a:ext cx="67056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약수관련 문제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2287905"/>
            <a:ext cx="9105901" cy="9105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약수 또한 반복문을 사용해야 한다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3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제어문 </a:t>
            </a:r>
            <a:r>
              <a:rPr lang="en-US" altLang="ko-KR" b="1">
                <a:latin typeface="+mn-ea"/>
              </a:rPr>
              <a:t>-</a:t>
            </a:r>
            <a:r>
              <a:rPr lang="ko-KR" altLang="en-US" b="1">
                <a:latin typeface="+mn-ea"/>
              </a:rPr>
              <a:t> 반복문</a:t>
            </a:r>
            <a:endParaRPr lang="ko-KR" altLang="en-US" b="1">
              <a:latin typeface="+mn-ea"/>
            </a:endParaRPr>
          </a:p>
        </p:txBody>
      </p:sp>
      <p:sp>
        <p:nvSpPr>
          <p:cNvPr id="324" name="직사각형 3"/>
          <p:cNvSpPr/>
          <p:nvPr/>
        </p:nvSpPr>
        <p:spPr>
          <a:xfrm>
            <a:off x="400050" y="3739038"/>
            <a:ext cx="9105901" cy="9091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의 약수라면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1~N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이 점검대상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3054667"/>
            <a:ext cx="9105901" cy="9077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의 약수를 구하는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3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약수관련문제</a:t>
            </a:r>
            <a:r>
              <a:rPr lang="en-US" altLang="ko-KR" b="1">
                <a:latin typeface="+mn-ea"/>
              </a:rPr>
              <a:t>1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2528887"/>
            <a:ext cx="9105901" cy="17364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두 수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A, B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의 공약수를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3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약수관련문제</a:t>
            </a:r>
            <a:r>
              <a:rPr lang="en-US" altLang="ko-KR" b="1">
                <a:latin typeface="+mn-ea"/>
              </a:rPr>
              <a:t>2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2528887"/>
            <a:ext cx="9105901" cy="17364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두 수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A, B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의 최대 공약수를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3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약수관련문제</a:t>
            </a:r>
            <a:r>
              <a:rPr lang="en-US" altLang="ko-KR" b="1">
                <a:latin typeface="+mn-ea"/>
              </a:rPr>
              <a:t>3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2528887"/>
            <a:ext cx="9105901" cy="17364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(A)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를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소수인지 판별하는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3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약수관련문제</a:t>
            </a:r>
            <a:r>
              <a:rPr lang="en-US" altLang="ko-KR" b="1">
                <a:latin typeface="+mn-ea"/>
              </a:rPr>
              <a:t>4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9582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</a:p>
        </p:txBody>
      </p:sp>
      <p:sp>
        <p:nvSpPr>
          <p:cNvPr id="179" name="직사각형 35"/>
          <p:cNvSpPr/>
          <p:nvPr/>
        </p:nvSpPr>
        <p:spPr>
          <a:xfrm>
            <a:off x="381000" y="115134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80" name="직사각형 3"/>
          <p:cNvSpPr/>
          <p:nvPr/>
        </p:nvSpPr>
        <p:spPr>
          <a:xfrm>
            <a:off x="822960" y="1089660"/>
            <a:ext cx="7635240" cy="367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프로그래밍 언어관련 통계 자료</a:t>
            </a: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(TIOBE)</a:t>
            </a:r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400" y="2362200"/>
            <a:ext cx="8883649" cy="2787650"/>
          </a:xfrm>
          <a:prstGeom prst="rect">
            <a:avLst/>
          </a:prstGeom>
        </p:spPr>
      </p:pic>
      <p:sp>
        <p:nvSpPr>
          <p:cNvPr id="191" name="직사각형 190"/>
          <p:cNvSpPr/>
          <p:nvPr/>
        </p:nvSpPr>
        <p:spPr>
          <a:xfrm>
            <a:off x="534793" y="3396763"/>
            <a:ext cx="8799508" cy="3910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2528887"/>
            <a:ext cx="9105901" cy="17364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(A)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를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완전수인지 판별하는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3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약수관련문제</a:t>
            </a:r>
            <a:r>
              <a:rPr lang="en-US" altLang="ko-KR" b="1">
                <a:latin typeface="+mn-ea"/>
              </a:rPr>
              <a:t>5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3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약수관련문제</a:t>
            </a:r>
            <a:r>
              <a:rPr lang="en-US" altLang="ko-KR" b="1">
                <a:latin typeface="+mn-ea"/>
              </a:rPr>
              <a:t>6</a:t>
            </a:r>
            <a:endParaRPr lang="en-US" altLang="ko-KR" b="1">
              <a:latin typeface="+mn-ea"/>
            </a:endParaRPr>
          </a:p>
        </p:txBody>
      </p:sp>
      <p:pic>
        <p:nvPicPr>
          <p:cNvPr id="3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5937" y="1346747"/>
            <a:ext cx="6334125" cy="4164505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851785"/>
            <a:ext cx="67056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반복문 중첩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직사각형 35"/>
          <p:cNvSpPr/>
          <p:nvPr/>
        </p:nvSpPr>
        <p:spPr>
          <a:xfrm>
            <a:off x="685800" y="141854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5" name="직사각형 3"/>
          <p:cNvSpPr/>
          <p:nvPr/>
        </p:nvSpPr>
        <p:spPr>
          <a:xfrm>
            <a:off x="1028700" y="1317582"/>
            <a:ext cx="3248025" cy="443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반복문의 중첩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6" name="직선 연결선 32"/>
          <p:cNvCxnSpPr/>
          <p:nvPr/>
        </p:nvCxnSpPr>
        <p:spPr>
          <a:xfrm flipH="1">
            <a:off x="762000" y="20709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33"/>
          <p:cNvSpPr txBox="1"/>
          <p:nvPr/>
        </p:nvSpPr>
        <p:spPr>
          <a:xfrm>
            <a:off x="1513323" y="1870926"/>
            <a:ext cx="7061574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반복문안에 반복문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종속문장에 반복문이 존재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91" name="직사각형 290"/>
          <p:cNvSpPr/>
          <p:nvPr/>
        </p:nvSpPr>
        <p:spPr>
          <a:xfrm>
            <a:off x="4953000" y="2667000"/>
            <a:ext cx="4343400" cy="3048000"/>
          </a:xfrm>
          <a:prstGeom prst="rect">
            <a:avLst/>
          </a:prstGeom>
          <a:noFill/>
          <a:ln w="5715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2" name="직사각형 291"/>
          <p:cNvSpPr/>
          <p:nvPr/>
        </p:nvSpPr>
        <p:spPr>
          <a:xfrm>
            <a:off x="5334000" y="3962400"/>
            <a:ext cx="3429000" cy="1524000"/>
          </a:xfrm>
          <a:prstGeom prst="rect">
            <a:avLst/>
          </a:prstGeom>
          <a:noFill/>
          <a:ln w="5715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3" name="TextBox 292"/>
          <p:cNvSpPr txBox="1"/>
          <p:nvPr/>
        </p:nvSpPr>
        <p:spPr>
          <a:xfrm>
            <a:off x="6518910" y="3124200"/>
            <a:ext cx="1106804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외반복문</a:t>
            </a:r>
            <a:endParaRPr lang="ko-KR" altLang="en-US" b="1"/>
          </a:p>
        </p:txBody>
      </p:sp>
      <p:sp>
        <p:nvSpPr>
          <p:cNvPr id="294" name="TextBox 293"/>
          <p:cNvSpPr txBox="1"/>
          <p:nvPr/>
        </p:nvSpPr>
        <p:spPr>
          <a:xfrm>
            <a:off x="6520815" y="4514850"/>
            <a:ext cx="1104899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내반복문</a:t>
            </a:r>
            <a:endParaRPr lang="ko-KR" altLang="en-US" b="1"/>
          </a:p>
        </p:txBody>
      </p:sp>
      <p:pic>
        <p:nvPicPr>
          <p:cNvPr id="296" name="그림 29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2895600"/>
            <a:ext cx="4034191" cy="1332221"/>
          </a:xfrm>
          <a:prstGeom prst="rect">
            <a:avLst/>
          </a:prstGeom>
        </p:spPr>
      </p:pic>
      <p:sp>
        <p:nvSpPr>
          <p:cNvPr id="297" name="직사각형 296"/>
          <p:cNvSpPr/>
          <p:nvPr/>
        </p:nvSpPr>
        <p:spPr>
          <a:xfrm>
            <a:off x="1138590" y="3265796"/>
            <a:ext cx="3276600" cy="2133600"/>
          </a:xfrm>
          <a:prstGeom prst="rect">
            <a:avLst/>
          </a:prstGeom>
          <a:noFill/>
          <a:ln w="38100">
            <a:solidFill>
              <a:srgbClr val="335c9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8" name="직사각형 297"/>
          <p:cNvSpPr/>
          <p:nvPr/>
        </p:nvSpPr>
        <p:spPr>
          <a:xfrm>
            <a:off x="1824390" y="3652248"/>
            <a:ext cx="2408602" cy="1489972"/>
          </a:xfrm>
          <a:prstGeom prst="rect">
            <a:avLst/>
          </a:prstGeom>
          <a:noFill/>
          <a:ln w="38100">
            <a:solidFill>
              <a:srgbClr val="335c9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9" name="TextBox 33"/>
          <p:cNvSpPr txBox="1"/>
          <p:nvPr/>
        </p:nvSpPr>
        <p:spPr>
          <a:xfrm>
            <a:off x="1422213" y="6061926"/>
            <a:ext cx="7061574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더 빈번하게 실행되야 하는 구문을 생각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0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0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02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제어문 </a:t>
            </a:r>
            <a:r>
              <a:rPr lang="en-US" altLang="ko-KR" b="1">
                <a:latin typeface="+mn-ea"/>
              </a:rPr>
              <a:t>-</a:t>
            </a:r>
            <a:r>
              <a:rPr lang="ko-KR" altLang="en-US" b="1">
                <a:latin typeface="+mn-ea"/>
              </a:rPr>
              <a:t> 반복문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직사각형 290"/>
          <p:cNvSpPr/>
          <p:nvPr/>
        </p:nvSpPr>
        <p:spPr>
          <a:xfrm>
            <a:off x="5029200" y="1828800"/>
            <a:ext cx="4343400" cy="3048000"/>
          </a:xfrm>
          <a:prstGeom prst="rect">
            <a:avLst/>
          </a:prstGeom>
          <a:noFill/>
          <a:ln w="5715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2" name="직사각형 291"/>
          <p:cNvSpPr/>
          <p:nvPr/>
        </p:nvSpPr>
        <p:spPr>
          <a:xfrm>
            <a:off x="5410200" y="3124200"/>
            <a:ext cx="3429000" cy="1524000"/>
          </a:xfrm>
          <a:prstGeom prst="rect">
            <a:avLst/>
          </a:prstGeom>
          <a:noFill/>
          <a:ln w="5715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3" name="TextBox 292"/>
          <p:cNvSpPr txBox="1"/>
          <p:nvPr/>
        </p:nvSpPr>
        <p:spPr>
          <a:xfrm>
            <a:off x="6595110" y="2286000"/>
            <a:ext cx="1106804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외반복문</a:t>
            </a:r>
            <a:endParaRPr lang="ko-KR" altLang="en-US" b="1"/>
          </a:p>
        </p:txBody>
      </p:sp>
      <p:sp>
        <p:nvSpPr>
          <p:cNvPr id="294" name="TextBox 293"/>
          <p:cNvSpPr txBox="1"/>
          <p:nvPr/>
        </p:nvSpPr>
        <p:spPr>
          <a:xfrm>
            <a:off x="6597015" y="3676650"/>
            <a:ext cx="1104899" cy="367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b="1"/>
              <a:t>내반복문</a:t>
            </a:r>
            <a:endParaRPr lang="ko-KR" altLang="en-US" b="1"/>
          </a:p>
        </p:txBody>
      </p:sp>
      <p:sp>
        <p:nvSpPr>
          <p:cNvPr id="299" name="TextBox 33"/>
          <p:cNvSpPr txBox="1"/>
          <p:nvPr/>
        </p:nvSpPr>
        <p:spPr>
          <a:xfrm>
            <a:off x="1422213" y="5299926"/>
            <a:ext cx="7061574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더 빈번하게 실행되야 하는 구문을 생각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300" name="그림 2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676400"/>
            <a:ext cx="5807805" cy="189423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0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0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03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제어문 </a:t>
            </a:r>
            <a:r>
              <a:rPr lang="en-US" altLang="ko-KR" b="1">
                <a:latin typeface="+mn-ea"/>
              </a:rPr>
              <a:t>-</a:t>
            </a:r>
            <a:r>
              <a:rPr lang="ko-KR" altLang="en-US" b="1">
                <a:latin typeface="+mn-ea"/>
              </a:rPr>
              <a:t> 반복문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직사각형 3"/>
          <p:cNvSpPr/>
          <p:nvPr/>
        </p:nvSpPr>
        <p:spPr>
          <a:xfrm>
            <a:off x="476248" y="3107055"/>
            <a:ext cx="5314952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구구단 출력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 1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5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06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07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제어문 </a:t>
            </a:r>
            <a:r>
              <a:rPr lang="en-US" altLang="ko-KR" b="1">
                <a:latin typeface="+mn-ea"/>
              </a:rPr>
              <a:t>-</a:t>
            </a:r>
            <a:r>
              <a:rPr lang="ko-KR" altLang="en-US" b="1">
                <a:latin typeface="+mn-ea"/>
              </a:rPr>
              <a:t> 반복문</a:t>
            </a:r>
            <a:endParaRPr lang="ko-KR" altLang="en-US" b="1">
              <a:latin typeface="+mn-ea"/>
            </a:endParaRPr>
          </a:p>
        </p:txBody>
      </p:sp>
      <p:pic>
        <p:nvPicPr>
          <p:cNvPr id="30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51661" y="1263941"/>
            <a:ext cx="1644539" cy="4330118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직사각형 3"/>
          <p:cNvSpPr/>
          <p:nvPr/>
        </p:nvSpPr>
        <p:spPr>
          <a:xfrm>
            <a:off x="400049" y="182880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구구단 출력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 2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5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06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07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제어문 </a:t>
            </a:r>
            <a:r>
              <a:rPr lang="en-US" altLang="ko-KR" b="1">
                <a:latin typeface="+mn-ea"/>
              </a:rPr>
              <a:t>-</a:t>
            </a:r>
            <a:r>
              <a:rPr lang="ko-KR" altLang="en-US" b="1">
                <a:latin typeface="+mn-ea"/>
              </a:rPr>
              <a:t> 반복문</a:t>
            </a:r>
            <a:endParaRPr lang="ko-KR" altLang="en-US" b="1">
              <a:latin typeface="+mn-ea"/>
            </a:endParaRPr>
          </a:p>
        </p:txBody>
      </p:sp>
      <p:pic>
        <p:nvPicPr>
          <p:cNvPr id="30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300" y="3048000"/>
            <a:ext cx="8915400" cy="1180214"/>
          </a:xfrm>
          <a:prstGeom prst="rect">
            <a:avLst/>
          </a:prstGeom>
          <a:solidFill>
            <a:schemeClr val="accent1"/>
          </a:solidFill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851785"/>
            <a:ext cx="67056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반복문 중첩 실습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2362200"/>
            <a:ext cx="9105901" cy="23464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37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700" b="1" cap="none" spc="0">
                <a:ln w="0"/>
                <a:solidFill>
                  <a:schemeClr val="tx1"/>
                </a:solidFill>
                <a:latin typeface="+mn-ea"/>
              </a:rPr>
              <a:t> 을 입력받고</a:t>
            </a:r>
            <a:endParaRPr lang="ko-KR" altLang="en-US" sz="37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37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700" b="1" cap="none" spc="0">
                <a:ln w="0"/>
                <a:solidFill>
                  <a:schemeClr val="tx1"/>
                </a:solidFill>
                <a:latin typeface="+mn-ea"/>
              </a:rPr>
              <a:t> 이하의 짝수의 개수 구하기</a:t>
            </a:r>
            <a:endParaRPr lang="ko-KR" altLang="en-US" sz="3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2362200"/>
            <a:ext cx="9105901" cy="23412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37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7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700" b="1" cap="none" spc="0">
                <a:ln w="0"/>
                <a:solidFill>
                  <a:schemeClr val="tx1"/>
                </a:solidFill>
                <a:latin typeface="+mn-ea"/>
              </a:rPr>
              <a:t>~</a:t>
            </a:r>
            <a:r>
              <a:rPr lang="ko-KR" altLang="en-US" sz="37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7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700" b="1" cap="none" spc="0">
                <a:ln w="0"/>
                <a:solidFill>
                  <a:schemeClr val="tx1"/>
                </a:solidFill>
                <a:latin typeface="+mn-ea"/>
              </a:rPr>
              <a:t> 까지 각각의 수 이하의 </a:t>
            </a:r>
            <a:endParaRPr lang="ko-KR" altLang="en-US" sz="37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3700" b="1" cap="none" spc="0">
                <a:ln w="0"/>
                <a:solidFill>
                  <a:schemeClr val="tx1"/>
                </a:solidFill>
                <a:latin typeface="+mn-ea"/>
              </a:rPr>
              <a:t>짝수의 개수를 구하는 프로그램</a:t>
            </a:r>
            <a:endParaRPr lang="ko-KR" altLang="en-US" sz="3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2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9582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</a:p>
        </p:txBody>
      </p:sp>
      <p:sp>
        <p:nvSpPr>
          <p:cNvPr id="179" name="직사각형 35"/>
          <p:cNvSpPr/>
          <p:nvPr/>
        </p:nvSpPr>
        <p:spPr>
          <a:xfrm>
            <a:off x="381000" y="115134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80" name="직사각형 3"/>
          <p:cNvSpPr/>
          <p:nvPr/>
        </p:nvSpPr>
        <p:spPr>
          <a:xfrm>
            <a:off x="822960" y="1089660"/>
            <a:ext cx="7635240" cy="367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프로그래밍 언어관련 통계 자료</a:t>
            </a: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(stackoverflow)</a:t>
            </a:r>
          </a:p>
        </p:txBody>
      </p: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1670050"/>
            <a:ext cx="8382000" cy="4953331"/>
          </a:xfrm>
          <a:prstGeom prst="rect">
            <a:avLst/>
          </a:prstGeom>
        </p:spPr>
      </p:pic>
      <p:sp>
        <p:nvSpPr>
          <p:cNvPr id="191" name="직사각형 190"/>
          <p:cNvSpPr/>
          <p:nvPr/>
        </p:nvSpPr>
        <p:spPr>
          <a:xfrm>
            <a:off x="2362198" y="3314700"/>
            <a:ext cx="6724202" cy="3910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2362200"/>
            <a:ext cx="9105901" cy="23464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37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700" b="1" cap="none" spc="0">
                <a:ln w="0"/>
                <a:solidFill>
                  <a:schemeClr val="tx1"/>
                </a:solidFill>
                <a:latin typeface="+mn-ea"/>
              </a:rPr>
              <a:t> 을 입력받고</a:t>
            </a:r>
            <a:endParaRPr lang="ko-KR" altLang="en-US" sz="37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altLang="ko-KR" sz="37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700" b="1" cap="none" spc="0">
                <a:ln w="0"/>
                <a:solidFill>
                  <a:schemeClr val="tx1"/>
                </a:solidFill>
                <a:latin typeface="+mn-ea"/>
              </a:rPr>
              <a:t>의 약수를 구하는 프로그램</a:t>
            </a:r>
            <a:endParaRPr lang="ko-KR" altLang="en-US" sz="37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3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2362200"/>
            <a:ext cx="9105901" cy="22174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~ N </a:t>
            </a: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까지</a:t>
            </a:r>
            <a:endParaRPr lang="ko-KR" altLang="en-US" sz="35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3500" b="1" cap="none" spc="0">
                <a:ln w="0"/>
                <a:solidFill>
                  <a:schemeClr val="tx1"/>
                </a:solidFill>
                <a:latin typeface="+mn-ea"/>
              </a:rPr>
              <a:t>각각의 약수를 구하는 프로그램</a:t>
            </a:r>
            <a:endParaRPr lang="ko-KR" altLang="en-US" sz="35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4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(N)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완전수인지 판단하는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5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부터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까지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완전수를 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6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2680334"/>
            <a:ext cx="9105901" cy="1739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(N)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단을 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7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3091814"/>
            <a:ext cx="9105901" cy="6419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구구단을 출력하는 프로그램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8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50" y="3091814"/>
            <a:ext cx="9105901" cy="6419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구구단을 출력하는 프로그램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2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9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10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50" y="2362200"/>
            <a:ext cx="9105901" cy="21755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을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이 소수인지 판별하는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11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50" y="2362200"/>
            <a:ext cx="9105901" cy="21755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~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까지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소수를 출력하는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12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50" y="2899410"/>
            <a:ext cx="9105901" cy="11391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의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factorial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을 구하는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Python, Why?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13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50" y="2899410"/>
            <a:ext cx="9105901" cy="11391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~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의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factorial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을 구하는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14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50" y="1752600"/>
            <a:ext cx="9105901" cy="32232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잔돈을 입력받고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1000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원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500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원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100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원으로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받을 수 있는 경우의 수를 모두 출력해라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851785"/>
            <a:ext cx="67056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Upgrade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1</a:t>
            </a:r>
            <a:endParaRPr lang="en-US" altLang="ko-KR" b="1">
              <a:latin typeface="+mn-ea"/>
            </a:endParaRPr>
          </a:p>
        </p:txBody>
      </p:sp>
      <p:sp>
        <p:nvSpPr>
          <p:cNvPr id="288" name="직사각형 3"/>
          <p:cNvSpPr/>
          <p:nvPr/>
        </p:nvSpPr>
        <p:spPr>
          <a:xfrm>
            <a:off x="400050" y="2748915"/>
            <a:ext cx="9105901" cy="11372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웹툰별로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1~100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화 까지 접근하려고한다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9" name="직사각형 3"/>
          <p:cNvSpPr/>
          <p:nvPr/>
        </p:nvSpPr>
        <p:spPr>
          <a:xfrm>
            <a:off x="400048" y="3958589"/>
            <a:ext cx="9105901" cy="8420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titleId = 12345, 123923, 19504, 39201, 59395</a:t>
            </a:r>
            <a:endParaRPr lang="en-US" altLang="ko-KR" sz="2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출력형식</a:t>
            </a:r>
            <a:endParaRPr lang="ko-KR" altLang="en-US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49" y="1219200"/>
            <a:ext cx="9105901" cy="17659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90000"/>
              </a:lnSpc>
              <a:defRPr/>
            </a:pPr>
            <a:endParaRPr lang="en-US" altLang="ko-KR" sz="29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8" name="직사각형 3"/>
          <p:cNvSpPr/>
          <p:nvPr/>
        </p:nvSpPr>
        <p:spPr>
          <a:xfrm>
            <a:off x="400049" y="1752600"/>
            <a:ext cx="9105901" cy="30422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ex)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 12345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웹툰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화 다운로드 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    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.....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    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12345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웹툰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100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화 다운로드 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    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123923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웹툰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화 다운로드 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    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...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2</a:t>
            </a:r>
            <a:endParaRPr lang="en-US" altLang="ko-KR" b="1">
              <a:latin typeface="+mn-ea"/>
            </a:endParaRPr>
          </a:p>
        </p:txBody>
      </p:sp>
      <p:sp>
        <p:nvSpPr>
          <p:cNvPr id="288" name="직사각형 3"/>
          <p:cNvSpPr/>
          <p:nvPr/>
        </p:nvSpPr>
        <p:spPr>
          <a:xfrm>
            <a:off x="400050" y="849630"/>
            <a:ext cx="9105901" cy="11391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날짜별로 기온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습도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풍속을 조사하고싶다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1" name="직사각형 3"/>
          <p:cNvSpPr/>
          <p:nvPr/>
        </p:nvSpPr>
        <p:spPr>
          <a:xfrm>
            <a:off x="1066800" y="3200400"/>
            <a:ext cx="4572000" cy="2150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날짜형식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YYMMDD</a:t>
            </a:r>
            <a:endParaRPr lang="en-US" altLang="ko-KR" sz="26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기온정보 페이지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temp</a:t>
            </a:r>
            <a:endParaRPr lang="en-US" altLang="ko-KR" sz="26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습도정보 페이지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humi</a:t>
            </a:r>
            <a:endParaRPr lang="en-US" altLang="ko-KR" sz="26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풍속정보 페이지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wind</a:t>
            </a:r>
            <a:endParaRPr lang="en-US" altLang="ko-KR" sz="2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2" name="직사각형 3"/>
          <p:cNvSpPr/>
          <p:nvPr/>
        </p:nvSpPr>
        <p:spPr>
          <a:xfrm>
            <a:off x="400049" y="5415915"/>
            <a:ext cx="9105901" cy="11372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2021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월 한달 간 정보들을 모아보자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3" name="직사각형 3"/>
          <p:cNvSpPr/>
          <p:nvPr/>
        </p:nvSpPr>
        <p:spPr>
          <a:xfrm>
            <a:off x="1295400" y="2080260"/>
            <a:ext cx="7315200" cy="958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weather?when=[     ]&amp;info=[       ]</a:t>
            </a:r>
            <a:endParaRPr lang="en-US" altLang="ko-KR" sz="30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5" name=""/>
          <p:cNvSpPr/>
          <p:nvPr/>
        </p:nvSpPr>
        <p:spPr>
          <a:xfrm>
            <a:off x="762000" y="2057400"/>
            <a:ext cx="8077200" cy="3429000"/>
          </a:xfrm>
          <a:prstGeom prst="rect">
            <a:avLst/>
          </a:prstGeom>
          <a:noFill/>
          <a:ln w="76200">
            <a:solidFill>
              <a:srgbClr val="455f7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7" name="직사각형 3"/>
          <p:cNvSpPr/>
          <p:nvPr/>
        </p:nvSpPr>
        <p:spPr>
          <a:xfrm>
            <a:off x="400049" y="1698307"/>
            <a:ext cx="9105901" cy="34623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ex)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weather?when=210301&amp;info=temp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조사완료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    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weather?when=210301&amp;info=humi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조사완료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      weather?when=210301&amp;info=wind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조사완료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      weather?when=210302&amp;info=temp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조사완료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      weather?when=210302&amp;info=humi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조사완료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       ...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9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출력형식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직사각형 3"/>
          <p:cNvSpPr/>
          <p:nvPr/>
        </p:nvSpPr>
        <p:spPr>
          <a:xfrm>
            <a:off x="400049" y="2135505"/>
            <a:ext cx="9105901" cy="9772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900" b="1" cap="none" spc="0">
                <a:ln w="0"/>
                <a:solidFill>
                  <a:schemeClr val="tx1"/>
                </a:solidFill>
                <a:latin typeface="+mn-ea"/>
              </a:rPr>
              <a:t>홈쇼핑별로 원하는 상품들의 정보를 찾아보려고한다</a:t>
            </a:r>
            <a:r>
              <a:rPr lang="en-US" altLang="ko-KR" sz="29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29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3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533400" y="3211356"/>
            <a:ext cx="9105901" cy="15892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90000"/>
              </a:lnSpc>
              <a:defRPr/>
            </a:pP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상품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: TV, 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냉장고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에어컨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쇼파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안마기</a:t>
            </a:r>
            <a:endParaRPr lang="ko-KR" altLang="en-US" sz="26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90000"/>
              </a:lnSpc>
              <a:defRPr/>
            </a:pP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홈쇼핑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11st, Naver, G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마켓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쿠팡</a:t>
            </a:r>
            <a:endParaRPr lang="ko-KR" altLang="en-US" sz="2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7" name="직사각형 3"/>
          <p:cNvSpPr/>
          <p:nvPr/>
        </p:nvSpPr>
        <p:spPr>
          <a:xfrm>
            <a:off x="400049" y="1872616"/>
            <a:ext cx="9105901" cy="34613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ex)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11st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TV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가격조사 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    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Naver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의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TV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가격조사 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    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G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마켓의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TV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가격조사 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     쿠팡의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TV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가격조사 완료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     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....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60000"/>
              </a:lnSpc>
              <a:defRPr/>
            </a:pP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9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출력형식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4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1219200" y="1981200"/>
            <a:ext cx="7467600" cy="15925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1000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명 전교생의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국어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수학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영어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]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점수이다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2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r">
              <a:lnSpc>
                <a:spcPct val="190000"/>
              </a:lnSpc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score.txt 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참고</a:t>
            </a:r>
            <a:endParaRPr lang="ko-KR" altLang="en-US" sz="2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0" name="직사각형 3"/>
          <p:cNvSpPr/>
          <p:nvPr/>
        </p:nvSpPr>
        <p:spPr>
          <a:xfrm>
            <a:off x="1219200" y="3653790"/>
            <a:ext cx="7467600" cy="8420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1000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명 각각의 평균점수를 알아보자</a:t>
            </a:r>
            <a:endParaRPr lang="ko-KR" altLang="en-US" sz="2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43"/>
          <p:cNvSpPr txBox="1"/>
          <p:nvPr/>
        </p:nvSpPr>
        <p:spPr>
          <a:xfrm>
            <a:off x="1608410" y="457200"/>
            <a:ext cx="2286000" cy="54292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한 승 협</a:t>
            </a:r>
          </a:p>
        </p:txBody>
      </p:sp>
      <p:sp>
        <p:nvSpPr>
          <p:cNvPr id="137" name="object 3"/>
          <p:cNvSpPr/>
          <p:nvPr/>
        </p:nvSpPr>
        <p:spPr>
          <a:xfrm>
            <a:off x="-261680" y="-152400"/>
            <a:ext cx="1404681" cy="7182897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46607F"/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38" name="TextBox 137"/>
          <p:cNvSpPr txBox="1"/>
          <p:nvPr/>
        </p:nvSpPr>
        <p:spPr>
          <a:xfrm>
            <a:off x="1600198" y="4764406"/>
            <a:ext cx="5943601" cy="146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 b="1">
                <a:latin typeface="맑은 고딕"/>
              </a:rPr>
              <a:t>       코딩도장 튜토리얼로 배우는 Python 1편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>
                <a:latin typeface="맑은 고딕"/>
              </a:rPr>
              <a:t>       코딩도장 튜토리얼로 배우는 Python 문제풀이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>
                <a:latin typeface="맑은 고딕"/>
              </a:rPr>
              <a:t>       실습으로 배우는 SQL injection ( 단독집필 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>
                <a:latin typeface="맑은 고딕"/>
              </a:rPr>
              <a:t>       실습으로 배우는 SQL injection 심화편 ( 단독집필 )</a:t>
            </a:r>
          </a:p>
        </p:txBody>
      </p:sp>
      <p:sp>
        <p:nvSpPr>
          <p:cNvPr id="139" name="직사각형 35"/>
          <p:cNvSpPr/>
          <p:nvPr/>
        </p:nvSpPr>
        <p:spPr>
          <a:xfrm>
            <a:off x="1665560" y="148268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40" name="직사각형 3"/>
          <p:cNvSpPr/>
          <p:nvPr/>
        </p:nvSpPr>
        <p:spPr>
          <a:xfrm>
            <a:off x="2044655" y="1411606"/>
            <a:ext cx="4221480" cy="367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Best of the Best 8</a:t>
            </a: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기 취약점 트랙 수료</a:t>
            </a:r>
          </a:p>
        </p:txBody>
      </p:sp>
      <p:sp>
        <p:nvSpPr>
          <p:cNvPr id="141" name="직사각형 35"/>
          <p:cNvSpPr/>
          <p:nvPr/>
        </p:nvSpPr>
        <p:spPr>
          <a:xfrm>
            <a:off x="1673770" y="208275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42" name="직사각형 3"/>
          <p:cNvSpPr/>
          <p:nvPr/>
        </p:nvSpPr>
        <p:spPr>
          <a:xfrm>
            <a:off x="2043340" y="2011681"/>
            <a:ext cx="6642145" cy="367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대학생 정보보안 연합 동아리 </a:t>
            </a: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SUA </a:t>
            </a: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웹 해킹 </a:t>
            </a: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1</a:t>
            </a: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기 멘토 </a:t>
            </a:r>
          </a:p>
        </p:txBody>
      </p:sp>
      <p:sp>
        <p:nvSpPr>
          <p:cNvPr id="143" name="직사각형 35"/>
          <p:cNvSpPr/>
          <p:nvPr/>
        </p:nvSpPr>
        <p:spPr>
          <a:xfrm>
            <a:off x="1665560" y="268854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44" name="직사각형 3"/>
          <p:cNvSpPr/>
          <p:nvPr/>
        </p:nvSpPr>
        <p:spPr>
          <a:xfrm>
            <a:off x="1922735" y="2617471"/>
            <a:ext cx="4878705" cy="3657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제주 정보보안 인력양성 프로젝트 메인강사</a:t>
            </a:r>
          </a:p>
        </p:txBody>
      </p:sp>
      <p:sp>
        <p:nvSpPr>
          <p:cNvPr id="145" name="직사각형 35"/>
          <p:cNvSpPr/>
          <p:nvPr/>
        </p:nvSpPr>
        <p:spPr>
          <a:xfrm>
            <a:off x="1673770" y="328862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46" name="직사각형 3"/>
          <p:cNvSpPr/>
          <p:nvPr/>
        </p:nvSpPr>
        <p:spPr>
          <a:xfrm>
            <a:off x="2043340" y="3217546"/>
            <a:ext cx="6642145" cy="367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보안 실습 사이트 구축 </a:t>
            </a: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(crackus.jeju.kr)</a:t>
            </a:r>
          </a:p>
        </p:txBody>
      </p:sp>
      <p:sp>
        <p:nvSpPr>
          <p:cNvPr id="147" name="직사각형 35"/>
          <p:cNvSpPr/>
          <p:nvPr/>
        </p:nvSpPr>
        <p:spPr>
          <a:xfrm>
            <a:off x="1675085" y="446400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48" name="직사각형 3"/>
          <p:cNvSpPr/>
          <p:nvPr/>
        </p:nvSpPr>
        <p:spPr>
          <a:xfrm>
            <a:off x="2044655" y="4392931"/>
            <a:ext cx="6642145" cy="367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저술서적</a:t>
            </a:r>
          </a:p>
        </p:txBody>
      </p:sp>
      <p:sp>
        <p:nvSpPr>
          <p:cNvPr id="150" name="직사각형 35"/>
          <p:cNvSpPr/>
          <p:nvPr/>
        </p:nvSpPr>
        <p:spPr>
          <a:xfrm>
            <a:off x="1676400" y="386774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51" name="직사각형 3"/>
          <p:cNvSpPr/>
          <p:nvPr/>
        </p:nvSpPr>
        <p:spPr>
          <a:xfrm>
            <a:off x="2045970" y="3783331"/>
            <a:ext cx="7250430" cy="367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네이버 버그바운티 </a:t>
            </a: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2</a:t>
            </a: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건 </a:t>
            </a: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Accepted (2020 </a:t>
            </a: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명예의 전당</a:t>
            </a: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),</a:t>
            </a: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KVE</a:t>
            </a: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4</a:t>
            </a:r>
            <a:r>
              <a:rPr lang="ko-KR" altLang="en-US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건 보유</a:t>
            </a:r>
          </a:p>
        </p:txBody>
      </p:sp>
      <p:sp>
        <p:nvSpPr>
          <p:cNvPr id="152" name="직사각형 3"/>
          <p:cNvSpPr/>
          <p:nvPr/>
        </p:nvSpPr>
        <p:spPr>
          <a:xfrm>
            <a:off x="4942909" y="228600"/>
            <a:ext cx="4886891" cy="4362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e-mail : gksvnsfl200@naver.com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Language</a:t>
            </a:r>
            <a:endParaRPr lang="en-US" altLang="ko-KR" b="1">
              <a:latin typeface="+mn-ea"/>
            </a:endParaRPr>
          </a:p>
        </p:txBody>
      </p:sp>
      <p:sp>
        <p:nvSpPr>
          <p:cNvPr id="220" name="TextBox 15"/>
          <p:cNvSpPr txBox="1"/>
          <p:nvPr/>
        </p:nvSpPr>
        <p:spPr>
          <a:xfrm>
            <a:off x="495300" y="2362200"/>
            <a:ext cx="8915400" cy="2693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800" b="1">
                <a:solidFill>
                  <a:schemeClr val="tx1"/>
                </a:solidFill>
              </a:rPr>
              <a:t>고급 언어</a:t>
            </a:r>
            <a:endParaRPr lang="ko-KR" altLang="en-US" sz="3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3800" b="1">
                <a:solidFill>
                  <a:schemeClr val="tx1"/>
                </a:solidFill>
              </a:rPr>
              <a:t>Interpreter</a:t>
            </a:r>
            <a:r>
              <a:rPr lang="ko-KR" altLang="en-US" sz="3800" b="1">
                <a:solidFill>
                  <a:schemeClr val="tx1"/>
                </a:solidFill>
              </a:rPr>
              <a:t> 언어</a:t>
            </a:r>
            <a:endParaRPr lang="ko-KR" altLang="en-US" sz="3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3800" b="1">
                <a:solidFill>
                  <a:schemeClr val="tx1"/>
                </a:solidFill>
              </a:rPr>
              <a:t>Managed Language</a:t>
            </a:r>
            <a:endParaRPr lang="en-US" altLang="ko-KR" sz="3800" b="1">
              <a:solidFill>
                <a:schemeClr val="tx1"/>
              </a:solidFill>
            </a:endParaRPr>
          </a:p>
        </p:txBody>
      </p:sp>
      <p:sp>
        <p:nvSpPr>
          <p:cNvPr id="222" name="직사각형 35"/>
          <p:cNvSpPr/>
          <p:nvPr/>
        </p:nvSpPr>
        <p:spPr>
          <a:xfrm>
            <a:off x="609600" y="17907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3" name="직사각형 3"/>
          <p:cNvSpPr/>
          <p:nvPr/>
        </p:nvSpPr>
        <p:spPr>
          <a:xfrm>
            <a:off x="952500" y="1689735"/>
            <a:ext cx="3248025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왜 하필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Python?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7" name="직사각형 3"/>
          <p:cNvSpPr/>
          <p:nvPr/>
        </p:nvSpPr>
        <p:spPr>
          <a:xfrm>
            <a:off x="1219200" y="1981200"/>
            <a:ext cx="7467600" cy="15925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1000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명 전교생의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국어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수학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영어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]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점수이다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2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r">
              <a:lnSpc>
                <a:spcPct val="190000"/>
              </a:lnSpc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score.txt 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참고</a:t>
            </a:r>
            <a:endParaRPr lang="ko-KR" altLang="en-US" sz="2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0" name="직사각형 3"/>
          <p:cNvSpPr/>
          <p:nvPr/>
        </p:nvSpPr>
        <p:spPr>
          <a:xfrm>
            <a:off x="1219200" y="3970020"/>
            <a:ext cx="7467600" cy="15925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국어점수의 평균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수학점수의 평균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endParaRPr lang="ko-KR" altLang="en-US" sz="2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영어점수의 평균을 구하여라</a:t>
            </a:r>
            <a:endParaRPr lang="ko-KR" altLang="en-US" sz="2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 </a:t>
            </a:r>
            <a:r>
              <a:rPr lang="en-US" altLang="ko-KR" b="1">
                <a:latin typeface="+mn-ea"/>
              </a:rPr>
              <a:t>5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851785"/>
            <a:ext cx="67056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반복문 탈출 </a:t>
            </a:r>
            <a:r>
              <a:rPr lang="en-US" altLang="ko-KR" sz="5200" b="1">
                <a:solidFill>
                  <a:schemeClr val="bg1"/>
                </a:solidFill>
              </a:rPr>
              <a:t>break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3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break</a:t>
            </a:r>
            <a:endParaRPr lang="en-US" altLang="ko-KR" b="1">
              <a:latin typeface="+mn-ea"/>
            </a:endParaRPr>
          </a:p>
        </p:txBody>
      </p:sp>
      <p:pic>
        <p:nvPicPr>
          <p:cNvPr id="3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600" y="3429000"/>
            <a:ext cx="3048000" cy="1421855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3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3400" y="3429000"/>
            <a:ext cx="4563998" cy="181111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327" name="직사각형 35"/>
          <p:cNvSpPr/>
          <p:nvPr/>
        </p:nvSpPr>
        <p:spPr>
          <a:xfrm>
            <a:off x="1008335" y="204106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8" name="직사각형 3"/>
          <p:cNvSpPr/>
          <p:nvPr/>
        </p:nvSpPr>
        <p:spPr>
          <a:xfrm>
            <a:off x="1447800" y="1924266"/>
            <a:ext cx="6667500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break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9" name="직선 연결선 32"/>
          <p:cNvCxnSpPr/>
          <p:nvPr/>
        </p:nvCxnSpPr>
        <p:spPr>
          <a:xfrm flipH="1">
            <a:off x="990600" y="260985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3"/>
          <p:cNvSpPr txBox="1"/>
          <p:nvPr/>
        </p:nvSpPr>
        <p:spPr>
          <a:xfrm>
            <a:off x="1733550" y="2404326"/>
            <a:ext cx="7061574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반복문을 빠져나간다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.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해당 종속문장을 빠져나감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3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continue</a:t>
            </a:r>
            <a:endParaRPr lang="en-US" altLang="ko-KR" b="1">
              <a:latin typeface="+mn-ea"/>
            </a:endParaRPr>
          </a:p>
        </p:txBody>
      </p:sp>
      <p:pic>
        <p:nvPicPr>
          <p:cNvPr id="3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4600" y="2713048"/>
            <a:ext cx="4876800" cy="2830285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328" name="직사각형 35"/>
          <p:cNvSpPr/>
          <p:nvPr/>
        </p:nvSpPr>
        <p:spPr>
          <a:xfrm>
            <a:off x="1008335" y="164079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9" name="직사각형 3"/>
          <p:cNvSpPr/>
          <p:nvPr/>
        </p:nvSpPr>
        <p:spPr>
          <a:xfrm>
            <a:off x="1447800" y="1524000"/>
            <a:ext cx="6667500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continue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0" name="직선 연결선 32"/>
          <p:cNvCxnSpPr/>
          <p:nvPr/>
        </p:nvCxnSpPr>
        <p:spPr>
          <a:xfrm flipH="1">
            <a:off x="990600" y="2209584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"/>
          <p:cNvSpPr txBox="1"/>
          <p:nvPr/>
        </p:nvSpPr>
        <p:spPr>
          <a:xfrm>
            <a:off x="1733550" y="2004060"/>
            <a:ext cx="7061574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반복문을 계속진행함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1143000"/>
            <a:ext cx="9105901" cy="9103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dk1"/>
                </a:solidFill>
                <a:latin typeface="+mn-ea"/>
              </a:rPr>
              <a:t>Continue?? </a:t>
            </a:r>
            <a:r>
              <a:rPr lang="ko-KR" altLang="en-US" sz="3600" b="1" cap="none" spc="0">
                <a:ln w="0"/>
                <a:solidFill>
                  <a:schemeClr val="dk1"/>
                </a:solidFill>
                <a:latin typeface="+mn-ea"/>
              </a:rPr>
              <a:t>그럼 왜써</a:t>
            </a:r>
            <a:r>
              <a:rPr lang="en-US" altLang="ko-KR" sz="3600" b="1" cap="none" spc="0">
                <a:ln w="0"/>
                <a:solidFill>
                  <a:schemeClr val="dk1"/>
                </a:solidFill>
                <a:latin typeface="+mn-ea"/>
              </a:rPr>
              <a:t>...?</a:t>
            </a:r>
            <a:endParaRPr lang="en-US" altLang="ko-KR" sz="36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sp>
        <p:nvSpPr>
          <p:cNvPr id="325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6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7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continue</a:t>
            </a:r>
            <a:endParaRPr lang="en-US" altLang="ko-KR" b="1">
              <a:latin typeface="+mn-ea"/>
            </a:endParaRPr>
          </a:p>
        </p:txBody>
      </p:sp>
      <p:pic>
        <p:nvPicPr>
          <p:cNvPr id="3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2362200"/>
            <a:ext cx="4876800" cy="289560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328" name=""/>
          <p:cNvSpPr/>
          <p:nvPr/>
        </p:nvSpPr>
        <p:spPr>
          <a:xfrm>
            <a:off x="1809750" y="3829050"/>
            <a:ext cx="2209800" cy="13716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30" name=""/>
          <p:cNvSpPr txBox="1"/>
          <p:nvPr/>
        </p:nvSpPr>
        <p:spPr>
          <a:xfrm>
            <a:off x="1413509" y="4166234"/>
            <a:ext cx="3469005" cy="48958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600" b="1">
                <a:solidFill>
                  <a:schemeClr val="dk1"/>
                </a:solidFill>
              </a:rPr>
              <a:t>복잡한 코드 </a:t>
            </a:r>
            <a:r>
              <a:rPr lang="en-US" altLang="ko-KR" sz="2600" b="1">
                <a:solidFill>
                  <a:schemeClr val="dk1"/>
                </a:solidFill>
              </a:rPr>
              <a:t>1000</a:t>
            </a:r>
            <a:r>
              <a:rPr lang="ko-KR" altLang="en-US" sz="2600" b="1">
                <a:solidFill>
                  <a:schemeClr val="dk1"/>
                </a:solidFill>
              </a:rPr>
              <a:t> 줄들 </a:t>
            </a:r>
            <a:endParaRPr lang="ko-KR" altLang="en-US" sz="2600" b="1">
              <a:solidFill>
                <a:schemeClr val="dk1"/>
              </a:solidFill>
            </a:endParaRPr>
          </a:p>
        </p:txBody>
      </p:sp>
      <p:sp>
        <p:nvSpPr>
          <p:cNvPr id="331" name=""/>
          <p:cNvSpPr txBox="1"/>
          <p:nvPr/>
        </p:nvSpPr>
        <p:spPr>
          <a:xfrm>
            <a:off x="5715000" y="2957512"/>
            <a:ext cx="3810000" cy="14620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ko-KR" altLang="en-US" sz="3000" b="1">
                <a:solidFill>
                  <a:srgbClr val="ff0000"/>
                </a:solidFill>
              </a:rPr>
              <a:t>어차피 해당 안될텐데 실행할거냐</a:t>
            </a:r>
            <a:r>
              <a:rPr lang="en-US" altLang="ko-KR" sz="3000" b="1">
                <a:solidFill>
                  <a:srgbClr val="ff0000"/>
                </a:solidFill>
              </a:rPr>
              <a:t>?</a:t>
            </a:r>
            <a:endParaRPr lang="ko-KR" altLang="en-US"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6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7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소수 구하는 코드</a:t>
            </a:r>
            <a:r>
              <a:rPr lang="en-US" altLang="ko-KR" b="1">
                <a:latin typeface="+mn-ea"/>
              </a:rPr>
              <a:t>??</a:t>
            </a:r>
            <a:endParaRPr lang="en-US" altLang="ko-KR" b="1">
              <a:latin typeface="+mn-ea"/>
            </a:endParaRPr>
          </a:p>
        </p:txBody>
      </p:sp>
      <p:pic>
        <p:nvPicPr>
          <p:cNvPr id="3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0100" y="1546769"/>
            <a:ext cx="5549900" cy="416823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  <p:sp>
        <p:nvSpPr>
          <p:cNvPr id="333" name=""/>
          <p:cNvSpPr/>
          <p:nvPr/>
        </p:nvSpPr>
        <p:spPr>
          <a:xfrm>
            <a:off x="4800600" y="4440509"/>
            <a:ext cx="609600" cy="42005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4" name=""/>
          <p:cNvSpPr/>
          <p:nvPr/>
        </p:nvSpPr>
        <p:spPr>
          <a:xfrm>
            <a:off x="4800600" y="5268232"/>
            <a:ext cx="609600" cy="42005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5" name=""/>
          <p:cNvSpPr/>
          <p:nvPr/>
        </p:nvSpPr>
        <p:spPr>
          <a:xfrm>
            <a:off x="381000" y="94297"/>
            <a:ext cx="609600" cy="42005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6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7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336" name="직사각형 3"/>
          <p:cNvSpPr/>
          <p:nvPr/>
        </p:nvSpPr>
        <p:spPr>
          <a:xfrm>
            <a:off x="1219200" y="1228725"/>
            <a:ext cx="7467600" cy="15906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1000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명 전교생의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국어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수학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영어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]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점수이다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2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평균에 따라서 장학금이 지급된다고 한다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2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37" name="직사각형 3"/>
          <p:cNvSpPr/>
          <p:nvPr/>
        </p:nvSpPr>
        <p:spPr>
          <a:xfrm>
            <a:off x="1219200" y="3200400"/>
            <a:ext cx="7467600" cy="3093720"/>
          </a:xfrm>
          <a:prstGeom prst="rect">
            <a:avLst/>
          </a:prstGeom>
          <a:noFill/>
          <a:ln w="76200">
            <a:solidFill>
              <a:srgbClr val="455f7e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70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점 미만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장학금 없음</a:t>
            </a:r>
            <a:endParaRPr lang="ko-KR" altLang="en-US" sz="2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70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~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80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점 미만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100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만원</a:t>
            </a:r>
            <a:endParaRPr lang="ko-KR" altLang="en-US" sz="2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80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~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85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점 미만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150</a:t>
            </a:r>
            <a:r>
              <a:rPr lang="ko-KR" altLang="en-US" sz="2600" b="1" cap="none" spc="0">
                <a:ln w="0"/>
                <a:solidFill>
                  <a:schemeClr val="tx1"/>
                </a:solidFill>
                <a:latin typeface="+mn-ea"/>
              </a:rPr>
              <a:t>만원</a:t>
            </a:r>
            <a:endParaRPr lang="ko-KR" altLang="en-US" sz="2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.....</a:t>
            </a:r>
            <a:endParaRPr lang="en-US" altLang="ko-KR" sz="2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반복문</a:t>
            </a:r>
            <a:r>
              <a:rPr lang="en-US" altLang="ko-KR" sz="5200" b="1">
                <a:solidFill>
                  <a:schemeClr val="bg1"/>
                </a:solidFill>
              </a:rPr>
              <a:t> (while)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직사각형 35"/>
          <p:cNvSpPr/>
          <p:nvPr/>
        </p:nvSpPr>
        <p:spPr>
          <a:xfrm>
            <a:off x="533400" y="171529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6" name="직사각형 3"/>
          <p:cNvSpPr/>
          <p:nvPr/>
        </p:nvSpPr>
        <p:spPr>
          <a:xfrm>
            <a:off x="876300" y="1614330"/>
            <a:ext cx="3248026" cy="443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반복문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7" name="TextBox 33"/>
          <p:cNvSpPr txBox="1"/>
          <p:nvPr/>
        </p:nvSpPr>
        <p:spPr>
          <a:xfrm>
            <a:off x="914400" y="2367915"/>
            <a:ext cx="7061574" cy="529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900" b="1">
                <a:solidFill>
                  <a:schemeClr val="dk1"/>
                </a:solidFill>
                <a:latin typeface="맑은 고딕"/>
              </a:rPr>
              <a:t>while</a:t>
            </a:r>
            <a:r>
              <a:rPr lang="en-US" altLang="ko-KR" sz="2900" b="1">
                <a:solidFill>
                  <a:srgbClr val="ff0000"/>
                </a:solidFill>
                <a:latin typeface="맑은 고딕"/>
              </a:rPr>
              <a:t> Bool :</a:t>
            </a:r>
            <a:endParaRPr lang="en-US" altLang="ko-KR" sz="2900" b="1">
              <a:solidFill>
                <a:srgbClr val="ff0000"/>
              </a:solidFill>
              <a:latin typeface="맑은 고딕"/>
            </a:endParaRPr>
          </a:p>
        </p:txBody>
      </p:sp>
      <p:cxnSp>
        <p:nvCxnSpPr>
          <p:cNvPr id="308" name="직선 연결선 32"/>
          <p:cNvCxnSpPr/>
          <p:nvPr/>
        </p:nvCxnSpPr>
        <p:spPr>
          <a:xfrm flipH="1">
            <a:off x="1080468" y="401193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3"/>
          <p:cNvSpPr txBox="1"/>
          <p:nvPr/>
        </p:nvSpPr>
        <p:spPr>
          <a:xfrm>
            <a:off x="1831791" y="3823335"/>
            <a:ext cx="7061574" cy="105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Bool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값이 참일 때 동안 종속문장 반복 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endParaRPr lang="ko-KR" altLang="en-US" sz="2100" b="1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tx1"/>
                </a:solidFill>
                <a:latin typeface="맑은 고딕"/>
              </a:rPr>
              <a:t>반복의 의미가 강함</a:t>
            </a:r>
            <a:r>
              <a:rPr lang="en-US" altLang="ko-KR" sz="2100" b="1">
                <a:solidFill>
                  <a:schemeClr val="tx1"/>
                </a:solidFill>
                <a:latin typeface="맑은 고딕"/>
              </a:rPr>
              <a:t>!</a:t>
            </a:r>
            <a:r>
              <a:rPr lang="ko-KR" altLang="en-US" sz="2100" b="1"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2100" b="1">
                <a:solidFill>
                  <a:schemeClr val="tx1"/>
                </a:solidFill>
                <a:latin typeface="맑은 고딕"/>
              </a:rPr>
              <a:t>반복간 변하는 값은 일일히 지정</a:t>
            </a:r>
            <a:r>
              <a:rPr lang="en-US" altLang="ko-KR" sz="2100" b="1"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2100" b="1"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312" name="직선 연결선 32"/>
          <p:cNvCxnSpPr/>
          <p:nvPr/>
        </p:nvCxnSpPr>
        <p:spPr>
          <a:xfrm flipH="1">
            <a:off x="1104014" y="465010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312"/>
          <p:cNvSpPr txBox="1"/>
          <p:nvPr/>
        </p:nvSpPr>
        <p:spPr>
          <a:xfrm>
            <a:off x="1616265" y="2987040"/>
            <a:ext cx="3048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[</a:t>
            </a:r>
            <a:r>
              <a:rPr lang="ko-KR" altLang="en-US" b="1"/>
              <a:t>            종속문장               </a:t>
            </a:r>
            <a:r>
              <a:rPr lang="en-US" altLang="ko-KR" b="1"/>
              <a:t>]</a:t>
            </a:r>
            <a:endParaRPr lang="en-US" altLang="ko-KR" b="1"/>
          </a:p>
        </p:txBody>
      </p:sp>
      <p:sp>
        <p:nvSpPr>
          <p:cNvPr id="314" name="직사각형 313"/>
          <p:cNvSpPr/>
          <p:nvPr/>
        </p:nvSpPr>
        <p:spPr>
          <a:xfrm>
            <a:off x="1044765" y="3015615"/>
            <a:ext cx="590550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5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6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7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While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1-9</a:t>
            </a:r>
            <a:r>
              <a:rPr lang="ko-KR" altLang="en-US" b="1">
                <a:latin typeface="+mn-ea"/>
              </a:rPr>
              <a:t> 출력 </a:t>
            </a:r>
            <a:r>
              <a:rPr lang="en-US" altLang="ko-KR" b="1">
                <a:latin typeface="+mn-ea"/>
              </a:rPr>
              <a:t>(for, while)</a:t>
            </a:r>
            <a:endParaRPr lang="en-US" altLang="ko-KR" b="1">
              <a:latin typeface="+mn-ea"/>
            </a:endParaRPr>
          </a:p>
        </p:txBody>
      </p:sp>
      <p:pic>
        <p:nvPicPr>
          <p:cNvPr id="2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000" y="1447800"/>
            <a:ext cx="6019800" cy="4224121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</a:p>
        </p:txBody>
      </p:sp>
      <p:sp>
        <p:nvSpPr>
          <p:cNvPr id="179" name="직사각형 35"/>
          <p:cNvSpPr/>
          <p:nvPr/>
        </p:nvSpPr>
        <p:spPr>
          <a:xfrm>
            <a:off x="685800" y="25560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09" name="직사각형 3"/>
          <p:cNvSpPr/>
          <p:nvPr/>
        </p:nvSpPr>
        <p:spPr>
          <a:xfrm>
            <a:off x="1028700" y="2455113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Python</a:t>
            </a:r>
          </a:p>
        </p:txBody>
      </p:sp>
      <p:sp>
        <p:nvSpPr>
          <p:cNvPr id="211" name="TextBox 33"/>
          <p:cNvSpPr txBox="1"/>
          <p:nvPr/>
        </p:nvSpPr>
        <p:spPr>
          <a:xfrm>
            <a:off x="990600" y="3224428"/>
            <a:ext cx="7061574" cy="412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귀도 반 로섬이 </a:t>
            </a:r>
            <a:r>
              <a:rPr lang="en-US" altLang="ko-KR" sz="2100" b="1">
                <a:latin typeface="맑은 고딕"/>
              </a:rPr>
              <a:t>1991</a:t>
            </a:r>
            <a:r>
              <a:rPr lang="ko-KR" altLang="en-US" sz="2100" b="1">
                <a:latin typeface="맑은 고딕"/>
              </a:rPr>
              <a:t>년 발표한 고급 프로그래밍 언어</a:t>
            </a: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0417" y="4555287"/>
            <a:ext cx="7725165" cy="1676400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sp>
        <p:nvSpPr>
          <p:cNvPr id="214" name="TextBox 33"/>
          <p:cNvSpPr txBox="1"/>
          <p:nvPr/>
        </p:nvSpPr>
        <p:spPr>
          <a:xfrm>
            <a:off x="990600" y="3772636"/>
            <a:ext cx="7061574" cy="41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영국 코미디프로그램 이름에서 유래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91400" y="5029200"/>
            <a:ext cx="1931504" cy="1676400"/>
          </a:xfrm>
          <a:prstGeom prst="rect">
            <a:avLst/>
          </a:prstGeom>
          <a:ln w="38100">
            <a:solidFill>
              <a:srgbClr val="335C91"/>
            </a:solidFill>
          </a:ln>
        </p:spPr>
      </p:pic>
      <p:pic>
        <p:nvPicPr>
          <p:cNvPr id="216" name="그림 2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43600" y="809625"/>
            <a:ext cx="3505200" cy="2373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구구단 출력 </a:t>
            </a:r>
            <a:r>
              <a:rPr lang="en-US" altLang="ko-KR" b="1">
                <a:latin typeface="+mn-ea"/>
              </a:rPr>
              <a:t>(for, while)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50" y="2472690"/>
            <a:ext cx="9105901" cy="21736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을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구구단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N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단을 출력해보세요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구구단 출력 </a:t>
            </a:r>
            <a:r>
              <a:rPr lang="en-US" altLang="ko-KR" b="1">
                <a:latin typeface="+mn-ea"/>
              </a:rPr>
              <a:t>(for, while)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48" y="2861310"/>
            <a:ext cx="9105901" cy="11372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단부터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9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단까지 출력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..!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Box 33"/>
          <p:cNvSpPr txBox="1"/>
          <p:nvPr/>
        </p:nvSpPr>
        <p:spPr>
          <a:xfrm>
            <a:off x="1422213" y="1985010"/>
            <a:ext cx="7061574" cy="529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900" b="1">
                <a:solidFill>
                  <a:schemeClr val="dk1"/>
                </a:solidFill>
                <a:latin typeface="맑은 고딕"/>
              </a:rPr>
              <a:t>while</a:t>
            </a:r>
            <a:r>
              <a:rPr lang="en-US" altLang="ko-KR" sz="2900" b="1">
                <a:solidFill>
                  <a:srgbClr val="ff0000"/>
                </a:solidFill>
                <a:latin typeface="맑은 고딕"/>
              </a:rPr>
              <a:t> True :</a:t>
            </a:r>
            <a:endParaRPr lang="en-US" altLang="ko-KR" sz="2900" b="1">
              <a:solidFill>
                <a:srgbClr val="ff0000"/>
              </a:solidFill>
              <a:latin typeface="맑은 고딕"/>
            </a:endParaRPr>
          </a:p>
        </p:txBody>
      </p:sp>
      <p:cxnSp>
        <p:nvCxnSpPr>
          <p:cNvPr id="308" name="직선 연결선 32"/>
          <p:cNvCxnSpPr/>
          <p:nvPr/>
        </p:nvCxnSpPr>
        <p:spPr>
          <a:xfrm flipH="1">
            <a:off x="1588281" y="379476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3"/>
          <p:cNvSpPr txBox="1"/>
          <p:nvPr/>
        </p:nvSpPr>
        <p:spPr>
          <a:xfrm>
            <a:off x="2339604" y="3585210"/>
            <a:ext cx="7061574" cy="105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무한 반복문으로 주로 사용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endParaRPr lang="ko-KR" altLang="en-US" sz="2100" b="1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종속문장 안에서 특정조건이 달성되면 반복문을 나가도록</a:t>
            </a:r>
            <a:endParaRPr lang="ko-KR" altLang="en-US" sz="2100" b="1">
              <a:solidFill>
                <a:srgbClr val="ff0000"/>
              </a:solidFill>
              <a:latin typeface="맑은 고딕"/>
            </a:endParaRPr>
          </a:p>
        </p:txBody>
      </p:sp>
      <p:cxnSp>
        <p:nvCxnSpPr>
          <p:cNvPr id="312" name="직선 연결선 32"/>
          <p:cNvCxnSpPr/>
          <p:nvPr/>
        </p:nvCxnSpPr>
        <p:spPr>
          <a:xfrm flipH="1">
            <a:off x="1611826" y="443293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312"/>
          <p:cNvSpPr txBox="1"/>
          <p:nvPr/>
        </p:nvSpPr>
        <p:spPr>
          <a:xfrm>
            <a:off x="2124077" y="2604135"/>
            <a:ext cx="3048001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[</a:t>
            </a:r>
            <a:r>
              <a:rPr lang="ko-KR" altLang="en-US" b="1"/>
              <a:t>            종속문장               </a:t>
            </a:r>
            <a:r>
              <a:rPr lang="en-US" altLang="ko-KR" b="1"/>
              <a:t>]</a:t>
            </a:r>
            <a:endParaRPr lang="en-US" altLang="ko-KR" b="1"/>
          </a:p>
        </p:txBody>
      </p:sp>
      <p:sp>
        <p:nvSpPr>
          <p:cNvPr id="314" name="직사각형 313"/>
          <p:cNvSpPr/>
          <p:nvPr/>
        </p:nvSpPr>
        <p:spPr>
          <a:xfrm>
            <a:off x="1552577" y="2632710"/>
            <a:ext cx="590550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5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6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7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While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Box 33"/>
          <p:cNvSpPr txBox="1"/>
          <p:nvPr/>
        </p:nvSpPr>
        <p:spPr>
          <a:xfrm>
            <a:off x="228600" y="1500344"/>
            <a:ext cx="3092640" cy="529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900" b="1">
                <a:solidFill>
                  <a:schemeClr val="dk1"/>
                </a:solidFill>
                <a:latin typeface="맑은 고딕"/>
              </a:rPr>
              <a:t>while</a:t>
            </a:r>
            <a:r>
              <a:rPr lang="en-US" altLang="ko-KR" sz="2900" b="1">
                <a:solidFill>
                  <a:srgbClr val="ff0000"/>
                </a:solidFill>
                <a:latin typeface="맑은 고딕"/>
              </a:rPr>
              <a:t> True :</a:t>
            </a:r>
            <a:endParaRPr lang="en-US" altLang="ko-KR" sz="2900" b="1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892364" y="2119469"/>
            <a:ext cx="3048000" cy="2833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[</a:t>
            </a:r>
            <a:r>
              <a:rPr lang="ko-KR" altLang="en-US" b="1"/>
              <a:t>            </a:t>
            </a:r>
            <a:endParaRPr lang="ko-KR" altLang="en-US" b="1"/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endParaRPr lang="ko-KR" altLang="en-US" b="1"/>
          </a:p>
          <a:p>
            <a:pPr algn="ctr">
              <a:defRPr/>
            </a:pPr>
            <a:r>
              <a:rPr lang="ko-KR" altLang="en-US" b="1"/>
              <a:t>종속문장              </a:t>
            </a:r>
            <a:endParaRPr lang="ko-KR" altLang="en-US" b="1"/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r>
              <a:rPr lang="en-US" altLang="ko-KR" b="1"/>
              <a:t>if [    </a:t>
            </a:r>
            <a:r>
              <a:rPr lang="ko-KR" altLang="en-US" b="1"/>
              <a:t>특정조건</a:t>
            </a:r>
            <a:r>
              <a:rPr lang="en-US" altLang="ko-KR" b="1"/>
              <a:t>      ]:</a:t>
            </a:r>
            <a:endParaRPr lang="en-US" altLang="ko-KR" b="1"/>
          </a:p>
          <a:p>
            <a:pPr>
              <a:defRPr/>
            </a:pPr>
            <a:r>
              <a:rPr lang="ko-KR" altLang="en-US" b="1"/>
              <a:t>	</a:t>
            </a:r>
            <a:r>
              <a:rPr lang="ko-KR" altLang="en-US" b="1">
                <a:solidFill>
                  <a:srgbClr val="ff0000"/>
                </a:solidFill>
              </a:rPr>
              <a:t>반복문 탈출</a:t>
            </a:r>
            <a:r>
              <a:rPr lang="en-US" altLang="ko-KR" b="1">
                <a:solidFill>
                  <a:srgbClr val="ff0000"/>
                </a:solidFill>
              </a:rPr>
              <a:t>!!!</a:t>
            </a:r>
            <a:endParaRPr lang="en-US" altLang="ko-KR" b="1">
              <a:solidFill>
                <a:srgbClr val="ff0000"/>
              </a:solidFill>
            </a:endParaRPr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r>
              <a:rPr lang="ko-KR" altLang="en-US" b="1"/>
              <a:t> </a:t>
            </a:r>
            <a:r>
              <a:rPr lang="en-US" altLang="ko-KR" b="1"/>
              <a:t>]</a:t>
            </a:r>
            <a:endParaRPr lang="en-US" altLang="ko-KR" b="1"/>
          </a:p>
        </p:txBody>
      </p:sp>
      <p:sp>
        <p:nvSpPr>
          <p:cNvPr id="314" name="직사각형 313"/>
          <p:cNvSpPr/>
          <p:nvPr/>
        </p:nvSpPr>
        <p:spPr>
          <a:xfrm>
            <a:off x="901889" y="3725384"/>
            <a:ext cx="2571750" cy="676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15" name="그림 3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9600" y="838200"/>
            <a:ext cx="4569318" cy="2743200"/>
          </a:xfrm>
          <a:prstGeom prst="rect">
            <a:avLst/>
          </a:prstGeom>
        </p:spPr>
      </p:pic>
      <p:pic>
        <p:nvPicPr>
          <p:cNvPr id="316" name="그림 3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86200" y="3865157"/>
            <a:ext cx="5428090" cy="2611842"/>
          </a:xfrm>
          <a:prstGeom prst="rect">
            <a:avLst/>
          </a:prstGeom>
        </p:spPr>
      </p:pic>
      <p:sp>
        <p:nvSpPr>
          <p:cNvPr id="31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9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While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직사각형 35"/>
          <p:cNvSpPr/>
          <p:nvPr/>
        </p:nvSpPr>
        <p:spPr>
          <a:xfrm>
            <a:off x="647700" y="156289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6" name="직사각형 3"/>
          <p:cNvSpPr/>
          <p:nvPr/>
        </p:nvSpPr>
        <p:spPr>
          <a:xfrm>
            <a:off x="990600" y="1461930"/>
            <a:ext cx="3248026" cy="443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반복문 탈출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8" name="직선 연결선 32"/>
          <p:cNvCxnSpPr/>
          <p:nvPr/>
        </p:nvCxnSpPr>
        <p:spPr>
          <a:xfrm flipH="1">
            <a:off x="1712103" y="455676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3"/>
          <p:cNvSpPr txBox="1"/>
          <p:nvPr/>
        </p:nvSpPr>
        <p:spPr>
          <a:xfrm>
            <a:off x="2463426" y="4356735"/>
            <a:ext cx="7061574" cy="1053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Bool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값이 참일 때 동안 종속문장 반복 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endParaRPr lang="ko-KR" altLang="en-US" sz="2100" b="1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반복 횟수 제한이 없을 때 주로 사용 </a:t>
            </a:r>
            <a:endParaRPr lang="ko-KR" altLang="en-US" sz="2100" b="1">
              <a:solidFill>
                <a:srgbClr val="ff0000"/>
              </a:solidFill>
              <a:latin typeface="맑은 고딕"/>
            </a:endParaRPr>
          </a:p>
        </p:txBody>
      </p:sp>
      <p:cxnSp>
        <p:nvCxnSpPr>
          <p:cNvPr id="312" name="직선 연결선 32"/>
          <p:cNvCxnSpPr/>
          <p:nvPr/>
        </p:nvCxnSpPr>
        <p:spPr>
          <a:xfrm flipH="1">
            <a:off x="1735649" y="519493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3"/>
          <p:cNvSpPr txBox="1"/>
          <p:nvPr/>
        </p:nvSpPr>
        <p:spPr>
          <a:xfrm>
            <a:off x="1546035" y="2362200"/>
            <a:ext cx="7061574" cy="1413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900" b="1">
                <a:solidFill>
                  <a:schemeClr val="dk1"/>
                </a:solidFill>
                <a:latin typeface="맑은 고딕"/>
              </a:rPr>
              <a:t>while</a:t>
            </a:r>
            <a:r>
              <a:rPr lang="en-US" altLang="ko-KR" sz="29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900" b="1">
                <a:solidFill>
                  <a:schemeClr val="dk1"/>
                </a:solidFill>
                <a:latin typeface="맑은 고딕"/>
              </a:rPr>
              <a:t>True :</a:t>
            </a:r>
            <a:endParaRPr lang="en-US" altLang="ko-KR" sz="2900" b="1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en-US" altLang="ko-KR" sz="2900" b="1">
                <a:solidFill>
                  <a:schemeClr val="dk1"/>
                </a:solidFill>
                <a:latin typeface="맑은 고딕"/>
              </a:rPr>
              <a:t>	if [</a:t>
            </a:r>
            <a:r>
              <a:rPr lang="ko-KR" altLang="en-US" sz="2900" b="1">
                <a:solidFill>
                  <a:schemeClr val="dk1"/>
                </a:solidFill>
                <a:latin typeface="맑은 고딕"/>
              </a:rPr>
              <a:t> 화면을 터치함 </a:t>
            </a:r>
            <a:r>
              <a:rPr lang="en-US" altLang="ko-KR" sz="2900" b="1">
                <a:solidFill>
                  <a:schemeClr val="dk1"/>
                </a:solidFill>
                <a:latin typeface="맑은 고딕"/>
              </a:rPr>
              <a:t>]:</a:t>
            </a:r>
            <a:endParaRPr lang="en-US" altLang="ko-KR" sz="2900" b="1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r>
              <a:rPr lang="en-US" altLang="ko-KR" sz="2900" b="1">
                <a:solidFill>
                  <a:srgbClr val="ff0000"/>
                </a:solidFill>
                <a:latin typeface="맑은 고딕"/>
              </a:rPr>
              <a:t>		break</a:t>
            </a:r>
            <a:endParaRPr lang="en-US" altLang="ko-KR" sz="2900" b="1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317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8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9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While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While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1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50" y="2472690"/>
            <a:ext cx="9105901" cy="21755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특정키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(0)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를 입력할 때까지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반복되도록 프로그램하세요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While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2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50" y="3055620"/>
            <a:ext cx="9105901" cy="11353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입력 시 까지 숫자들의 합을 구하세요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While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3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00050" y="3055620"/>
            <a:ext cx="9105901" cy="11353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입력 시 까지 숫자들의 평균을 구하세요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While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4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19099" y="2400300"/>
            <a:ext cx="9105901" cy="21717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입력 시 까지 숫자들의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평균이상인 수들을 출력하세요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While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5</a:t>
            </a:r>
            <a:endParaRPr lang="en-US" altLang="ko-KR" b="1"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419099" y="2400300"/>
            <a:ext cx="9105901" cy="21697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입력 시 까지 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가장 큰 수와 작은 수를 출력하세요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  <a:endParaRPr lang="en-US" altLang="ko-KR" b="1">
              <a:latin typeface="+mn-ea"/>
            </a:endParaRPr>
          </a:p>
        </p:txBody>
      </p:sp>
      <p:sp>
        <p:nvSpPr>
          <p:cNvPr id="179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180" name="직사각형 3"/>
          <p:cNvSpPr/>
          <p:nvPr/>
        </p:nvSpPr>
        <p:spPr>
          <a:xfrm>
            <a:off x="1145988" y="146260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배우기 쉽다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1" name="직선 연결선 32"/>
          <p:cNvCxnSpPr/>
          <p:nvPr/>
        </p:nvCxnSpPr>
        <p:spPr>
          <a:xfrm flipH="1">
            <a:off x="877452" y="223143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33"/>
          <p:cNvSpPr txBox="1"/>
          <p:nvPr/>
        </p:nvSpPr>
        <p:spPr>
          <a:xfrm>
            <a:off x="1625226" y="2024583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문법이 간결하고</a:t>
            </a:r>
            <a:r>
              <a:rPr lang="en-US" altLang="ko-KR" sz="2100" b="1">
                <a:latin typeface="맑은 고딕"/>
              </a:rPr>
              <a:t>,</a:t>
            </a:r>
            <a:r>
              <a:rPr lang="ko-KR" altLang="en-US" sz="2100" b="1">
                <a:latin typeface="맑은 고딕"/>
              </a:rPr>
              <a:t> 이해하기 쉬움</a:t>
            </a:r>
            <a:r>
              <a:rPr lang="en-US" altLang="ko-KR" sz="2100" b="1">
                <a:latin typeface="맑은 고딕"/>
              </a:rPr>
              <a:t>(</a:t>
            </a:r>
            <a:r>
              <a:rPr lang="ko-KR" altLang="en-US" sz="2100" b="1">
                <a:latin typeface="맑은 고딕"/>
              </a:rPr>
              <a:t>직관적임</a:t>
            </a:r>
            <a:r>
              <a:rPr lang="en-US" altLang="ko-KR" sz="2100" b="1">
                <a:latin typeface="맑은 고딕"/>
              </a:rPr>
              <a:t>)</a:t>
            </a:r>
            <a:endParaRPr lang="en-US" altLang="ko-KR" sz="2100" b="1">
              <a:latin typeface="맑은 고딕"/>
            </a:endParaRP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2743200"/>
            <a:ext cx="4785567" cy="3533371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6248400" y="3573780"/>
            <a:ext cx="2796540" cy="1691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500" b="1">
                <a:latin typeface="맑은 고딕"/>
              </a:rPr>
              <a:t>Hello world</a:t>
            </a:r>
            <a:r>
              <a:rPr lang="ko-KR" altLang="en-US" sz="3500" b="1">
                <a:latin typeface="맑은 고딕"/>
              </a:rPr>
              <a:t> </a:t>
            </a:r>
            <a:endParaRPr lang="ko-KR" altLang="en-US" sz="3500" b="1">
              <a:latin typeface="맑은 고딕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500" b="1">
                <a:latin typeface="맑은 고딕"/>
              </a:rPr>
              <a:t>출력하기</a:t>
            </a:r>
            <a:endParaRPr lang="ko-KR" altLang="en-US" sz="35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</p:bldLst>
  </p:timing>
</p:sld>
</file>

<file path=ppt/slides/slide3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직사각형 3"/>
          <p:cNvSpPr/>
          <p:nvPr/>
        </p:nvSpPr>
        <p:spPr>
          <a:xfrm>
            <a:off x="723897" y="1752600"/>
            <a:ext cx="9105902" cy="36576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---- Menu ----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콜라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300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2.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사이다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300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3.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커피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200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돈 넣기</a:t>
            </a:r>
            <a:endParaRPr lang="ko-KR" altLang="en-US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5.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잔돈 반환</a:t>
            </a:r>
            <a:endParaRPr lang="ko-KR" altLang="en-US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-----------------</a:t>
            </a:r>
            <a:b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</a:b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현재금액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 : 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메뉴 선택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: 4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돈을 넣어주세요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rgbClr val="0000ff"/>
                </a:solidFill>
                <a:latin typeface="+mn-ea"/>
              </a:rPr>
              <a:t>500</a:t>
            </a:r>
            <a:br>
              <a:rPr lang="ko-KR" altLang="en-US" b="1" cap="none" spc="0">
                <a:ln w="0"/>
                <a:solidFill>
                  <a:srgbClr val="0000ff"/>
                </a:solidFill>
                <a:latin typeface="+mn-ea"/>
              </a:rPr>
            </a:br>
            <a:br>
              <a:rPr lang="ko-KR" altLang="en-US" b="1" cap="none" spc="0">
                <a:ln w="0"/>
                <a:solidFill>
                  <a:srgbClr val="0000ff"/>
                </a:solidFill>
                <a:latin typeface="+mn-ea"/>
              </a:rPr>
            </a:br>
            <a:endParaRPr lang="ko-KR" altLang="en-US" b="1" cap="none" spc="0">
              <a:ln w="0"/>
              <a:solidFill>
                <a:srgbClr val="0000ff"/>
              </a:solidFill>
              <a:latin typeface="+mn-ea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3798569" y="1756410"/>
            <a:ext cx="2392680" cy="311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---- Menu ----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콜라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300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2.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사이다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300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3.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커피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200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돈 넣기</a:t>
            </a:r>
            <a:endParaRPr lang="ko-KR" altLang="en-US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5.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잔돈 반환</a:t>
            </a:r>
            <a:endParaRPr lang="ko-KR" altLang="en-US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-----------------</a:t>
            </a:r>
            <a:b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</a:b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현재금액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 : 500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메뉴 선택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: 2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사이다 맛있게드세요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8" name="직선 연결선 307"/>
          <p:cNvCxnSpPr/>
          <p:nvPr/>
        </p:nvCxnSpPr>
        <p:spPr>
          <a:xfrm rot="16200000" flipH="1">
            <a:off x="1988580" y="3328273"/>
            <a:ext cx="2918938" cy="0"/>
          </a:xfrm>
          <a:prstGeom prst="line">
            <a:avLst/>
          </a:prstGeom>
          <a:ln w="38100">
            <a:solidFill>
              <a:srgbClr val="335c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/>
          <p:nvPr/>
        </p:nvCxnSpPr>
        <p:spPr>
          <a:xfrm rot="16200000" flipH="1">
            <a:off x="4979430" y="3371611"/>
            <a:ext cx="2918938" cy="0"/>
          </a:xfrm>
          <a:prstGeom prst="line">
            <a:avLst/>
          </a:prstGeom>
          <a:ln w="38100">
            <a:solidFill>
              <a:srgbClr val="335c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6694169" y="1783080"/>
            <a:ext cx="2392680" cy="311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---- Menu ----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1. 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콜라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300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2.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사이다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300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3.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커피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200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돈 넣기</a:t>
            </a:r>
            <a:endParaRPr lang="ko-KR" altLang="en-US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5.</a:t>
            </a: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 잔돈 반환</a:t>
            </a:r>
            <a:endParaRPr lang="ko-KR" altLang="en-US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-----------------</a:t>
            </a:r>
            <a:b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</a:b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현재금액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 : 200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메뉴 선택 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: 5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ko-KR" altLang="en-US" b="1" cap="none" spc="0">
                <a:ln w="0"/>
                <a:solidFill>
                  <a:schemeClr val="tx1"/>
                </a:solidFill>
                <a:latin typeface="+mn-ea"/>
              </a:rPr>
              <a:t>잔돈이 반환됩니다</a:t>
            </a:r>
            <a:r>
              <a:rPr lang="en-US" altLang="ko-KR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1" name="직선 연결선 310"/>
          <p:cNvCxnSpPr/>
          <p:nvPr/>
        </p:nvCxnSpPr>
        <p:spPr>
          <a:xfrm>
            <a:off x="533401" y="5234462"/>
            <a:ext cx="8501900" cy="0"/>
          </a:xfrm>
          <a:prstGeom prst="line">
            <a:avLst/>
          </a:prstGeom>
          <a:ln w="38100">
            <a:solidFill>
              <a:srgbClr val="335c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914397" y="5562600"/>
            <a:ext cx="7391402" cy="910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+</a:t>
            </a:r>
            <a:r>
              <a:rPr lang="ko-KR" altLang="en-US" b="1"/>
              <a:t> 현재금액보다 주문한 음료의 가격이 비쌀 경우</a:t>
            </a:r>
            <a:br>
              <a:rPr lang="ko-KR" altLang="en-US" b="1"/>
            </a:br>
            <a:br>
              <a:rPr lang="ko-KR" altLang="en-US" b="1"/>
            </a:br>
            <a:r>
              <a:rPr lang="en-US" altLang="ko-KR" b="1"/>
              <a:t>‘</a:t>
            </a:r>
            <a:r>
              <a:rPr lang="ko-KR" altLang="en-US" b="1"/>
              <a:t>금액이 부족합니다</a:t>
            </a:r>
            <a:r>
              <a:rPr lang="en-US" altLang="ko-KR" b="1"/>
              <a:t>.’</a:t>
            </a:r>
            <a:r>
              <a:rPr lang="ko-KR" altLang="en-US" b="1"/>
              <a:t> 라는 구문을 띄워준 후 다시 메뉴 선택 출력</a:t>
            </a:r>
            <a:endParaRPr lang="ko-KR" altLang="en-US" b="1"/>
          </a:p>
        </p:txBody>
      </p:sp>
      <p:sp>
        <p:nvSpPr>
          <p:cNvPr id="313" name="직사각형 3"/>
          <p:cNvSpPr/>
          <p:nvPr/>
        </p:nvSpPr>
        <p:spPr>
          <a:xfrm>
            <a:off x="295275" y="83820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자판기 프로그램</a:t>
            </a:r>
            <a:endParaRPr lang="ko-KR" altLang="en-US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While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6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Random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직사각형 35"/>
          <p:cNvSpPr/>
          <p:nvPr/>
        </p:nvSpPr>
        <p:spPr>
          <a:xfrm>
            <a:off x="844176" y="217329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6" name="직사각형 3"/>
          <p:cNvSpPr/>
          <p:nvPr/>
        </p:nvSpPr>
        <p:spPr>
          <a:xfrm>
            <a:off x="1253751" y="1962945"/>
            <a:ext cx="7467600" cy="6248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500" b="1" cap="none" spc="0">
                <a:ln w="0"/>
                <a:solidFill>
                  <a:schemeClr val="tx1"/>
                </a:solidFill>
                <a:latin typeface="+mn-ea"/>
              </a:rPr>
              <a:t>Randint(A, B)</a:t>
            </a:r>
            <a:endParaRPr lang="en-US" altLang="ko-KR" sz="35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15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6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7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Random</a:t>
            </a:r>
            <a:endParaRPr lang="en-US" altLang="ko-KR" b="1">
              <a:latin typeface="+mn-ea"/>
            </a:endParaRPr>
          </a:p>
        </p:txBody>
      </p:sp>
      <p:cxnSp>
        <p:nvCxnSpPr>
          <p:cNvPr id="319" name="직선 연결선 32"/>
          <p:cNvCxnSpPr/>
          <p:nvPr/>
        </p:nvCxnSpPr>
        <p:spPr>
          <a:xfrm flipH="1">
            <a:off x="1187076" y="3006669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3"/>
          <p:cNvSpPr txBox="1"/>
          <p:nvPr/>
        </p:nvSpPr>
        <p:spPr>
          <a:xfrm>
            <a:off x="1930026" y="2801145"/>
            <a:ext cx="7061574" cy="41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A ~ B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까지 정수를 랜덤으로 반환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(A&lt;B)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26" name="직사각형 3"/>
          <p:cNvSpPr/>
          <p:nvPr/>
        </p:nvSpPr>
        <p:spPr>
          <a:xfrm>
            <a:off x="1781175" y="4054635"/>
            <a:ext cx="6219826" cy="5173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 b="1" cap="none" spc="0">
                <a:ln w="0"/>
                <a:solidFill>
                  <a:srgbClr val="ff0000"/>
                </a:solidFill>
                <a:latin typeface="+mn-ea"/>
              </a:rPr>
              <a:t>특정 이벤트를 발생시킬 때도 사용</a:t>
            </a:r>
            <a:endParaRPr lang="ko-KR" altLang="en-US" sz="28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6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7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Random</a:t>
            </a:r>
            <a:endParaRPr lang="en-US" altLang="ko-KR" b="1"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419099" y="2899410"/>
            <a:ext cx="9105901" cy="11391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홀짝 게임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6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7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Random</a:t>
            </a:r>
            <a:endParaRPr lang="en-US" altLang="ko-KR" b="1"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419099" y="2899410"/>
            <a:ext cx="9105901" cy="11391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업다운 게임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6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7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Random</a:t>
            </a:r>
            <a:endParaRPr lang="en-US" altLang="ko-KR" b="1"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419099" y="2899410"/>
            <a:ext cx="9105901" cy="11391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연산 게임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문자열의 비밀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직사각형 3"/>
          <p:cNvSpPr/>
          <p:nvPr/>
        </p:nvSpPr>
        <p:spPr>
          <a:xfrm>
            <a:off x="6248400" y="4581525"/>
            <a:ext cx="4114800" cy="4648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endParaRPr lang="ko-KR" altLang="en-US" sz="25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4" name="직사각형 3"/>
          <p:cNvSpPr/>
          <p:nvPr/>
        </p:nvSpPr>
        <p:spPr>
          <a:xfrm>
            <a:off x="152400" y="1371600"/>
            <a:ext cx="6172200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문자열 또한 순서가있다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!!!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5" name="직사각형 3"/>
          <p:cNvSpPr/>
          <p:nvPr/>
        </p:nvSpPr>
        <p:spPr>
          <a:xfrm>
            <a:off x="838200" y="3505200"/>
            <a:ext cx="4343400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‘hello world’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6" name="직사각형 3"/>
          <p:cNvSpPr/>
          <p:nvPr/>
        </p:nvSpPr>
        <p:spPr>
          <a:xfrm>
            <a:off x="5867400" y="3514725"/>
            <a:ext cx="3276600" cy="11868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a[0] = ?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a[2] = ?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7" name="직선 연결선 306"/>
          <p:cNvCxnSpPr/>
          <p:nvPr/>
        </p:nvCxnSpPr>
        <p:spPr>
          <a:xfrm>
            <a:off x="3146032" y="2015490"/>
            <a:ext cx="27782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2"/>
          <p:cNvCxnSpPr/>
          <p:nvPr/>
        </p:nvCxnSpPr>
        <p:spPr>
          <a:xfrm flipH="1">
            <a:off x="3200400" y="236791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3"/>
          <p:cNvSpPr txBox="1"/>
          <p:nvPr/>
        </p:nvSpPr>
        <p:spPr>
          <a:xfrm>
            <a:off x="3951723" y="2167891"/>
            <a:ext cx="4571053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index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개념이 존재한다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311" name="직선 연결선 32"/>
          <p:cNvCxnSpPr/>
          <p:nvPr/>
        </p:nvCxnSpPr>
        <p:spPr>
          <a:xfrm flipH="1">
            <a:off x="3212024" y="280606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3"/>
          <p:cNvSpPr txBox="1"/>
          <p:nvPr/>
        </p:nvSpPr>
        <p:spPr>
          <a:xfrm>
            <a:off x="3963347" y="2606041"/>
            <a:ext cx="4571053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for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문에 활용가능하다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3" name="직사각형 3"/>
          <p:cNvSpPr/>
          <p:nvPr/>
        </p:nvSpPr>
        <p:spPr>
          <a:xfrm>
            <a:off x="1123950" y="4625339"/>
            <a:ext cx="6934201" cy="11868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for i in a: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	print(i)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14" name="직사각형 35"/>
          <p:cNvSpPr/>
          <p:nvPr/>
        </p:nvSpPr>
        <p:spPr>
          <a:xfrm>
            <a:off x="627335" y="374332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15" name="직사각형 35"/>
          <p:cNvSpPr/>
          <p:nvPr/>
        </p:nvSpPr>
        <p:spPr>
          <a:xfrm>
            <a:off x="636860" y="4844414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16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7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</a:t>
            </a:r>
            <a:r>
              <a:rPr lang="en-US" altLang="ko-KR" b="1">
                <a:latin typeface="+mn-ea"/>
              </a:rPr>
              <a:t>!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animBg="1"/>
      <p:bldP spid="306" grpId="1" animBg="1"/>
      <p:bldP spid="308" grpId="2" animBg="1"/>
      <p:bldP spid="309" grpId="3" animBg="1"/>
      <p:bldP spid="311" grpId="4" animBg="1"/>
      <p:bldP spid="312" grpId="5" animBg="1"/>
      <p:bldP spid="313" grpId="6" animBg="1"/>
      <p:bldP spid="314" grpId="7" animBg="1"/>
      <p:bldP spid="315" grpId="8" animBg="1"/>
    </p:bldLst>
  </p:timing>
</p:sld>
</file>

<file path=ppt/slides/slide3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직사각형 3"/>
          <p:cNvSpPr/>
          <p:nvPr/>
        </p:nvSpPr>
        <p:spPr>
          <a:xfrm>
            <a:off x="435368" y="1219200"/>
            <a:ext cx="6172200" cy="560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100" b="1" cap="none" spc="0">
                <a:ln w="0"/>
                <a:solidFill>
                  <a:schemeClr val="tx1"/>
                </a:solidFill>
                <a:latin typeface="+mn-ea"/>
              </a:rPr>
              <a:t>마이너스 </a:t>
            </a:r>
            <a:r>
              <a:rPr lang="en-US" altLang="ko-KR" sz="3100" b="1" cap="none" spc="0">
                <a:ln w="0"/>
                <a:solidFill>
                  <a:schemeClr val="tx1"/>
                </a:solidFill>
                <a:latin typeface="+mn-ea"/>
              </a:rPr>
              <a:t>Index</a:t>
            </a:r>
            <a:r>
              <a:rPr lang="ko-KR" altLang="en-US" sz="31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100" b="1" cap="none" spc="0">
                <a:ln w="0"/>
                <a:solidFill>
                  <a:schemeClr val="tx1"/>
                </a:solidFill>
                <a:latin typeface="+mn-ea"/>
              </a:rPr>
              <a:t>??</a:t>
            </a:r>
            <a:endParaRPr lang="en-US" altLang="ko-KR" sz="31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5" name="직사각형 3"/>
          <p:cNvSpPr/>
          <p:nvPr/>
        </p:nvSpPr>
        <p:spPr>
          <a:xfrm>
            <a:off x="1201465" y="2376649"/>
            <a:ext cx="43434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[1, 2, 3]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4" name="직사각형 35"/>
          <p:cNvSpPr/>
          <p:nvPr/>
        </p:nvSpPr>
        <p:spPr>
          <a:xfrm>
            <a:off x="685800" y="263953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16" name="TextBox 33"/>
          <p:cNvSpPr txBox="1"/>
          <p:nvPr/>
        </p:nvSpPr>
        <p:spPr>
          <a:xfrm>
            <a:off x="2286000" y="2065236"/>
            <a:ext cx="4571053" cy="42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b="1">
                <a:solidFill>
                  <a:srgbClr val="ff0000"/>
                </a:solidFill>
                <a:latin typeface="맑은 고딕"/>
              </a:rPr>
              <a:t>0    1    2</a:t>
            </a:r>
            <a:r>
              <a:rPr lang="en-US" altLang="ko-KR" sz="2200" b="1">
                <a:solidFill>
                  <a:schemeClr val="dk1"/>
                </a:solidFill>
                <a:latin typeface="맑은 고딕"/>
              </a:rPr>
              <a:t> </a:t>
            </a:r>
            <a:endParaRPr lang="en-US" altLang="ko-KR" sz="22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7" name="TextBox 33"/>
          <p:cNvSpPr txBox="1"/>
          <p:nvPr/>
        </p:nvSpPr>
        <p:spPr>
          <a:xfrm>
            <a:off x="2202537" y="2928093"/>
            <a:ext cx="4571053" cy="424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b="1">
                <a:solidFill>
                  <a:srgbClr val="ff0000"/>
                </a:solidFill>
                <a:latin typeface="맑은 고딕"/>
              </a:rPr>
              <a:t>-3   -2   -1</a:t>
            </a:r>
            <a:r>
              <a:rPr lang="en-US" altLang="ko-KR" sz="2200" b="1">
                <a:solidFill>
                  <a:schemeClr val="dk1"/>
                </a:solidFill>
                <a:latin typeface="맑은 고딕"/>
              </a:rPr>
              <a:t> </a:t>
            </a:r>
            <a:endParaRPr lang="en-US" altLang="ko-KR" sz="22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8" name="TextBox 33"/>
          <p:cNvSpPr txBox="1"/>
          <p:nvPr/>
        </p:nvSpPr>
        <p:spPr>
          <a:xfrm>
            <a:off x="1866900" y="5073015"/>
            <a:ext cx="6172200" cy="41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마이너스를 보면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len(a)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를 더하면 안헷갈림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19" name="직사각형 3"/>
          <p:cNvSpPr/>
          <p:nvPr/>
        </p:nvSpPr>
        <p:spPr>
          <a:xfrm>
            <a:off x="2667000" y="3657600"/>
            <a:ext cx="4572000" cy="11868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a[-1]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=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a[2] = 3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a[-3] = a[0] = 1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</a:t>
            </a:r>
            <a:r>
              <a:rPr lang="en-US" altLang="ko-KR" b="1">
                <a:latin typeface="+mn-ea"/>
              </a:rPr>
              <a:t>!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순서있는 자료형 지정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03088" y="13201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219200"/>
            <a:ext cx="3248025" cy="4417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슬라이싱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1219200" y="198120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970523" y="1781175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특정 패턴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이 있는 자료를 처리할 때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주로 사용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320" name="그림 3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96175" y="2577249"/>
            <a:ext cx="7113649" cy="3200400"/>
          </a:xfrm>
          <a:prstGeom prst="rect">
            <a:avLst/>
          </a:prstGeom>
          <a:ln w="57150">
            <a:solidFill>
              <a:srgbClr val="26456d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</a:p>
        </p:txBody>
      </p:sp>
      <p:sp>
        <p:nvSpPr>
          <p:cNvPr id="195" name="직사각형 14"/>
          <p:cNvSpPr/>
          <p:nvPr/>
        </p:nvSpPr>
        <p:spPr>
          <a:xfrm>
            <a:off x="838200" y="2784069"/>
            <a:ext cx="469399" cy="387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휴먼엑스포"/>
              <a:ea typeface="휴먼엑스포"/>
              <a:cs typeface="Arial"/>
            </a:endParaRPr>
          </a:p>
        </p:txBody>
      </p:sp>
      <p:sp>
        <p:nvSpPr>
          <p:cNvPr id="196" name="TextBox 3"/>
          <p:cNvSpPr txBox="1"/>
          <p:nvPr/>
        </p:nvSpPr>
        <p:spPr>
          <a:xfrm>
            <a:off x="904874" y="2771775"/>
            <a:ext cx="2000951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맑은 고딕"/>
              </a:rPr>
              <a:t>C</a:t>
            </a:r>
            <a:endParaRPr lang="ko-KR" altLang="en-US" sz="2000" b="1">
              <a:latin typeface="맑은 고딕"/>
            </a:endParaRPr>
          </a:p>
        </p:txBody>
      </p:sp>
      <p:sp>
        <p:nvSpPr>
          <p:cNvPr id="198" name="직사각형 14"/>
          <p:cNvSpPr/>
          <p:nvPr/>
        </p:nvSpPr>
        <p:spPr>
          <a:xfrm>
            <a:off x="4495800" y="2781300"/>
            <a:ext cx="808842" cy="351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휴먼엑스포"/>
              <a:ea typeface="휴먼엑스포"/>
              <a:cs typeface="Arial"/>
            </a:endParaRPr>
          </a:p>
        </p:txBody>
      </p:sp>
      <p:sp>
        <p:nvSpPr>
          <p:cNvPr id="199" name="TextBox 3"/>
          <p:cNvSpPr txBox="1"/>
          <p:nvPr/>
        </p:nvSpPr>
        <p:spPr>
          <a:xfrm>
            <a:off x="4514850" y="2762250"/>
            <a:ext cx="2566368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맑은 고딕"/>
              </a:rPr>
              <a:t>JAVA</a:t>
            </a:r>
          </a:p>
        </p:txBody>
      </p:sp>
      <p:sp>
        <p:nvSpPr>
          <p:cNvPr id="203" name="직사각형 14"/>
          <p:cNvSpPr/>
          <p:nvPr/>
        </p:nvSpPr>
        <p:spPr>
          <a:xfrm>
            <a:off x="863288" y="4898619"/>
            <a:ext cx="1066800" cy="3519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휴먼엑스포"/>
              <a:ea typeface="휴먼엑스포"/>
              <a:cs typeface="Arial"/>
            </a:endParaRPr>
          </a:p>
        </p:txBody>
      </p:sp>
      <p:sp>
        <p:nvSpPr>
          <p:cNvPr id="204" name="TextBox 3"/>
          <p:cNvSpPr txBox="1"/>
          <p:nvPr/>
        </p:nvSpPr>
        <p:spPr>
          <a:xfrm>
            <a:off x="882337" y="4870044"/>
            <a:ext cx="1479863" cy="395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맑은 고딕"/>
              </a:rPr>
              <a:t>Python</a:t>
            </a: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57700" y="4751822"/>
            <a:ext cx="4289107" cy="1580664"/>
          </a:xfrm>
          <a:prstGeom prst="rect">
            <a:avLst/>
          </a:prstGeom>
        </p:spPr>
      </p:pic>
      <p:sp>
        <p:nvSpPr>
          <p:cNvPr id="210" name="직사각형 35"/>
          <p:cNvSpPr/>
          <p:nvPr/>
        </p:nvSpPr>
        <p:spPr>
          <a:xfrm>
            <a:off x="803088" y="156357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11" name="직사각형 3"/>
          <p:cNvSpPr/>
          <p:nvPr/>
        </p:nvSpPr>
        <p:spPr>
          <a:xfrm>
            <a:off x="1145988" y="1462608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배우기 쉽다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cxnSp>
        <p:nvCxnSpPr>
          <p:cNvPr id="212" name="직선 연결선 32"/>
          <p:cNvCxnSpPr/>
          <p:nvPr/>
        </p:nvCxnSpPr>
        <p:spPr>
          <a:xfrm flipH="1">
            <a:off x="877452" y="223143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33"/>
          <p:cNvSpPr txBox="1"/>
          <p:nvPr/>
        </p:nvSpPr>
        <p:spPr>
          <a:xfrm>
            <a:off x="1625226" y="2024583"/>
            <a:ext cx="7061574" cy="413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문법이 간결하고</a:t>
            </a:r>
            <a:r>
              <a:rPr lang="en-US" altLang="ko-KR" sz="2100" b="1">
                <a:latin typeface="맑은 고딕"/>
              </a:rPr>
              <a:t>,</a:t>
            </a:r>
            <a:r>
              <a:rPr lang="ko-KR" altLang="en-US" sz="2100" b="1">
                <a:latin typeface="맑은 고딕"/>
              </a:rPr>
              <a:t> 이해하기 쉬움</a:t>
            </a:r>
            <a:r>
              <a:rPr lang="en-US" altLang="ko-KR" sz="2100" b="1">
                <a:latin typeface="맑은 고딕"/>
              </a:rPr>
              <a:t>(</a:t>
            </a:r>
            <a:r>
              <a:rPr lang="ko-KR" altLang="en-US" sz="2100" b="1">
                <a:latin typeface="맑은 고딕"/>
              </a:rPr>
              <a:t>직관적임</a:t>
            </a:r>
            <a:r>
              <a:rPr lang="en-US" altLang="ko-KR" sz="2100" b="1">
                <a:latin typeface="맑은 고딕"/>
              </a:rPr>
              <a:t>)</a:t>
            </a:r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7250" y="3333750"/>
            <a:ext cx="3333750" cy="12827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215" name="그림 2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33900" y="3289299"/>
            <a:ext cx="4991100" cy="12827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216" name="그림 2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5447" y="5419725"/>
            <a:ext cx="3322575" cy="36378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순서있는 자료형 지정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03088" y="13201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219200"/>
            <a:ext cx="3248025" cy="4417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슬라이싱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1" name="직사각형 3"/>
          <p:cNvSpPr/>
          <p:nvPr/>
        </p:nvSpPr>
        <p:spPr>
          <a:xfrm>
            <a:off x="1534182" y="2133600"/>
            <a:ext cx="6837636" cy="6934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4000" b="1" cap="none" spc="0">
                <a:ln w="0"/>
                <a:solidFill>
                  <a:srgbClr val="ff0000"/>
                </a:solidFill>
                <a:latin typeface="+mn-ea"/>
              </a:rPr>
              <a:t>자료</a:t>
            </a:r>
            <a:r>
              <a:rPr lang="en-US" altLang="ko-KR" sz="4000" b="1" cap="none" spc="0">
                <a:ln w="0"/>
                <a:solidFill>
                  <a:srgbClr val="ff0000"/>
                </a:solidFill>
                <a:latin typeface="+mn-ea"/>
              </a:rPr>
              <a:t> [</a:t>
            </a:r>
            <a:r>
              <a:rPr lang="ko-KR" altLang="en-US" sz="4000" b="1" cap="none" spc="0">
                <a:ln w="0"/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4000" b="1" cap="none" spc="0">
                <a:ln w="0"/>
                <a:solidFill>
                  <a:srgbClr val="ff0000"/>
                </a:solidFill>
                <a:latin typeface="+mn-ea"/>
              </a:rPr>
              <a:t>start</a:t>
            </a:r>
            <a:r>
              <a:rPr lang="ko-KR" altLang="en-US" sz="4000" b="1" cap="none" spc="0">
                <a:ln w="0"/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4000" b="1" cap="none" spc="0">
                <a:ln w="0"/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sz="4000" b="1" cap="none" spc="0">
                <a:ln w="0"/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4000" b="1" cap="none" spc="0">
                <a:ln w="0"/>
                <a:solidFill>
                  <a:srgbClr val="ff0000"/>
                </a:solidFill>
                <a:latin typeface="+mn-ea"/>
              </a:rPr>
              <a:t>stop : step ]</a:t>
            </a:r>
            <a:endParaRPr lang="en-US" altLang="ko-KR" sz="40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2" name="TextBox 33"/>
          <p:cNvSpPr txBox="1"/>
          <p:nvPr/>
        </p:nvSpPr>
        <p:spPr>
          <a:xfrm>
            <a:off x="1600200" y="3114675"/>
            <a:ext cx="6172200" cy="471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solidFill>
                  <a:schemeClr val="dk1"/>
                </a:solidFill>
                <a:latin typeface="맑은 고딕"/>
              </a:rPr>
              <a:t>start </a:t>
            </a:r>
            <a:r>
              <a:rPr lang="ko-KR" altLang="en-US" sz="2500" b="1">
                <a:solidFill>
                  <a:schemeClr val="dk1"/>
                </a:solidFill>
                <a:latin typeface="맑은 고딕"/>
              </a:rPr>
              <a:t>부터 </a:t>
            </a:r>
            <a:r>
              <a:rPr lang="en-US" altLang="ko-KR" sz="2500" b="1">
                <a:solidFill>
                  <a:schemeClr val="dk1"/>
                </a:solidFill>
                <a:latin typeface="맑은 고딕"/>
              </a:rPr>
              <a:t>stop-1 </a:t>
            </a:r>
            <a:r>
              <a:rPr lang="ko-KR" altLang="en-US" sz="2500" b="1">
                <a:solidFill>
                  <a:schemeClr val="dk1"/>
                </a:solidFill>
                <a:latin typeface="맑은 고딕"/>
              </a:rPr>
              <a:t>까지 지정</a:t>
            </a:r>
            <a:endParaRPr lang="ko-KR" altLang="en-US" sz="25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23" name="직사각형 3"/>
          <p:cNvSpPr/>
          <p:nvPr/>
        </p:nvSpPr>
        <p:spPr>
          <a:xfrm>
            <a:off x="554068" y="4343400"/>
            <a:ext cx="8797864" cy="5695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200" b="1" cap="none" spc="0">
                <a:ln w="0"/>
                <a:solidFill>
                  <a:srgbClr val="ff0000"/>
                </a:solidFill>
                <a:latin typeface="+mn-ea"/>
              </a:rPr>
              <a:t>인덱스 있는 자료형</a:t>
            </a:r>
            <a:r>
              <a:rPr lang="ko-KR" altLang="en-US" sz="3200" b="1" cap="none" spc="0">
                <a:ln w="0"/>
                <a:solidFill>
                  <a:schemeClr val="tx1"/>
                </a:solidFill>
                <a:latin typeface="+mn-ea"/>
              </a:rPr>
              <a:t>은 </a:t>
            </a:r>
            <a:r>
              <a:rPr lang="ko-KR" altLang="en-US" sz="3200" b="1" cap="none" spc="0">
                <a:ln w="0"/>
                <a:solidFill>
                  <a:srgbClr val="ff0000"/>
                </a:solidFill>
                <a:latin typeface="+mn-ea"/>
              </a:rPr>
              <a:t>슬라이싱 모두 가능</a:t>
            </a:r>
            <a:endParaRPr lang="ko-KR" altLang="en-US" sz="32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순서있는 자료형 지정</a:t>
            </a:r>
            <a:endParaRPr lang="ko-KR" altLang="en-US" b="1">
              <a:latin typeface="+mn-ea"/>
            </a:endParaRPr>
          </a:p>
        </p:txBody>
      </p:sp>
      <p:pic>
        <p:nvPicPr>
          <p:cNvPr id="3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990600"/>
            <a:ext cx="7216898" cy="2229358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  <p:pic>
        <p:nvPicPr>
          <p:cNvPr id="3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32105" y="3657600"/>
            <a:ext cx="6640495" cy="2088261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순서있는 자료형 지정</a:t>
            </a:r>
            <a:endParaRPr lang="ko-KR" altLang="en-US" b="1">
              <a:latin typeface="+mn-ea"/>
            </a:endParaRPr>
          </a:p>
        </p:txBody>
      </p:sp>
      <p:pic>
        <p:nvPicPr>
          <p:cNvPr id="3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" y="1371600"/>
            <a:ext cx="5525253" cy="272415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  <p:sp>
        <p:nvSpPr>
          <p:cNvPr id="324" name="TextBox 33"/>
          <p:cNvSpPr txBox="1"/>
          <p:nvPr/>
        </p:nvSpPr>
        <p:spPr>
          <a:xfrm>
            <a:off x="990600" y="4476750"/>
            <a:ext cx="8077200" cy="1226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>
                <a:solidFill>
                  <a:schemeClr val="dk1"/>
                </a:solidFill>
                <a:latin typeface="맑은 고딕"/>
              </a:rPr>
              <a:t>리스트에서도 슬라이싱 가능 </a:t>
            </a:r>
            <a:endParaRPr lang="ko-KR" altLang="en-US" sz="2500" b="1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endParaRPr lang="ko-KR" altLang="en-US" sz="2500" b="1">
              <a:solidFill>
                <a:schemeClr val="dk1"/>
              </a:solidFill>
              <a:latin typeface="맑은 고딕"/>
            </a:endParaRPr>
          </a:p>
          <a:p>
            <a:pPr algn="r">
              <a:defRPr/>
            </a:pPr>
            <a:r>
              <a:rPr lang="en-US" altLang="ko-KR" sz="2500" b="1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2500" b="1">
                <a:solidFill>
                  <a:schemeClr val="dk1"/>
                </a:solidFill>
                <a:latin typeface="맑은 고딕"/>
              </a:rPr>
              <a:t>상위 몇개의 자료만 확인할 때 사용</a:t>
            </a:r>
            <a:r>
              <a:rPr lang="en-US" altLang="ko-KR" sz="2500" b="1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25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50" y="2606040"/>
            <a:ext cx="9105901" cy="17373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생년월일을 입력했을 때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연도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일을 추출하는 프로그램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순서있는 자료형 지정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직사각형 3"/>
          <p:cNvSpPr/>
          <p:nvPr/>
        </p:nvSpPr>
        <p:spPr>
          <a:xfrm>
            <a:off x="295275" y="110871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영단어 끝말잇기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14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5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1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실습</a:t>
            </a:r>
            <a:endParaRPr lang="ko-KR" altLang="en-US" b="1">
              <a:latin typeface="+mn-ea"/>
            </a:endParaRPr>
          </a:p>
        </p:txBody>
      </p:sp>
      <p:pic>
        <p:nvPicPr>
          <p:cNvPr id="3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8875" y="2057400"/>
            <a:ext cx="5048250" cy="360045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문자열 함수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자르기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03088" y="160634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505381"/>
            <a:ext cx="3248025" cy="4417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split !!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1219200" y="226738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970523" y="2067356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특정 패턴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이 있는 자료를 처리할 때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주로 사용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grpSp>
        <p:nvGrpSpPr>
          <p:cNvPr id="321" name="그룹 320"/>
          <p:cNvGrpSpPr/>
          <p:nvPr/>
        </p:nvGrpSpPr>
        <p:grpSpPr>
          <a:xfrm rot="0">
            <a:off x="1066800" y="2787230"/>
            <a:ext cx="7391400" cy="1556170"/>
            <a:chOff x="1066800" y="3667125"/>
            <a:chExt cx="7391400" cy="1556170"/>
          </a:xfrm>
        </p:grpSpPr>
        <p:sp>
          <p:nvSpPr>
            <p:cNvPr id="322" name="직사각형 3"/>
            <p:cNvSpPr/>
            <p:nvPr/>
          </p:nvSpPr>
          <p:spPr>
            <a:xfrm>
              <a:off x="1235261" y="3810000"/>
              <a:ext cx="6841939" cy="64155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defRPr/>
              </a:pPr>
              <a:r>
                <a:rPr lang="ko-KR" altLang="en-US" sz="3600" b="1" cap="none" spc="0">
                  <a:ln w="0"/>
                  <a:solidFill>
                    <a:schemeClr val="tx1"/>
                  </a:solidFill>
                  <a:latin typeface="+mn-ea"/>
                </a:rPr>
                <a:t>문자열</a:t>
              </a:r>
              <a:r>
                <a:rPr lang="en-US" altLang="ko-KR" sz="3600" b="1" cap="none" spc="0">
                  <a:ln w="0"/>
                  <a:solidFill>
                    <a:schemeClr val="tx1"/>
                  </a:solidFill>
                  <a:latin typeface="+mn-ea"/>
                </a:rPr>
                <a:t>.split(</a:t>
              </a:r>
              <a:r>
                <a:rPr lang="ko-KR" altLang="en-US" sz="3600" b="1" cap="none" spc="0">
                  <a:ln w="0"/>
                  <a:solidFill>
                    <a:srgbClr val="ff0000"/>
                  </a:solidFill>
                  <a:latin typeface="+mn-ea"/>
                </a:rPr>
                <a:t>문자</a:t>
              </a:r>
              <a:r>
                <a:rPr lang="en-US" altLang="ko-KR" sz="3600" b="1" cap="none" spc="0">
                  <a:ln w="0"/>
                  <a:solidFill>
                    <a:schemeClr val="tx1"/>
                  </a:solidFill>
                  <a:latin typeface="+mn-ea"/>
                </a:rPr>
                <a:t>)</a:t>
              </a:r>
              <a:endParaRPr lang="en-US" altLang="ko-KR" sz="3600" b="1" cap="none" spc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3" name="TextBox 33"/>
            <p:cNvSpPr txBox="1"/>
            <p:nvPr/>
          </p:nvSpPr>
          <p:spPr>
            <a:xfrm>
              <a:off x="1165290" y="4810125"/>
              <a:ext cx="6988110" cy="4131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100" b="1">
                  <a:solidFill>
                    <a:schemeClr val="dk1"/>
                  </a:solidFill>
                  <a:latin typeface="맑은 고딕"/>
                </a:rPr>
                <a:t>문자열을 </a:t>
              </a:r>
              <a:r>
                <a:rPr lang="ko-KR" altLang="en-US" sz="2100" b="1">
                  <a:solidFill>
                    <a:srgbClr val="ff0000"/>
                  </a:solidFill>
                  <a:latin typeface="맑은 고딕"/>
                </a:rPr>
                <a:t>특정문자</a:t>
              </a:r>
              <a:r>
                <a:rPr lang="ko-KR" altLang="en-US" sz="2100" b="1">
                  <a:solidFill>
                    <a:schemeClr val="dk1"/>
                  </a:solidFill>
                  <a:latin typeface="맑은 고딕"/>
                </a:rPr>
                <a:t>를 기준으로 자른다</a:t>
              </a:r>
              <a:r>
                <a:rPr lang="en-US" altLang="ko-KR" sz="2100" b="1">
                  <a:solidFill>
                    <a:schemeClr val="dk1"/>
                  </a:solidFill>
                  <a:latin typeface="맑은 고딕"/>
                </a:rPr>
                <a:t>!</a:t>
              </a:r>
              <a:r>
                <a:rPr lang="ko-KR" altLang="en-US" sz="2100" b="1">
                  <a:solidFill>
                    <a:schemeClr val="dk1"/>
                  </a:solidFill>
                  <a:latin typeface="맑은 고딕"/>
                </a:rPr>
                <a:t> </a:t>
              </a:r>
              <a:r>
                <a:rPr lang="ko-KR" altLang="en-US" sz="2100" b="1">
                  <a:solidFill>
                    <a:srgbClr val="ff0000"/>
                  </a:solidFill>
                  <a:latin typeface="맑은 고딕"/>
                </a:rPr>
                <a:t>반환 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:</a:t>
              </a:r>
              <a:r>
                <a:rPr lang="ko-KR" altLang="en-US" sz="2100" b="1">
                  <a:solidFill>
                    <a:srgbClr val="ff0000"/>
                  </a:solidFill>
                  <a:latin typeface="맑은 고딕"/>
                </a:rPr>
                <a:t> 리스트</a:t>
              </a:r>
              <a:r>
                <a:rPr lang="en-US" altLang="ko-KR" sz="2100" b="1">
                  <a:solidFill>
                    <a:srgbClr val="ff0000"/>
                  </a:solidFill>
                  <a:latin typeface="맑은 고딕"/>
                </a:rPr>
                <a:t>!!</a:t>
              </a:r>
              <a:endParaRPr lang="en-US" altLang="ko-KR" sz="2100" b="1">
                <a:solidFill>
                  <a:srgbClr val="ff0000"/>
                </a:solidFill>
                <a:latin typeface="맑은 고딕"/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>
              <a:off x="1066800" y="3667125"/>
              <a:ext cx="7391400" cy="942975"/>
            </a:xfrm>
            <a:prstGeom prst="rect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</p:bldLst>
  </p:timing>
</p:sld>
</file>

<file path=ppt/slides/slide3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</a:t>
            </a:r>
            <a:r>
              <a:rPr lang="en-US" altLang="ko-KR" b="1">
                <a:latin typeface="+mn-ea"/>
              </a:rPr>
              <a:t>replace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949512" y="204765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292412" y="1946694"/>
            <a:ext cx="5864412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문자열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.replace(A,B)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1101912" y="287676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853235" y="2676741"/>
            <a:ext cx="7290765" cy="41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문자열 안의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A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를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B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로 바꿔서 문자열 반환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1600199" y="3699510"/>
            <a:ext cx="67056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‘hello’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.replace(’l’,’p’)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  <p:bldP spid="327" grpId="2" animBg="1"/>
    </p:bldLst>
  </p:timing>
</p:sld>
</file>

<file path=ppt/slides/slide3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</a:t>
            </a:r>
            <a:r>
              <a:rPr lang="en-US" altLang="ko-KR" b="1">
                <a:latin typeface="+mn-ea"/>
              </a:rPr>
              <a:t>count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38200" y="1929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81100" y="1828800"/>
            <a:ext cx="5864412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문자열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.count(A)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990600" y="275887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741923" y="2558847"/>
            <a:ext cx="7290765" cy="41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문자열 안의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A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의 개수를 반환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1600199" y="3429000"/>
            <a:ext cx="67056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‘hello’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.count(’l’)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  <p:bldP spid="327" grpId="2" animBg="1"/>
    </p:bldLst>
  </p:timing>
</p:sld>
</file>

<file path=ppt/slides/slide3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</a:t>
            </a:r>
            <a:r>
              <a:rPr lang="en-US" altLang="ko-KR" b="1">
                <a:latin typeface="+mn-ea"/>
              </a:rPr>
              <a:t>strip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38200" y="227647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81100" y="2175510"/>
            <a:ext cx="5864412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문자열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.strip()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990600" y="310558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741923" y="2905557"/>
            <a:ext cx="7290765" cy="41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문자열의 양쪽 공백 제거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1600199" y="3699510"/>
            <a:ext cx="67056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hello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 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’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.strip()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  <p:bldP spid="327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</a:p>
        </p:txBody>
      </p:sp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2356" y="1905000"/>
            <a:ext cx="3474444" cy="3323601"/>
          </a:xfrm>
          <a:prstGeom prst="rect">
            <a:avLst/>
          </a:prstGeom>
        </p:spPr>
      </p:pic>
      <p:grpSp>
        <p:nvGrpSpPr>
          <p:cNvPr id="238" name="그룹 237"/>
          <p:cNvGrpSpPr/>
          <p:nvPr/>
        </p:nvGrpSpPr>
        <p:grpSpPr>
          <a:xfrm>
            <a:off x="809624" y="2606813"/>
            <a:ext cx="3762376" cy="1919975"/>
            <a:chOff x="533399" y="2164237"/>
            <a:chExt cx="4419600" cy="2255363"/>
          </a:xfrm>
        </p:grpSpPr>
        <p:pic>
          <p:nvPicPr>
            <p:cNvPr id="209" name="그림 20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3399" y="2164237"/>
              <a:ext cx="4419600" cy="2255363"/>
            </a:xfrm>
            <a:prstGeom prst="rect">
              <a:avLst/>
            </a:prstGeom>
          </p:spPr>
        </p:pic>
        <p:sp>
          <p:nvSpPr>
            <p:cNvPr id="211" name="직사각형 210"/>
            <p:cNvSpPr/>
            <p:nvPr/>
          </p:nvSpPr>
          <p:spPr>
            <a:xfrm>
              <a:off x="2247900" y="3349068"/>
              <a:ext cx="2099310" cy="39003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36" name="직사각형 35"/>
          <p:cNvSpPr/>
          <p:nvPr/>
        </p:nvSpPr>
        <p:spPr>
          <a:xfrm>
            <a:off x="803088" y="17940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37" name="직사각형 3"/>
          <p:cNvSpPr/>
          <p:nvPr/>
        </p:nvSpPr>
        <p:spPr>
          <a:xfrm>
            <a:off x="1145988" y="1693113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풍부한 라이브러리 </a:t>
            </a:r>
          </a:p>
        </p:txBody>
      </p:sp>
      <p:sp>
        <p:nvSpPr>
          <p:cNvPr id="240" name="포인트가 5개인 별 239"/>
          <p:cNvSpPr/>
          <p:nvPr/>
        </p:nvSpPr>
        <p:spPr>
          <a:xfrm rot="2133019">
            <a:off x="913451" y="1343981"/>
            <a:ext cx="3810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1" name="TextBox 240"/>
          <p:cNvSpPr txBox="1"/>
          <p:nvPr/>
        </p:nvSpPr>
        <p:spPr>
          <a:xfrm>
            <a:off x="3289935" y="5486400"/>
            <a:ext cx="3307079" cy="5467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000" b="1">
                <a:latin typeface="맑은 고딕"/>
              </a:rPr>
              <a:t>Python </a:t>
            </a:r>
            <a:r>
              <a:rPr lang="ko-KR" altLang="en-US" sz="3000" b="1">
                <a:latin typeface="맑은 고딕"/>
              </a:rPr>
              <a:t>발표년도</a:t>
            </a:r>
            <a:r>
              <a:rPr lang="en-US" altLang="ko-KR" sz="3000" b="1">
                <a:latin typeface="맑은 고딕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</p:bldLst>
  </p:timing>
</p:sld>
</file>

<file path=ppt/slides/slide3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대문자 전환</a:t>
            </a:r>
            <a:r>
              <a:rPr lang="en-US" altLang="ko-KR" b="1">
                <a:latin typeface="+mn-ea"/>
              </a:rPr>
              <a:t>,</a:t>
            </a:r>
            <a:r>
              <a:rPr lang="ko-KR" altLang="en-US" b="1">
                <a:latin typeface="+mn-ea"/>
              </a:rPr>
              <a:t> 소문자 전환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38199" y="164886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81099" y="1547901"/>
            <a:ext cx="5864412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문자열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.upper()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990599" y="2342718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741922" y="2133600"/>
            <a:ext cx="7290765" cy="41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모든 글자 대문자로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1600199" y="2641803"/>
            <a:ext cx="67056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hello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 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’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.upper()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2" name="직사각형 35"/>
          <p:cNvSpPr/>
          <p:nvPr/>
        </p:nvSpPr>
        <p:spPr>
          <a:xfrm>
            <a:off x="838200" y="392005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1181100" y="3819093"/>
            <a:ext cx="5864412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문자열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.lower()</a:t>
            </a:r>
            <a:endParaRPr lang="en-US" altLang="ko-KR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4" name="직선 연결선 32"/>
          <p:cNvCxnSpPr/>
          <p:nvPr/>
        </p:nvCxnSpPr>
        <p:spPr>
          <a:xfrm flipH="1">
            <a:off x="990600" y="461391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"/>
          <p:cNvSpPr txBox="1"/>
          <p:nvPr/>
        </p:nvSpPr>
        <p:spPr>
          <a:xfrm>
            <a:off x="1741923" y="4404792"/>
            <a:ext cx="7290765" cy="41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모든 글자 소문자로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6" name="직사각형 3"/>
          <p:cNvSpPr/>
          <p:nvPr/>
        </p:nvSpPr>
        <p:spPr>
          <a:xfrm>
            <a:off x="1600199" y="4918710"/>
            <a:ext cx="67056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HeLLo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 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’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.lower()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  <p:bldP spid="327" grpId="2" animBg="1"/>
      <p:bldP spid="334" grpId="3" animBg="1"/>
      <p:bldP spid="335" grpId="4" animBg="1"/>
      <p:bldP spid="336" grpId="5" animBg="1"/>
    </p:bldLst>
  </p:timing>
</p:sld>
</file>

<file path=ppt/slides/slide3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대문자 전환</a:t>
            </a:r>
            <a:r>
              <a:rPr lang="en-US" altLang="ko-KR" b="1">
                <a:latin typeface="+mn-ea"/>
              </a:rPr>
              <a:t>,</a:t>
            </a:r>
            <a:r>
              <a:rPr lang="ko-KR" altLang="en-US" b="1">
                <a:latin typeface="+mn-ea"/>
              </a:rPr>
              <a:t> 소문자 전환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533400" y="130977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876300" y="1208811"/>
            <a:ext cx="5864412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문자열 대소비교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685800" y="2003628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437123" y="1794510"/>
            <a:ext cx="7290765" cy="41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유니코드 체제로 생각하면 된다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7" name="직사각형 3"/>
          <p:cNvSpPr/>
          <p:nvPr/>
        </p:nvSpPr>
        <p:spPr>
          <a:xfrm>
            <a:off x="1485898" y="2667000"/>
            <a:ext cx="67056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ord(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문자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 )</a:t>
            </a:r>
            <a:endParaRPr lang="en-US" altLang="ko-KR" sz="36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9" name="직사각형 3"/>
          <p:cNvSpPr/>
          <p:nvPr/>
        </p:nvSpPr>
        <p:spPr>
          <a:xfrm>
            <a:off x="1485899" y="4842510"/>
            <a:ext cx="67056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chr(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유니코드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 )</a:t>
            </a:r>
            <a:endParaRPr lang="en-US" altLang="ko-KR" sz="36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340" name="직사각형 3"/>
          <p:cNvSpPr/>
          <p:nvPr/>
        </p:nvSpPr>
        <p:spPr>
          <a:xfrm>
            <a:off x="457198" y="3385185"/>
            <a:ext cx="3028951" cy="11391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유니코드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41" name="직사각형 3"/>
          <p:cNvSpPr/>
          <p:nvPr/>
        </p:nvSpPr>
        <p:spPr>
          <a:xfrm>
            <a:off x="6115049" y="3356610"/>
            <a:ext cx="3028951" cy="11391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90000"/>
              </a:lnSpc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문자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42" name="직선 연결선 32"/>
          <p:cNvCxnSpPr/>
          <p:nvPr/>
        </p:nvCxnSpPr>
        <p:spPr>
          <a:xfrm rot="10800000">
            <a:off x="3467099" y="4495799"/>
            <a:ext cx="2978337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직선 연결선 32"/>
          <p:cNvCxnSpPr/>
          <p:nvPr/>
        </p:nvCxnSpPr>
        <p:spPr>
          <a:xfrm>
            <a:off x="3433259" y="3657600"/>
            <a:ext cx="29558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  <p:bldP spid="337" grpId="2" animBg="1"/>
      <p:bldP spid="339" grpId="3" animBg="1"/>
      <p:bldP spid="342" grpId="4" animBg="1"/>
      <p:bldP spid="343" grpId="5" animBg="1"/>
    </p:bldLst>
  </p:timing>
</p:sld>
</file>

<file path=ppt/slides/slide3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문자열</a:t>
            </a:r>
            <a:r>
              <a:rPr lang="en-US" altLang="ko-KR" sz="5200" b="1">
                <a:solidFill>
                  <a:schemeClr val="bg1"/>
                </a:solidFill>
              </a:rPr>
              <a:t> formatting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포맷팅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762000" y="1396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200150"/>
            <a:ext cx="3248025" cy="560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100" b="1" cap="none" spc="0">
                <a:ln w="0"/>
                <a:solidFill>
                  <a:schemeClr val="tx1"/>
                </a:solidFill>
                <a:latin typeface="+mn-ea"/>
              </a:rPr>
              <a:t>“</a:t>
            </a:r>
            <a:r>
              <a:rPr lang="ko-KR" altLang="en-US" sz="3100" b="1" cap="none" spc="0">
                <a:ln w="0"/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3100" b="1" cap="none" spc="0">
                <a:ln w="0"/>
                <a:solidFill>
                  <a:schemeClr val="tx1"/>
                </a:solidFill>
                <a:latin typeface="+mn-ea"/>
              </a:rPr>
              <a:t>“.format(</a:t>
            </a:r>
            <a:r>
              <a:rPr lang="ko-KR" altLang="en-US" sz="3100" b="1" cap="none" spc="0">
                <a:ln w="0"/>
                <a:solidFill>
                  <a:srgbClr val="ff0000"/>
                </a:solidFill>
                <a:latin typeface="+mn-ea"/>
              </a:rPr>
              <a:t>자료</a:t>
            </a:r>
            <a:r>
              <a:rPr lang="en-US" altLang="ko-KR" sz="31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1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1219200" y="219075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970523" y="1990725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변수를 문자열에 나타낼 때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주로 사용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325" name="직선 연결선 32"/>
          <p:cNvCxnSpPr/>
          <p:nvPr/>
        </p:nvCxnSpPr>
        <p:spPr>
          <a:xfrm flipH="1">
            <a:off x="1219200" y="272055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3"/>
          <p:cNvSpPr txBox="1"/>
          <p:nvPr/>
        </p:nvSpPr>
        <p:spPr>
          <a:xfrm>
            <a:off x="1970523" y="2453856"/>
            <a:ext cx="7021077" cy="917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문자열 안에 빈칸을 뚫어주고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괄호안에 빈칸에 들어갈 값을 넣어줌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!!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1895474" y="3619500"/>
            <a:ext cx="6705601" cy="6438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‘hello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{}’.format(’world’)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1881186" y="4533900"/>
            <a:ext cx="6143625" cy="640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‘hello {1}’.format(’!’, ’!!’)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  <p:bldP spid="325" grpId="2" animBg="1"/>
      <p:bldP spid="326" grpId="3" animBg="1"/>
      <p:bldP spid="327" grpId="4" animBg="1"/>
    </p:bldLst>
  </p:timing>
</p:sld>
</file>

<file path=ppt/slides/slide3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포맷팅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762000" y="221932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298388" y="2023110"/>
            <a:ext cx="3807012" cy="5676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100" b="1" cap="none" spc="0">
                <a:ln w="0"/>
                <a:solidFill>
                  <a:schemeClr val="tx1"/>
                </a:solidFill>
                <a:latin typeface="+mn-ea"/>
              </a:rPr>
              <a:t>f“</a:t>
            </a:r>
            <a:r>
              <a:rPr lang="ko-KR" altLang="en-US" sz="31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100" b="1" cap="none" spc="0">
                <a:ln w="0"/>
                <a:solidFill>
                  <a:schemeClr val="tx1"/>
                </a:solidFill>
                <a:latin typeface="+mn-ea"/>
              </a:rPr>
              <a:t>{</a:t>
            </a:r>
            <a:r>
              <a:rPr lang="ko-KR" altLang="en-US" sz="3100" b="1" cap="none" spc="0">
                <a:ln w="0"/>
                <a:solidFill>
                  <a:schemeClr val="tx1"/>
                </a:solidFill>
                <a:latin typeface="+mn-ea"/>
              </a:rPr>
              <a:t>변수나 자료</a:t>
            </a:r>
            <a:r>
              <a:rPr lang="en-US" altLang="ko-KR" sz="3100" b="1" cap="none" spc="0">
                <a:ln w="0"/>
                <a:solidFill>
                  <a:schemeClr val="tx1"/>
                </a:solidFill>
                <a:latin typeface="+mn-ea"/>
              </a:rPr>
              <a:t>}</a:t>
            </a:r>
            <a:r>
              <a:rPr lang="ko-KR" altLang="en-US" sz="31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100" b="1" cap="none" spc="0">
                <a:ln w="0"/>
                <a:solidFill>
                  <a:schemeClr val="tx1"/>
                </a:solidFill>
                <a:latin typeface="+mn-ea"/>
              </a:rPr>
              <a:t>“</a:t>
            </a:r>
            <a:endParaRPr lang="en-US" altLang="ko-KR" sz="31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2514599" y="3107055"/>
            <a:ext cx="67056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f”hello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{’world’}”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2500309" y="4021455"/>
            <a:ext cx="6143625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f”{i}x{j}={i*j}”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</p:bldLst>
  </p:timing>
</p:sld>
</file>

<file path=ppt/slides/slide3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포맷팅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03088" y="16416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45988" y="1540713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변환명세 표기법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1219200" y="258911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970523" y="2389086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정수형자료가 들어갈 곳은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%d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325" name="직선 연결선 32"/>
          <p:cNvCxnSpPr/>
          <p:nvPr/>
        </p:nvCxnSpPr>
        <p:spPr>
          <a:xfrm flipH="1">
            <a:off x="1219200" y="3118917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3"/>
          <p:cNvSpPr txBox="1"/>
          <p:nvPr/>
        </p:nvSpPr>
        <p:spPr>
          <a:xfrm>
            <a:off x="1970523" y="2852217"/>
            <a:ext cx="7021077" cy="50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문자열자료가 들어갈 곳은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%s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1600199" y="4495800"/>
            <a:ext cx="6705601" cy="6438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a =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‘%d %s’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%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(1,’a’)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0" name="직선 연결선 32"/>
          <p:cNvCxnSpPr/>
          <p:nvPr/>
        </p:nvCxnSpPr>
        <p:spPr>
          <a:xfrm flipH="1">
            <a:off x="1229877" y="364638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"/>
          <p:cNvSpPr txBox="1"/>
          <p:nvPr/>
        </p:nvSpPr>
        <p:spPr>
          <a:xfrm>
            <a:off x="1981200" y="3379686"/>
            <a:ext cx="7021077" cy="506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실수형자료가 들어갈 곳은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%f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  <p:bldP spid="325" grpId="2" animBg="1"/>
      <p:bldP spid="326" grpId="3" animBg="1"/>
      <p:bldP spid="327" grpId="4" animBg="1"/>
      <p:bldP spid="330" grpId="5" animBg="1"/>
      <p:bldP spid="331" grpId="6" animBg="1"/>
    </p:bldLst>
  </p:timing>
</p:sld>
</file>

<file path=ppt/slides/slide3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함 수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838200" y="127422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181100" y="1173264"/>
            <a:ext cx="6667500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함수</a:t>
            </a: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함수</a:t>
            </a:r>
          </a:p>
        </p:txBody>
      </p:sp>
      <p:cxnSp>
        <p:nvCxnSpPr>
          <p:cNvPr id="38" name="직선 연결선 32"/>
          <p:cNvCxnSpPr/>
          <p:nvPr/>
        </p:nvCxnSpPr>
        <p:spPr>
          <a:xfrm flipH="1">
            <a:off x="1066800" y="19185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3"/>
          <p:cNvSpPr txBox="1"/>
          <p:nvPr/>
        </p:nvSpPr>
        <p:spPr>
          <a:xfrm>
            <a:off x="1818123" y="1718526"/>
            <a:ext cx="4321362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특정 기능</a:t>
            </a:r>
            <a:r>
              <a:rPr lang="ko-KR" altLang="en-US" sz="2100" b="1">
                <a:latin typeface="맑은 고딕"/>
              </a:rPr>
              <a:t>을 수행하는 코드 집합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6503" y="2178688"/>
            <a:ext cx="4192993" cy="4222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함수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1219200"/>
            <a:ext cx="5105400" cy="5140854"/>
          </a:xfrm>
          <a:prstGeom prst="rect">
            <a:avLst/>
          </a:prstGeom>
        </p:spPr>
      </p:pic>
      <p:sp>
        <p:nvSpPr>
          <p:cNvPr id="67" name="직사각형 35"/>
          <p:cNvSpPr/>
          <p:nvPr/>
        </p:nvSpPr>
        <p:spPr>
          <a:xfrm>
            <a:off x="6372226" y="267271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05600" y="2493644"/>
            <a:ext cx="1820003" cy="575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solidFill>
                  <a:srgbClr val="0000FF"/>
                </a:solidFill>
                <a:latin typeface="맑은 고딕"/>
              </a:rPr>
              <a:t>입력값 </a:t>
            </a:r>
            <a:r>
              <a:rPr lang="en-US" altLang="ko-KR" sz="3200" b="1">
                <a:solidFill>
                  <a:srgbClr val="0000FF"/>
                </a:solidFill>
                <a:latin typeface="맑은 고딕"/>
              </a:rPr>
              <a:t>X</a:t>
            </a:r>
          </a:p>
        </p:txBody>
      </p:sp>
      <p:sp>
        <p:nvSpPr>
          <p:cNvPr id="69" name="직사각형 35"/>
          <p:cNvSpPr/>
          <p:nvPr/>
        </p:nvSpPr>
        <p:spPr>
          <a:xfrm>
            <a:off x="6372226" y="34290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05600" y="3255643"/>
            <a:ext cx="1820003" cy="577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기능구현</a:t>
            </a:r>
          </a:p>
        </p:txBody>
      </p:sp>
      <p:sp>
        <p:nvSpPr>
          <p:cNvPr id="71" name="직사각형 35"/>
          <p:cNvSpPr/>
          <p:nvPr/>
        </p:nvSpPr>
        <p:spPr>
          <a:xfrm>
            <a:off x="6375446" y="415736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08819" y="3984010"/>
            <a:ext cx="1797734" cy="57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solidFill>
                  <a:srgbClr val="FF0000"/>
                </a:solidFill>
                <a:latin typeface="맑은 고딕"/>
              </a:rPr>
              <a:t>반환값 </a:t>
            </a:r>
            <a:r>
              <a:rPr lang="en-US" altLang="ko-KR" sz="3200" b="1">
                <a:solidFill>
                  <a:srgbClr val="FF0000"/>
                </a:solidFill>
                <a:latin typeface="맑은 고딕"/>
              </a:rPr>
              <a:t>Y</a:t>
            </a:r>
          </a:p>
        </p:txBody>
      </p:sp>
      <p:sp>
        <p:nvSpPr>
          <p:cNvPr id="73" name="직사각형 3"/>
          <p:cNvSpPr/>
          <p:nvPr/>
        </p:nvSpPr>
        <p:spPr>
          <a:xfrm>
            <a:off x="6172197" y="5105400"/>
            <a:ext cx="2895603" cy="641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input( 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자료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함수</a:t>
            </a:r>
          </a:p>
        </p:txBody>
      </p:sp>
      <p:sp>
        <p:nvSpPr>
          <p:cNvPr id="74" name="직사각형 35"/>
          <p:cNvSpPr/>
          <p:nvPr/>
        </p:nvSpPr>
        <p:spPr>
          <a:xfrm>
            <a:off x="533400" y="1396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75" name="직사각형 3"/>
          <p:cNvSpPr/>
          <p:nvPr/>
        </p:nvSpPr>
        <p:spPr>
          <a:xfrm>
            <a:off x="876299" y="1295400"/>
            <a:ext cx="6667501" cy="44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함수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선언</a:t>
            </a:r>
          </a:p>
        </p:txBody>
      </p:sp>
      <p:cxnSp>
        <p:nvCxnSpPr>
          <p:cNvPr id="76" name="직선 연결선 32"/>
          <p:cNvCxnSpPr/>
          <p:nvPr/>
        </p:nvCxnSpPr>
        <p:spPr>
          <a:xfrm flipH="1">
            <a:off x="583124" y="2276398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371600" y="1976291"/>
            <a:ext cx="7924800" cy="1681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900" b="1">
                <a:solidFill>
                  <a:srgbClr val="FF0000"/>
                </a:solidFill>
                <a:latin typeface="Comic Sans MS"/>
                <a:ea typeface="나눔바른고딕"/>
              </a:rPr>
              <a:t>def</a:t>
            </a:r>
            <a:r>
              <a:rPr lang="en-US" altLang="ko-KR" sz="1900" b="1">
                <a:latin typeface="Comic Sans MS"/>
                <a:ea typeface="나눔바른고딕"/>
              </a:rPr>
              <a:t>   [         </a:t>
            </a:r>
            <a:r>
              <a:rPr lang="ko-KR" altLang="en-US" sz="1900" b="1">
                <a:latin typeface="Comic Sans MS"/>
                <a:ea typeface="나눔바른고딕"/>
              </a:rPr>
              <a:t>함수의 이름          </a:t>
            </a:r>
            <a:r>
              <a:rPr lang="en-US" altLang="ko-KR" sz="1900" b="1">
                <a:latin typeface="Comic Sans MS"/>
                <a:ea typeface="나눔바른고딕"/>
              </a:rPr>
              <a:t>]</a:t>
            </a:r>
            <a:r>
              <a:rPr lang="ko-KR" altLang="en-US" sz="1900" b="1">
                <a:latin typeface="Comic Sans MS"/>
                <a:ea typeface="나눔바른고딕"/>
              </a:rPr>
              <a:t> </a:t>
            </a:r>
            <a:r>
              <a:rPr lang="en-US" altLang="ko-KR" sz="1900" b="1">
                <a:latin typeface="Comic Sans MS"/>
                <a:ea typeface="나눔바른고딕"/>
              </a:rPr>
              <a:t>(</a:t>
            </a:r>
            <a:r>
              <a:rPr lang="ko-KR" altLang="en-US" sz="1900" b="1">
                <a:latin typeface="Comic Sans MS"/>
                <a:ea typeface="나눔바른고딕"/>
              </a:rPr>
              <a:t>  입력값</a:t>
            </a:r>
            <a:r>
              <a:rPr lang="en-US" altLang="ko-KR" sz="1900" b="1">
                <a:latin typeface="Comic Sans MS"/>
                <a:ea typeface="나눔바른고딕"/>
              </a:rPr>
              <a:t>1,</a:t>
            </a:r>
            <a:r>
              <a:rPr lang="ko-KR" altLang="en-US" sz="1900" b="1">
                <a:latin typeface="Comic Sans MS"/>
                <a:ea typeface="나눔바른고딕"/>
              </a:rPr>
              <a:t>  입력값</a:t>
            </a:r>
            <a:r>
              <a:rPr lang="en-US" altLang="ko-KR" sz="1900" b="1">
                <a:latin typeface="Comic Sans MS"/>
                <a:ea typeface="나눔바른고딕"/>
              </a:rPr>
              <a:t>2,</a:t>
            </a:r>
            <a:r>
              <a:rPr lang="ko-KR" altLang="en-US" sz="1900" b="1">
                <a:latin typeface="Comic Sans MS"/>
                <a:ea typeface="나눔바른고딕"/>
              </a:rPr>
              <a:t> </a:t>
            </a:r>
            <a:r>
              <a:rPr lang="en-US" altLang="ko-KR" sz="1900" b="1">
                <a:latin typeface="Comic Sans MS"/>
                <a:ea typeface="나눔바른고딕"/>
              </a:rPr>
              <a:t>....</a:t>
            </a:r>
            <a:r>
              <a:rPr lang="ko-KR" altLang="en-US" sz="1900" b="1">
                <a:latin typeface="Comic Sans MS"/>
                <a:ea typeface="나눔바른고딕"/>
              </a:rPr>
              <a:t> </a:t>
            </a:r>
            <a:r>
              <a:rPr lang="en-US" altLang="ko-KR" sz="1900" b="1">
                <a:latin typeface="Comic Sans MS"/>
                <a:ea typeface="나눔바른고딕"/>
              </a:rPr>
              <a:t>,</a:t>
            </a:r>
            <a:r>
              <a:rPr lang="ko-KR" altLang="en-US" sz="1900" b="1">
                <a:latin typeface="Comic Sans MS"/>
                <a:ea typeface="나눔바른고딕"/>
              </a:rPr>
              <a:t> </a:t>
            </a:r>
            <a:r>
              <a:rPr lang="en-US" altLang="ko-KR" sz="1900" b="1">
                <a:latin typeface="Comic Sans MS"/>
                <a:ea typeface="나눔바른고딕"/>
              </a:rPr>
              <a:t>)</a:t>
            </a:r>
            <a:r>
              <a:rPr lang="en-US" altLang="ko-KR" sz="2800" b="1">
                <a:solidFill>
                  <a:srgbClr val="FF0000"/>
                </a:solidFill>
                <a:latin typeface="Comic Sans MS"/>
                <a:ea typeface="나눔바른고딕"/>
              </a:rPr>
              <a:t>:</a:t>
            </a:r>
            <a:endParaRPr lang="en-US" altLang="ko-KR" sz="1900" b="1">
              <a:latin typeface="Comic Sans MS"/>
              <a:ea typeface="나눔바른고딕"/>
            </a:endParaRPr>
          </a:p>
          <a:p>
            <a:pPr>
              <a:defRPr/>
            </a:pPr>
            <a:endParaRPr lang="en-US" altLang="ko-KR" sz="1900" b="1">
              <a:latin typeface="Comic Sans MS"/>
            </a:endParaRPr>
          </a:p>
          <a:p>
            <a:pPr>
              <a:defRPr/>
            </a:pPr>
            <a:r>
              <a:rPr lang="ko-KR" altLang="en-US" sz="1900" b="1">
                <a:latin typeface="Comic Sans MS"/>
                <a:ea typeface="나눔바른고딕"/>
              </a:rPr>
              <a:t>        </a:t>
            </a:r>
            <a:r>
              <a:rPr lang="en-US" altLang="ko-KR" sz="1900" b="1">
                <a:latin typeface="Comic Sans MS"/>
                <a:ea typeface="나눔바른고딕"/>
              </a:rPr>
              <a:t>[</a:t>
            </a:r>
            <a:r>
              <a:rPr lang="ko-KR" altLang="en-US" sz="1900" b="1">
                <a:latin typeface="Comic Sans MS"/>
                <a:ea typeface="나눔바른고딕"/>
              </a:rPr>
              <a:t>        기능 구현         </a:t>
            </a:r>
            <a:r>
              <a:rPr lang="en-US" altLang="ko-KR" sz="1900" b="1">
                <a:latin typeface="Comic Sans MS"/>
                <a:ea typeface="나눔바른고딕"/>
              </a:rPr>
              <a:t>]</a:t>
            </a:r>
          </a:p>
          <a:p>
            <a:pPr>
              <a:defRPr/>
            </a:pPr>
            <a:endParaRPr lang="en-US" altLang="ko-KR" sz="1900" b="1">
              <a:latin typeface="Comic Sans MS"/>
            </a:endParaRPr>
          </a:p>
          <a:p>
            <a:pPr>
              <a:defRPr/>
            </a:pPr>
            <a:r>
              <a:rPr lang="ko-KR" altLang="en-US" sz="1900" b="1">
                <a:latin typeface="Comic Sans MS"/>
                <a:ea typeface="나눔바른고딕"/>
              </a:rPr>
              <a:t>        </a:t>
            </a:r>
            <a:r>
              <a:rPr lang="en-US" altLang="ko-KR" sz="1900" b="1">
                <a:solidFill>
                  <a:srgbClr val="FF0000"/>
                </a:solidFill>
                <a:latin typeface="Comic Sans MS"/>
                <a:ea typeface="나눔바른고딕"/>
              </a:rPr>
              <a:t>return </a:t>
            </a:r>
            <a:r>
              <a:rPr lang="en-US" altLang="ko-KR" sz="1900" b="1">
                <a:latin typeface="Comic Sans MS"/>
                <a:ea typeface="나눔바른고딕"/>
              </a:rPr>
              <a:t>[</a:t>
            </a:r>
            <a:r>
              <a:rPr lang="ko-KR" altLang="en-US" sz="1900" b="1">
                <a:latin typeface="Comic Sans MS"/>
                <a:ea typeface="나눔바른고딕"/>
              </a:rPr>
              <a:t>       반환값        </a:t>
            </a:r>
            <a:r>
              <a:rPr lang="en-US" altLang="ko-KR" sz="1900" b="1">
                <a:latin typeface="Comic Sans MS"/>
                <a:ea typeface="나눔바른고딕"/>
              </a:rPr>
              <a:t>]</a:t>
            </a:r>
            <a:r>
              <a:rPr lang="ko-KR" altLang="en-US" sz="1900" b="1">
                <a:latin typeface="Comic Sans MS"/>
                <a:ea typeface="나눔바른고딕"/>
              </a:rPr>
              <a:t> 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4343400"/>
            <a:ext cx="4147390" cy="144418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42553" y="4343400"/>
            <a:ext cx="4272776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  <a:endParaRPr lang="en-US" altLang="ko-KR" b="1">
              <a:latin typeface="+mn-ea"/>
            </a:endParaRPr>
          </a:p>
        </p:txBody>
      </p:sp>
      <p:cxnSp>
        <p:nvCxnSpPr>
          <p:cNvPr id="232" name="직선 연결선 32"/>
          <p:cNvCxnSpPr>
            <a:stCxn id="246" idx="2"/>
            <a:endCxn id="243" idx="6"/>
          </p:cNvCxnSpPr>
          <p:nvPr/>
        </p:nvCxnSpPr>
        <p:spPr>
          <a:xfrm rot="10800000">
            <a:off x="2667000" y="2857500"/>
            <a:ext cx="9906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그룹 240"/>
          <p:cNvGrpSpPr/>
          <p:nvPr/>
        </p:nvGrpSpPr>
        <p:grpSpPr>
          <a:xfrm rot="0">
            <a:off x="609599" y="1828800"/>
            <a:ext cx="2057400" cy="2057400"/>
            <a:chOff x="638175" y="1590675"/>
            <a:chExt cx="2057400" cy="2057400"/>
          </a:xfrm>
        </p:grpSpPr>
        <p:sp>
          <p:nvSpPr>
            <p:cNvPr id="242" name="TextBox 241"/>
            <p:cNvSpPr txBox="1"/>
            <p:nvPr/>
          </p:nvSpPr>
          <p:spPr>
            <a:xfrm>
              <a:off x="942975" y="2385060"/>
              <a:ext cx="1501141" cy="501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700" b="1"/>
                <a:t>신기술</a:t>
              </a:r>
              <a:r>
                <a:rPr lang="en-US" altLang="ko-KR" sz="2700" b="1"/>
                <a:t> A</a:t>
              </a:r>
              <a:endParaRPr lang="en-US" altLang="ko-KR" sz="2700" b="1"/>
            </a:p>
          </p:txBody>
        </p:sp>
        <p:sp>
          <p:nvSpPr>
            <p:cNvPr id="243" name="순서도: 연결자 242"/>
            <p:cNvSpPr/>
            <p:nvPr/>
          </p:nvSpPr>
          <p:spPr>
            <a:xfrm>
              <a:off x="638175" y="1590675"/>
              <a:ext cx="2057400" cy="2057400"/>
            </a:xfrm>
            <a:prstGeom prst="flowChartConnector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44" name="그룹 243"/>
          <p:cNvGrpSpPr/>
          <p:nvPr/>
        </p:nvGrpSpPr>
        <p:grpSpPr>
          <a:xfrm rot="0">
            <a:off x="3657600" y="1828800"/>
            <a:ext cx="2057400" cy="2057400"/>
            <a:chOff x="638175" y="1590675"/>
            <a:chExt cx="2057400" cy="2057400"/>
          </a:xfrm>
        </p:grpSpPr>
        <p:sp>
          <p:nvSpPr>
            <p:cNvPr id="245" name="TextBox 244"/>
            <p:cNvSpPr txBox="1"/>
            <p:nvPr/>
          </p:nvSpPr>
          <p:spPr>
            <a:xfrm>
              <a:off x="895350" y="2095499"/>
              <a:ext cx="1558290" cy="1074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700" b="1"/>
                <a:t>A</a:t>
              </a:r>
              <a:r>
                <a:rPr lang="ko-KR" altLang="en-US" sz="2700" b="1"/>
                <a:t> 활용</a:t>
              </a:r>
              <a:endParaRPr lang="ko-KR" altLang="en-US" sz="2700" b="1"/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/>
                <a:t>프로그램</a:t>
              </a:r>
              <a:endParaRPr lang="ko-KR" altLang="en-US" sz="2700" b="1"/>
            </a:p>
          </p:txBody>
        </p:sp>
        <p:sp>
          <p:nvSpPr>
            <p:cNvPr id="246" name="순서도: 연결자 245"/>
            <p:cNvSpPr/>
            <p:nvPr/>
          </p:nvSpPr>
          <p:spPr>
            <a:xfrm>
              <a:off x="638175" y="1590675"/>
              <a:ext cx="2057400" cy="2057400"/>
            </a:xfrm>
            <a:prstGeom prst="flowChartConnector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247" name="직선 연결선 32"/>
          <p:cNvCxnSpPr>
            <a:stCxn id="249" idx="1"/>
            <a:endCxn id="246" idx="6"/>
          </p:cNvCxnSpPr>
          <p:nvPr/>
        </p:nvCxnSpPr>
        <p:spPr>
          <a:xfrm rot="10800000" flipV="1">
            <a:off x="5715000" y="2850832"/>
            <a:ext cx="657225" cy="6667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6372225" y="2600325"/>
            <a:ext cx="2948940" cy="50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700" b="1"/>
              <a:t>A</a:t>
            </a:r>
            <a:r>
              <a:rPr lang="ko-KR" altLang="en-US" sz="2700" b="1"/>
              <a:t> 프로그래밍 언어</a:t>
            </a:r>
            <a:endParaRPr lang="ko-KR" altLang="en-US" sz="2700" b="1"/>
          </a:p>
        </p:txBody>
      </p:sp>
      <p:sp>
        <p:nvSpPr>
          <p:cNvPr id="252" name="TextBox 33"/>
          <p:cNvSpPr txBox="1"/>
          <p:nvPr/>
        </p:nvSpPr>
        <p:spPr>
          <a:xfrm>
            <a:off x="1638299" y="4876800"/>
            <a:ext cx="6629401" cy="1274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3000" b="1">
                <a:latin typeface="맑은 고딕"/>
              </a:rPr>
              <a:t>신기술이 등장할 때마다 </a:t>
            </a:r>
            <a:endParaRPr lang="ko-KR" altLang="en-US" sz="3000" b="1">
              <a:latin typeface="맑은 고딕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3000" b="1">
                <a:latin typeface="맑은 고딕"/>
              </a:rPr>
              <a:t>언어를 다시 공부해야함</a:t>
            </a:r>
            <a:r>
              <a:rPr lang="en-US" altLang="ko-KR" sz="3000" b="1">
                <a:latin typeface="맑은 고딕"/>
              </a:rPr>
              <a:t>...</a:t>
            </a:r>
            <a:endParaRPr lang="en-US" altLang="ko-KR" sz="3000" b="1">
              <a:latin typeface="맑은 고딕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6366509" y="3178492"/>
            <a:ext cx="2396491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 b="1">
                <a:solidFill>
                  <a:srgbClr val="ff0000"/>
                </a:solidFill>
              </a:rPr>
              <a:t>A</a:t>
            </a:r>
            <a:r>
              <a:rPr lang="ko-KR" altLang="en-US" sz="2700" b="1">
                <a:solidFill>
                  <a:srgbClr val="ff0000"/>
                </a:solidFill>
              </a:rPr>
              <a:t> 언어 학습</a:t>
            </a:r>
            <a:endParaRPr lang="ko-KR" altLang="en-US" sz="27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함수</a:t>
            </a:r>
            <a:endParaRPr lang="ko-KR" altLang="en-US" b="1">
              <a:latin typeface="+mn-ea"/>
            </a:endParaRPr>
          </a:p>
        </p:txBody>
      </p:sp>
      <p:sp>
        <p:nvSpPr>
          <p:cNvPr id="74" name="직사각형 35"/>
          <p:cNvSpPr/>
          <p:nvPr/>
        </p:nvSpPr>
        <p:spPr>
          <a:xfrm>
            <a:off x="533400" y="130111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75" name="직사각형 3"/>
          <p:cNvSpPr/>
          <p:nvPr/>
        </p:nvSpPr>
        <p:spPr>
          <a:xfrm>
            <a:off x="876299" y="1200150"/>
            <a:ext cx="6667501" cy="44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반환값이 없을 수도 있다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9555" y="1981200"/>
            <a:ext cx="6246888" cy="4171950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2" name="직사각형 3"/>
          <p:cNvSpPr/>
          <p:nvPr/>
        </p:nvSpPr>
        <p:spPr>
          <a:xfrm>
            <a:off x="400049" y="2563177"/>
            <a:ext cx="9105901" cy="17316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두 수를 입력받고</a:t>
            </a: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둘 중 큰 수를 반환하는 함수를 작성하세요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400049" y="2563177"/>
            <a:ext cx="9105901" cy="17316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약수를 반환해주는 함수를 작성하세요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</a:p>
        </p:txBody>
      </p:sp>
      <p:sp>
        <p:nvSpPr>
          <p:cNvPr id="282" name="직사각형 3"/>
          <p:cNvSpPr/>
          <p:nvPr/>
        </p:nvSpPr>
        <p:spPr>
          <a:xfrm>
            <a:off x="400049" y="2286000"/>
            <a:ext cx="9105901" cy="2827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수를 입력받고</a:t>
            </a: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소수인지 아닌지 판별해주는 </a:t>
            </a:r>
          </a:p>
          <a:p>
            <a:pPr algn="ctr">
              <a:defRPr/>
            </a:pP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함수를 작성하세요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지역변수</a:t>
            </a:r>
            <a:endParaRPr lang="ko-KR" altLang="en-US" b="1">
              <a:latin typeface="+mn-ea"/>
            </a:endParaRPr>
          </a:p>
        </p:txBody>
      </p:sp>
      <p:sp>
        <p:nvSpPr>
          <p:cNvPr id="283" name="직사각형 35"/>
          <p:cNvSpPr/>
          <p:nvPr/>
        </p:nvSpPr>
        <p:spPr>
          <a:xfrm>
            <a:off x="609600" y="132207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4" name="직사각형 3"/>
          <p:cNvSpPr/>
          <p:nvPr/>
        </p:nvSpPr>
        <p:spPr>
          <a:xfrm>
            <a:off x="952499" y="1221105"/>
            <a:ext cx="6667501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지역 변수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5" name="직선 연결선 32"/>
          <p:cNvCxnSpPr/>
          <p:nvPr/>
        </p:nvCxnSpPr>
        <p:spPr>
          <a:xfrm flipH="1">
            <a:off x="914400" y="207285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33"/>
          <p:cNvSpPr txBox="1"/>
          <p:nvPr/>
        </p:nvSpPr>
        <p:spPr>
          <a:xfrm>
            <a:off x="1665723" y="1872831"/>
            <a:ext cx="6487677" cy="41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함수 내에서 사용되는 변수 </a:t>
            </a:r>
            <a:r>
              <a:rPr lang="en-US" altLang="ko-KR" sz="2100" b="1">
                <a:latin typeface="맑은 고딕"/>
              </a:rPr>
              <a:t>(</a:t>
            </a:r>
            <a:r>
              <a:rPr lang="ko-KR" altLang="en-US" sz="2100" b="1">
                <a:latin typeface="맑은 고딕"/>
              </a:rPr>
              <a:t>함수 내에서만 유효</a:t>
            </a:r>
            <a:r>
              <a:rPr lang="en-US" altLang="ko-KR" sz="2100" b="1">
                <a:latin typeface="맑은 고딕"/>
              </a:rPr>
              <a:t>)</a:t>
            </a:r>
            <a:endParaRPr lang="en-US" altLang="ko-KR" sz="2100" b="1">
              <a:latin typeface="맑은 고딕"/>
            </a:endParaRPr>
          </a:p>
        </p:txBody>
      </p:sp>
      <p:pic>
        <p:nvPicPr>
          <p:cNvPr id="28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0899" y="2764167"/>
            <a:ext cx="3124200" cy="3103232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global</a:t>
            </a:r>
            <a:endParaRPr lang="en-US" altLang="ko-KR" b="1">
              <a:latin typeface="+mn-ea"/>
            </a:endParaRPr>
          </a:p>
        </p:txBody>
      </p:sp>
      <p:sp>
        <p:nvSpPr>
          <p:cNvPr id="283" name="직사각형 35"/>
          <p:cNvSpPr/>
          <p:nvPr/>
        </p:nvSpPr>
        <p:spPr>
          <a:xfrm>
            <a:off x="838200" y="1167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4" name="직사각형 3"/>
          <p:cNvSpPr/>
          <p:nvPr/>
        </p:nvSpPr>
        <p:spPr>
          <a:xfrm>
            <a:off x="1209674" y="1038225"/>
            <a:ext cx="6667501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global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85" name="직선 연결선 32"/>
          <p:cNvCxnSpPr/>
          <p:nvPr/>
        </p:nvCxnSpPr>
        <p:spPr>
          <a:xfrm flipH="1">
            <a:off x="1171575" y="188997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33"/>
          <p:cNvSpPr txBox="1"/>
          <p:nvPr/>
        </p:nvSpPr>
        <p:spPr>
          <a:xfrm>
            <a:off x="1922898" y="1689951"/>
            <a:ext cx="6487677" cy="41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함수 내에서 전역변수 사용</a:t>
            </a:r>
            <a:endParaRPr lang="ko-KR" altLang="en-US" sz="2100" b="1">
              <a:latin typeface="맑은 고딕"/>
            </a:endParaRPr>
          </a:p>
        </p:txBody>
      </p:sp>
      <p:pic>
        <p:nvPicPr>
          <p:cNvPr id="2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14700" y="2491733"/>
            <a:ext cx="3276600" cy="3678562"/>
          </a:xfrm>
          <a:prstGeom prst="rect">
            <a:avLst/>
          </a:prstGeom>
          <a:ln w="7620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클래스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50" y="274320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프로그래밍의 최종목적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??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클래스</a:t>
            </a:r>
            <a:endParaRPr lang="ko-KR" altLang="en-US" b="1">
              <a:latin typeface="+mn-ea"/>
            </a:endParaRPr>
          </a:p>
        </p:txBody>
      </p:sp>
      <p:sp>
        <p:nvSpPr>
          <p:cNvPr id="323" name="직사각형 3"/>
          <p:cNvSpPr/>
          <p:nvPr/>
        </p:nvSpPr>
        <p:spPr>
          <a:xfrm>
            <a:off x="419099" y="3775709"/>
            <a:ext cx="9105901" cy="6438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모든 객체를 표현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19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</p:bldLst>
  </p:timing>
</p:sld>
</file>

<file path=ppt/slides/slide3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50" y="308991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속성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(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성질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)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과 특징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(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행동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)!!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274426"/>
            <a:ext cx="4158251" cy="2621173"/>
          </a:xfrm>
          <a:prstGeom prst="rect">
            <a:avLst/>
          </a:prstGeom>
        </p:spPr>
      </p:pic>
      <p:pic>
        <p:nvPicPr>
          <p:cNvPr id="3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47616" y="3975401"/>
            <a:ext cx="4024984" cy="2577798"/>
          </a:xfrm>
          <a:prstGeom prst="rect">
            <a:avLst/>
          </a:prstGeom>
        </p:spPr>
      </p:pic>
      <p:sp>
        <p:nvSpPr>
          <p:cNvPr id="324" name=""/>
          <p:cNvSpPr/>
          <p:nvPr/>
        </p:nvSpPr>
        <p:spPr>
          <a:xfrm>
            <a:off x="5410200" y="1143000"/>
            <a:ext cx="1600200" cy="11430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5" name=""/>
          <p:cNvSpPr/>
          <p:nvPr/>
        </p:nvSpPr>
        <p:spPr>
          <a:xfrm flipH="1">
            <a:off x="2971800" y="4572000"/>
            <a:ext cx="1905000" cy="11430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6" name=""/>
          <p:cNvSpPr txBox="1"/>
          <p:nvPr/>
        </p:nvSpPr>
        <p:spPr>
          <a:xfrm>
            <a:off x="7467600" y="1447800"/>
            <a:ext cx="996314" cy="57721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3200" b="1"/>
              <a:t>변수</a:t>
            </a:r>
            <a:endParaRPr lang="ko-KR" altLang="en-US" sz="3200" b="1"/>
          </a:p>
        </p:txBody>
      </p:sp>
      <p:sp>
        <p:nvSpPr>
          <p:cNvPr id="327" name=""/>
          <p:cNvSpPr txBox="1"/>
          <p:nvPr/>
        </p:nvSpPr>
        <p:spPr>
          <a:xfrm>
            <a:off x="1365885" y="4834890"/>
            <a:ext cx="1002030" cy="575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/>
              <a:t>함수</a:t>
            </a:r>
            <a:endParaRPr lang="ko-KR" altLang="en-US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7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44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6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64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6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15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  <p:bldP spid="326" grpId="1" animBg="1"/>
      <p:bldP spid="325" grpId="2" animBg="1"/>
      <p:bldP spid="327" grpId="3" animBg="1"/>
    </p:bldLst>
  </p:timing>
</p:sld>
</file>

<file path=ppt/slides/slide3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799" y="532777"/>
            <a:ext cx="9296401" cy="5792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  <a:endParaRPr lang="en-US" altLang="ko-KR" b="1">
              <a:latin typeface="+mn-ea"/>
            </a:endParaRPr>
          </a:p>
        </p:txBody>
      </p:sp>
      <p:cxnSp>
        <p:nvCxnSpPr>
          <p:cNvPr id="232" name="직선 연결선 32"/>
          <p:cNvCxnSpPr>
            <a:stCxn id="246" idx="2"/>
            <a:endCxn id="243" idx="6"/>
          </p:cNvCxnSpPr>
          <p:nvPr/>
        </p:nvCxnSpPr>
        <p:spPr>
          <a:xfrm rot="10800000">
            <a:off x="2667000" y="2400300"/>
            <a:ext cx="9906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그룹 240"/>
          <p:cNvGrpSpPr/>
          <p:nvPr/>
        </p:nvGrpSpPr>
        <p:grpSpPr>
          <a:xfrm rot="0">
            <a:off x="609599" y="1371600"/>
            <a:ext cx="2057400" cy="2057400"/>
            <a:chOff x="638175" y="1590675"/>
            <a:chExt cx="2057400" cy="2057400"/>
          </a:xfrm>
        </p:grpSpPr>
        <p:sp>
          <p:nvSpPr>
            <p:cNvPr id="242" name="TextBox 241"/>
            <p:cNvSpPr txBox="1"/>
            <p:nvPr/>
          </p:nvSpPr>
          <p:spPr>
            <a:xfrm>
              <a:off x="942975" y="2385060"/>
              <a:ext cx="1501141" cy="5010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700" b="1"/>
                <a:t>신기술</a:t>
              </a:r>
              <a:r>
                <a:rPr lang="en-US" altLang="ko-KR" sz="2700" b="1"/>
                <a:t> A</a:t>
              </a:r>
              <a:endParaRPr lang="en-US" altLang="ko-KR" sz="2700" b="1"/>
            </a:p>
          </p:txBody>
        </p:sp>
        <p:sp>
          <p:nvSpPr>
            <p:cNvPr id="243" name="순서도: 연결자 242"/>
            <p:cNvSpPr/>
            <p:nvPr/>
          </p:nvSpPr>
          <p:spPr>
            <a:xfrm>
              <a:off x="638175" y="1590675"/>
              <a:ext cx="2057400" cy="2057400"/>
            </a:xfrm>
            <a:prstGeom prst="flowChartConnector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44" name="그룹 243"/>
          <p:cNvGrpSpPr/>
          <p:nvPr/>
        </p:nvGrpSpPr>
        <p:grpSpPr>
          <a:xfrm rot="0">
            <a:off x="3657600" y="1371600"/>
            <a:ext cx="2057400" cy="2057400"/>
            <a:chOff x="638175" y="1590675"/>
            <a:chExt cx="2057400" cy="2057400"/>
          </a:xfrm>
        </p:grpSpPr>
        <p:sp>
          <p:nvSpPr>
            <p:cNvPr id="245" name="TextBox 244"/>
            <p:cNvSpPr txBox="1"/>
            <p:nvPr/>
          </p:nvSpPr>
          <p:spPr>
            <a:xfrm>
              <a:off x="895350" y="2095499"/>
              <a:ext cx="1558290" cy="1074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700" b="1"/>
                <a:t>A</a:t>
              </a:r>
              <a:r>
                <a:rPr lang="ko-KR" altLang="en-US" sz="2700" b="1"/>
                <a:t> 활용</a:t>
              </a:r>
              <a:endParaRPr lang="ko-KR" altLang="en-US" sz="2700" b="1"/>
            </a:p>
            <a:p>
              <a:pPr algn="ctr">
                <a:lnSpc>
                  <a:spcPct val="120000"/>
                </a:lnSpc>
                <a:defRPr/>
              </a:pPr>
              <a:r>
                <a:rPr lang="ko-KR" altLang="en-US" sz="2700" b="1"/>
                <a:t>프로그램</a:t>
              </a:r>
              <a:endParaRPr lang="ko-KR" altLang="en-US" sz="2700" b="1"/>
            </a:p>
          </p:txBody>
        </p:sp>
        <p:sp>
          <p:nvSpPr>
            <p:cNvPr id="246" name="순서도: 연결자 245"/>
            <p:cNvSpPr/>
            <p:nvPr/>
          </p:nvSpPr>
          <p:spPr>
            <a:xfrm>
              <a:off x="638175" y="1590675"/>
              <a:ext cx="2057400" cy="2057400"/>
            </a:xfrm>
            <a:prstGeom prst="flowChartConnector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247" name="직선 연결선 32"/>
          <p:cNvCxnSpPr>
            <a:stCxn id="249" idx="1"/>
            <a:endCxn id="246" idx="6"/>
          </p:cNvCxnSpPr>
          <p:nvPr/>
        </p:nvCxnSpPr>
        <p:spPr>
          <a:xfrm rot="10800000" flipV="1">
            <a:off x="5715000" y="2393632"/>
            <a:ext cx="657225" cy="6667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6372225" y="2143124"/>
            <a:ext cx="2948940" cy="501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700" b="1"/>
              <a:t>A</a:t>
            </a:r>
            <a:r>
              <a:rPr lang="ko-KR" altLang="en-US" sz="2700" b="1"/>
              <a:t> </a:t>
            </a:r>
            <a:r>
              <a:rPr lang="ko-KR" altLang="en-US" sz="2700" b="1">
                <a:solidFill>
                  <a:srgbClr val="ff0000"/>
                </a:solidFill>
              </a:rPr>
              <a:t>라이브러리</a:t>
            </a:r>
            <a:r>
              <a:rPr lang="ko-KR" altLang="en-US" sz="2700" b="1"/>
              <a:t> 지원</a:t>
            </a:r>
            <a:endParaRPr lang="ko-KR" altLang="en-US" sz="2700" b="1"/>
          </a:p>
        </p:txBody>
      </p:sp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6575" y="4419600"/>
            <a:ext cx="1931504" cy="1676400"/>
          </a:xfrm>
          <a:prstGeom prst="rect">
            <a:avLst/>
          </a:prstGeom>
          <a:ln w="38100">
            <a:solidFill>
              <a:srgbClr val="335c91"/>
            </a:solidFill>
          </a:ln>
        </p:spPr>
      </p:pic>
      <p:cxnSp>
        <p:nvCxnSpPr>
          <p:cNvPr id="254" name="직선 연결선 32"/>
          <p:cNvCxnSpPr>
            <a:stCxn id="253" idx="0"/>
            <a:endCxn id="249" idx="2"/>
          </p:cNvCxnSpPr>
          <p:nvPr/>
        </p:nvCxnSpPr>
        <p:spPr>
          <a:xfrm rot="16200000" flipV="1">
            <a:off x="6961780" y="3529053"/>
            <a:ext cx="1775460" cy="5632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8067675" y="3038475"/>
            <a:ext cx="155829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 b="1">
                <a:solidFill>
                  <a:srgbClr val="ff0000"/>
                </a:solidFill>
              </a:rPr>
              <a:t>A</a:t>
            </a:r>
            <a:r>
              <a:rPr lang="ko-KR" altLang="en-US" sz="2700" b="1">
                <a:solidFill>
                  <a:srgbClr val="ff0000"/>
                </a:solidFill>
              </a:rPr>
              <a:t> 기술 사용 </a:t>
            </a:r>
            <a:endParaRPr lang="ko-KR" altLang="en-US" sz="2700" b="1">
              <a:solidFill>
                <a:srgbClr val="ff0000"/>
              </a:solidFill>
            </a:endParaRPr>
          </a:p>
        </p:txBody>
      </p:sp>
      <p:sp>
        <p:nvSpPr>
          <p:cNvPr id="256" name="TextBox 33"/>
          <p:cNvSpPr txBox="1"/>
          <p:nvPr/>
        </p:nvSpPr>
        <p:spPr>
          <a:xfrm>
            <a:off x="838200" y="5181600"/>
            <a:ext cx="4114800" cy="489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600" b="1">
                <a:solidFill>
                  <a:srgbClr val="ff0000"/>
                </a:solidFill>
                <a:latin typeface="맑은 고딕"/>
              </a:rPr>
              <a:t>가</a:t>
            </a:r>
            <a:r>
              <a:rPr lang="en-US" altLang="ko-KR" sz="2600" b="1">
                <a:solidFill>
                  <a:srgbClr val="ff0000"/>
                </a:solidFill>
                <a:latin typeface="맑은 고딕"/>
              </a:rPr>
              <a:t>.</a:t>
            </a:r>
            <a:r>
              <a:rPr lang="ko-KR" altLang="en-US" sz="2600" b="1">
                <a:solidFill>
                  <a:srgbClr val="ff0000"/>
                </a:solidFill>
                <a:latin typeface="맑은 고딕"/>
              </a:rPr>
              <a:t>져</a:t>
            </a:r>
            <a:r>
              <a:rPr lang="en-US" altLang="ko-KR" sz="2600" b="1">
                <a:solidFill>
                  <a:srgbClr val="ff0000"/>
                </a:solidFill>
                <a:latin typeface="맑은 고딕"/>
              </a:rPr>
              <a:t>.</a:t>
            </a:r>
            <a:r>
              <a:rPr lang="ko-KR" altLang="en-US" sz="2600" b="1">
                <a:solidFill>
                  <a:srgbClr val="ff0000"/>
                </a:solidFill>
                <a:latin typeface="맑은 고딕"/>
              </a:rPr>
              <a:t>다 쓰</a:t>
            </a:r>
            <a:r>
              <a:rPr lang="en-US" altLang="ko-KR" sz="2600" b="1">
                <a:solidFill>
                  <a:srgbClr val="ff0000"/>
                </a:solidFill>
                <a:latin typeface="맑은 고딕"/>
              </a:rPr>
              <a:t>.</a:t>
            </a:r>
            <a:r>
              <a:rPr lang="ko-KR" altLang="en-US" sz="2600" b="1">
                <a:solidFill>
                  <a:srgbClr val="ff0000"/>
                </a:solidFill>
                <a:latin typeface="맑은 고딕"/>
              </a:rPr>
              <a:t>면</a:t>
            </a:r>
            <a:r>
              <a:rPr lang="en-US" altLang="ko-KR" sz="2600" b="1">
                <a:solidFill>
                  <a:srgbClr val="ff0000"/>
                </a:solidFill>
                <a:latin typeface="맑은 고딕"/>
              </a:rPr>
              <a:t>.</a:t>
            </a:r>
            <a:r>
              <a:rPr lang="ko-KR" altLang="en-US" sz="2600" b="1">
                <a:solidFill>
                  <a:srgbClr val="ff0000"/>
                </a:solidFill>
                <a:latin typeface="맑은 고딕"/>
              </a:rPr>
              <a:t>됨</a:t>
            </a:r>
            <a:endParaRPr lang="ko-KR" altLang="en-US" sz="2600" b="1">
              <a:solidFill>
                <a:srgbClr val="ff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4840" y="304799"/>
            <a:ext cx="4756319" cy="3048000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pic>
        <p:nvPicPr>
          <p:cNvPr id="3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0031" y="3612465"/>
            <a:ext cx="6745938" cy="2940734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60625" y="1098550"/>
            <a:ext cx="4984749" cy="46609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클래스의 객체 생성</a:t>
            </a:r>
            <a:endParaRPr lang="ko-KR" altLang="en-US" b="1">
              <a:latin typeface="+mn-ea"/>
            </a:endParaRPr>
          </a:p>
        </p:txBody>
      </p:sp>
      <p:sp>
        <p:nvSpPr>
          <p:cNvPr id="324" name="직사각형 35"/>
          <p:cNvSpPr/>
          <p:nvPr/>
        </p:nvSpPr>
        <p:spPr>
          <a:xfrm>
            <a:off x="867559" y="1701166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5" name="직사각형 3"/>
          <p:cNvSpPr/>
          <p:nvPr/>
        </p:nvSpPr>
        <p:spPr>
          <a:xfrm>
            <a:off x="1277134" y="1600200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A = Classname(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8" name="직선 연결선 32"/>
          <p:cNvCxnSpPr/>
          <p:nvPr/>
        </p:nvCxnSpPr>
        <p:spPr>
          <a:xfrm flipH="1">
            <a:off x="1002224" y="246316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3"/>
          <p:cNvSpPr txBox="1"/>
          <p:nvPr/>
        </p:nvSpPr>
        <p:spPr>
          <a:xfrm>
            <a:off x="1753547" y="2263141"/>
            <a:ext cx="6247453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A</a:t>
            </a:r>
            <a:r>
              <a:rPr lang="ko-KR" altLang="en-US" sz="2100" b="1">
                <a:latin typeface="맑은 고딕"/>
              </a:rPr>
              <a:t> 라는 </a:t>
            </a:r>
            <a:r>
              <a:rPr lang="en-US" altLang="ko-KR" sz="2100" b="1">
                <a:latin typeface="맑은 고딕"/>
              </a:rPr>
              <a:t>Classname </a:t>
            </a:r>
            <a:r>
              <a:rPr lang="ko-KR" altLang="en-US" sz="2100" b="1">
                <a:latin typeface="맑은 고딕"/>
              </a:rPr>
              <a:t>의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인스턴스</a:t>
            </a:r>
            <a:r>
              <a:rPr lang="ko-KR" altLang="en-US" sz="2100" b="1">
                <a:latin typeface="맑은 고딕"/>
              </a:rPr>
              <a:t>를 생성함</a:t>
            </a:r>
            <a:endParaRPr lang="ko-KR" altLang="en-US" sz="2100" b="1">
              <a:latin typeface="맑은 고딕"/>
            </a:endParaRPr>
          </a:p>
        </p:txBody>
      </p:sp>
      <p:sp>
        <p:nvSpPr>
          <p:cNvPr id="332" name="직사각형 3"/>
          <p:cNvSpPr/>
          <p:nvPr/>
        </p:nvSpPr>
        <p:spPr>
          <a:xfrm>
            <a:off x="1524000" y="5004435"/>
            <a:ext cx="3248025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A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는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객체 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1533525" y="5534025"/>
            <a:ext cx="59817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A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Classname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클래스의 인스턴스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4" name=""/>
          <p:cNvSpPr/>
          <p:nvPr/>
        </p:nvSpPr>
        <p:spPr>
          <a:xfrm>
            <a:off x="914400" y="4876800"/>
            <a:ext cx="7772400" cy="1219200"/>
          </a:xfrm>
          <a:prstGeom prst="rect">
            <a:avLst/>
          </a:prstGeom>
          <a:noFill/>
          <a:ln w="57150">
            <a:solidFill>
              <a:srgbClr val="999999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5" name="TextBox 33"/>
          <p:cNvSpPr txBox="1"/>
          <p:nvPr/>
        </p:nvSpPr>
        <p:spPr>
          <a:xfrm>
            <a:off x="1067747" y="3762375"/>
            <a:ext cx="7923853" cy="567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클래스의 속성</a:t>
            </a:r>
            <a:r>
              <a:rPr lang="en-US" altLang="ko-KR" sz="2100" b="1">
                <a:latin typeface="맑은 고딕"/>
              </a:rPr>
              <a:t>(</a:t>
            </a:r>
            <a:r>
              <a:rPr lang="ko-KR" altLang="en-US" sz="2100" b="1">
                <a:latin typeface="맑은 고딕"/>
              </a:rPr>
              <a:t>변수</a:t>
            </a:r>
            <a:r>
              <a:rPr lang="en-US" altLang="ko-KR" sz="2100" b="1">
                <a:latin typeface="맑은 고딕"/>
              </a:rPr>
              <a:t>),</a:t>
            </a:r>
            <a:r>
              <a:rPr lang="ko-KR" altLang="en-US" sz="2100" b="1">
                <a:latin typeface="맑은 고딕"/>
              </a:rPr>
              <a:t> 특징</a:t>
            </a:r>
            <a:r>
              <a:rPr lang="en-US" altLang="ko-KR" sz="2100" b="1">
                <a:latin typeface="맑은 고딕"/>
              </a:rPr>
              <a:t>(</a:t>
            </a:r>
            <a:r>
              <a:rPr lang="ko-KR" altLang="en-US" sz="2100" b="1">
                <a:latin typeface="맑은 고딕"/>
              </a:rPr>
              <a:t>함수</a:t>
            </a:r>
            <a:r>
              <a:rPr lang="en-US" altLang="ko-KR" sz="2100" b="1">
                <a:latin typeface="맑은 고딕"/>
              </a:rPr>
              <a:t>)</a:t>
            </a:r>
            <a:r>
              <a:rPr lang="ko-KR" altLang="en-US" sz="2100" b="1">
                <a:latin typeface="맑은 고딕"/>
              </a:rPr>
              <a:t>은   </a:t>
            </a:r>
            <a:r>
              <a:rPr lang="en-US" altLang="ko-KR" sz="3100" b="1">
                <a:solidFill>
                  <a:srgbClr val="ff0000"/>
                </a:solidFill>
                <a:latin typeface="맑은 고딕"/>
              </a:rPr>
              <a:t>.</a:t>
            </a:r>
            <a:r>
              <a:rPr lang="ko-KR" altLang="en-US" sz="31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100" b="1">
                <a:latin typeface="맑은 고딕"/>
              </a:rPr>
              <a:t> 을 통해서 접근 가능</a:t>
            </a:r>
            <a:r>
              <a:rPr lang="en-US" altLang="ko-KR" sz="2100" b="1">
                <a:latin typeface="맑은 고딕"/>
              </a:rPr>
              <a:t>!</a:t>
            </a:r>
            <a:endParaRPr lang="en-US" altLang="ko-KR" sz="2100" b="1">
              <a:latin typeface="맑은 고딕"/>
            </a:endParaRPr>
          </a:p>
        </p:txBody>
      </p:sp>
      <p:sp>
        <p:nvSpPr>
          <p:cNvPr id="336" name="직사각형 3"/>
          <p:cNvSpPr/>
          <p:nvPr/>
        </p:nvSpPr>
        <p:spPr>
          <a:xfrm>
            <a:off x="838674" y="3388128"/>
            <a:ext cx="3200400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A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.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run( ) , A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.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speed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37" name=""/>
          <p:cNvSpPr/>
          <p:nvPr/>
        </p:nvSpPr>
        <p:spPr>
          <a:xfrm>
            <a:off x="914873" y="3228975"/>
            <a:ext cx="7772400" cy="1219200"/>
          </a:xfrm>
          <a:prstGeom prst="rect">
            <a:avLst/>
          </a:prstGeom>
          <a:noFill/>
          <a:ln w="57150">
            <a:solidFill>
              <a:srgbClr val="999999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직선 연결선 32"/>
          <p:cNvCxnSpPr/>
          <p:nvPr/>
        </p:nvCxnSpPr>
        <p:spPr>
          <a:xfrm flipH="1">
            <a:off x="1219200" y="304800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"/>
          <p:cNvSpPr txBox="1"/>
          <p:nvPr/>
        </p:nvSpPr>
        <p:spPr>
          <a:xfrm>
            <a:off x="1982147" y="2847975"/>
            <a:ext cx="6247453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객체가 만들어질때 기본적으로 실행되는 함수</a:t>
            </a:r>
            <a:endParaRPr lang="ko-KR" altLang="en-US" sz="2100" b="1">
              <a:latin typeface="맑은 고딕"/>
            </a:endParaRPr>
          </a:p>
        </p:txBody>
      </p:sp>
      <p:pic>
        <p:nvPicPr>
          <p:cNvPr id="3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28245" y="2057400"/>
            <a:ext cx="4081955" cy="49947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344" name="직사각형 35"/>
          <p:cNvSpPr/>
          <p:nvPr/>
        </p:nvSpPr>
        <p:spPr>
          <a:xfrm>
            <a:off x="855935" y="1447800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45" name="직사각형 3"/>
          <p:cNvSpPr/>
          <p:nvPr/>
        </p:nvSpPr>
        <p:spPr>
          <a:xfrm>
            <a:off x="1265510" y="1346834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생성자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46" name="직사각형 35"/>
          <p:cNvSpPr/>
          <p:nvPr/>
        </p:nvSpPr>
        <p:spPr>
          <a:xfrm>
            <a:off x="876300" y="3987166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47" name="직사각형 3"/>
          <p:cNvSpPr/>
          <p:nvPr/>
        </p:nvSpPr>
        <p:spPr>
          <a:xfrm>
            <a:off x="1285875" y="3886200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소멸자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5400" y="4572000"/>
            <a:ext cx="4159132" cy="50164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cxnSp>
        <p:nvCxnSpPr>
          <p:cNvPr id="349" name="직선 연결선 32"/>
          <p:cNvCxnSpPr/>
          <p:nvPr/>
        </p:nvCxnSpPr>
        <p:spPr>
          <a:xfrm flipH="1">
            <a:off x="1230824" y="56523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TextBox 33"/>
          <p:cNvSpPr txBox="1"/>
          <p:nvPr/>
        </p:nvSpPr>
        <p:spPr>
          <a:xfrm>
            <a:off x="1993771" y="5452326"/>
            <a:ext cx="6247453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latin typeface="맑은 고딕"/>
              </a:rPr>
              <a:t>객체가 소멸될 때 기본적으로 실행되는 함수</a:t>
            </a:r>
            <a:endParaRPr lang="ko-KR" altLang="en-US" sz="2100" b="1">
              <a:latin typeface="맑은 고딕"/>
            </a:endParaRPr>
          </a:p>
        </p:txBody>
      </p:sp>
      <p:sp>
        <p:nvSpPr>
          <p:cNvPr id="35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5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53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생성자</a:t>
            </a:r>
            <a:r>
              <a:rPr lang="en-US" altLang="ko-KR" b="1">
                <a:latin typeface="+mn-ea"/>
              </a:rPr>
              <a:t>,</a:t>
            </a:r>
            <a:r>
              <a:rPr lang="ko-KR" altLang="en-US" b="1">
                <a:latin typeface="+mn-ea"/>
              </a:rPr>
              <a:t> 소멸자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5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53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생성자</a:t>
            </a:r>
            <a:r>
              <a:rPr lang="en-US" altLang="ko-KR" b="1">
                <a:latin typeface="+mn-ea"/>
              </a:rPr>
              <a:t>,</a:t>
            </a:r>
            <a:r>
              <a:rPr lang="ko-KR" altLang="en-US" b="1">
                <a:latin typeface="+mn-ea"/>
              </a:rPr>
              <a:t> 소멸자</a:t>
            </a:r>
            <a:endParaRPr lang="ko-KR" altLang="en-US" b="1">
              <a:latin typeface="+mn-ea"/>
            </a:endParaRPr>
          </a:p>
        </p:txBody>
      </p:sp>
      <p:pic>
        <p:nvPicPr>
          <p:cNvPr id="3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9873" y="1676400"/>
            <a:ext cx="5646254" cy="25463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355" name="TextBox 33"/>
          <p:cNvSpPr txBox="1"/>
          <p:nvPr/>
        </p:nvSpPr>
        <p:spPr>
          <a:xfrm>
            <a:off x="1105373" y="4679950"/>
            <a:ext cx="7695253" cy="528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900" b="1">
                <a:latin typeface="맑은 고딕"/>
              </a:rPr>
              <a:t>어</a:t>
            </a:r>
            <a:r>
              <a:rPr lang="en-US" altLang="ko-KR" sz="2900" b="1">
                <a:latin typeface="맑은 고딕"/>
              </a:rPr>
              <a:t>???</a:t>
            </a:r>
            <a:r>
              <a:rPr lang="ko-KR" altLang="en-US" sz="2900" b="1">
                <a:latin typeface="맑은 고딕"/>
              </a:rPr>
              <a:t> 그렇다면</a:t>
            </a:r>
            <a:r>
              <a:rPr lang="en-US" altLang="ko-KR" sz="2900" b="1">
                <a:latin typeface="맑은 고딕"/>
              </a:rPr>
              <a:t>,</a:t>
            </a:r>
            <a:r>
              <a:rPr lang="ko-KR" altLang="en-US" sz="2900" b="1">
                <a:latin typeface="맑은 고딕"/>
              </a:rPr>
              <a:t> 이제까지 자료형들은 다</a:t>
            </a:r>
            <a:r>
              <a:rPr lang="en-US" altLang="ko-KR" sz="2900" b="1">
                <a:latin typeface="맑은 고딕"/>
              </a:rPr>
              <a:t>???</a:t>
            </a:r>
            <a:endParaRPr lang="ko-KR" altLang="en-US" sz="29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import</a:t>
            </a:r>
            <a:endParaRPr lang="en-US" altLang="ko-KR" sz="5200" b="1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838200" y="1396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181099" y="1295400"/>
            <a:ext cx="6667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ex_01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생성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03500" y="2030722"/>
            <a:ext cx="4698999" cy="3989078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838200" y="1396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181099" y="1295400"/>
            <a:ext cx="6667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ex_02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생성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4400" y="2247884"/>
            <a:ext cx="4864100" cy="236223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4000" y="4403558"/>
            <a:ext cx="3657600" cy="1768642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838200" y="182330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181099" y="1722336"/>
            <a:ext cx="6667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import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ex_01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cxnSp>
        <p:nvCxnSpPr>
          <p:cNvPr id="38" name="직선 연결선 32"/>
          <p:cNvCxnSpPr/>
          <p:nvPr/>
        </p:nvCxnSpPr>
        <p:spPr>
          <a:xfrm flipH="1">
            <a:off x="1066800" y="254932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3"/>
          <p:cNvSpPr txBox="1"/>
          <p:nvPr/>
        </p:nvSpPr>
        <p:spPr>
          <a:xfrm>
            <a:off x="1818123" y="2258073"/>
            <a:ext cx="6868677" cy="559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ex_01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 의 코드 또한 실행</a:t>
            </a:r>
            <a:r>
              <a:rPr lang="ko-KR" altLang="en-US" sz="2100" b="1">
                <a:latin typeface="맑은 고딕"/>
              </a:rPr>
              <a:t>이 된다 </a:t>
            </a:r>
            <a:r>
              <a:rPr lang="en-US" altLang="ko-KR" sz="2100" b="1">
                <a:latin typeface="맑은 고딕"/>
              </a:rPr>
              <a:t>!</a:t>
            </a:r>
            <a:endParaRPr lang="en-US" altLang="ko-KR" sz="2100" b="1">
              <a:latin typeface="맑은 고딕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019300" y="3581400"/>
            <a:ext cx="2362200" cy="2209800"/>
          </a:xfrm>
          <a:prstGeom prst="rect">
            <a:avLst/>
          </a:prstGeom>
          <a:noFill/>
          <a:ln w="57150">
            <a:solidFill>
              <a:srgbClr val="99999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200" b="1">
                <a:solidFill>
                  <a:schemeClr val="dk1"/>
                </a:solidFill>
              </a:rPr>
              <a:t> </a:t>
            </a:r>
            <a:r>
              <a:rPr lang="en-US" altLang="ko-KR" sz="2200" b="1">
                <a:solidFill>
                  <a:schemeClr val="dk1"/>
                </a:solidFill>
              </a:rPr>
              <a:t>A</a:t>
            </a:r>
            <a:r>
              <a:rPr lang="ko-KR" altLang="en-US" sz="2200" b="1">
                <a:solidFill>
                  <a:schemeClr val="dk1"/>
                </a:solidFill>
              </a:rPr>
              <a:t> 파일</a:t>
            </a:r>
            <a:endParaRPr lang="ko-KR" altLang="en-US" sz="2200" b="1">
              <a:solidFill>
                <a:schemeClr val="dk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334000" y="3581400"/>
            <a:ext cx="2362200" cy="2209800"/>
          </a:xfrm>
          <a:prstGeom prst="rect">
            <a:avLst/>
          </a:prstGeom>
          <a:noFill/>
          <a:ln w="57150">
            <a:solidFill>
              <a:srgbClr val="99999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200" b="1">
                <a:solidFill>
                  <a:schemeClr val="dk1"/>
                </a:solidFill>
              </a:rPr>
              <a:t> </a:t>
            </a:r>
            <a:r>
              <a:rPr lang="en-US" altLang="ko-KR" sz="2200" b="1">
                <a:solidFill>
                  <a:schemeClr val="dk1"/>
                </a:solidFill>
              </a:rPr>
              <a:t>import A</a:t>
            </a:r>
            <a:endParaRPr lang="en-US" altLang="ko-KR" sz="2200" b="1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 sz="2200" b="1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2200" b="1">
                <a:solidFill>
                  <a:schemeClr val="dk1"/>
                </a:solidFill>
              </a:rPr>
              <a:t>           </a:t>
            </a:r>
            <a:r>
              <a:rPr lang="en-US" altLang="ko-KR" sz="2200" b="1">
                <a:solidFill>
                  <a:schemeClr val="dk1"/>
                </a:solidFill>
              </a:rPr>
              <a:t>B</a:t>
            </a:r>
            <a:r>
              <a:rPr lang="ko-KR" altLang="en-US" sz="2200" b="1">
                <a:solidFill>
                  <a:schemeClr val="dk1"/>
                </a:solidFill>
              </a:rPr>
              <a:t> 파일</a:t>
            </a:r>
            <a:endParaRPr lang="ko-KR" altLang="en-US" sz="2200" b="1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 b="1">
              <a:solidFill>
                <a:schemeClr val="dk1"/>
              </a:solidFill>
            </a:endParaRPr>
          </a:p>
          <a:p>
            <a:pPr>
              <a:defRPr/>
            </a:pPr>
            <a:endParaRPr lang="ko-KR" altLang="en-US" sz="2200" b="1">
              <a:solidFill>
                <a:schemeClr val="dk1"/>
              </a:solidFill>
            </a:endParaRPr>
          </a:p>
        </p:txBody>
      </p:sp>
      <p:cxnSp>
        <p:nvCxnSpPr>
          <p:cNvPr id="63" name="직선 화살표 연결선 62"/>
          <p:cNvCxnSpPr>
            <a:endCxn id="61" idx="0"/>
          </p:cNvCxnSpPr>
          <p:nvPr/>
        </p:nvCxnSpPr>
        <p:spPr>
          <a:xfrm rot="10800000">
            <a:off x="3200400" y="3581400"/>
            <a:ext cx="2171700" cy="381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838200" y="1396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181099" y="1295400"/>
            <a:ext cx="6667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ex_01 , ex_02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각각 작성해주기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4600" y="2209800"/>
            <a:ext cx="3708399" cy="33591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70" name="직사각형 3"/>
          <p:cNvSpPr/>
          <p:nvPr/>
        </p:nvSpPr>
        <p:spPr>
          <a:xfrm>
            <a:off x="6096000" y="4891824"/>
            <a:ext cx="2286000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ex_02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수정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62600" y="3098800"/>
            <a:ext cx="2743200" cy="16256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75" name="직사각형 3"/>
          <p:cNvSpPr/>
          <p:nvPr/>
        </p:nvSpPr>
        <p:spPr>
          <a:xfrm>
            <a:off x="2362200" y="5882424"/>
            <a:ext cx="2286000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ex_01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수정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</a:p>
        </p:txBody>
      </p:sp>
      <p:sp>
        <p:nvSpPr>
          <p:cNvPr id="236" name="직사각형 35"/>
          <p:cNvSpPr/>
          <p:nvPr/>
        </p:nvSpPr>
        <p:spPr>
          <a:xfrm>
            <a:off x="803088" y="1548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37" name="직사각형 3"/>
          <p:cNvSpPr/>
          <p:nvPr/>
        </p:nvSpPr>
        <p:spPr>
          <a:xfrm>
            <a:off x="1247775" y="1447800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R    vs    Python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1489472" y="5791200"/>
            <a:ext cx="6927056" cy="452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dirty="0"/>
              <a:t>https://codingworldnews.com/article/view/1100</a:t>
            </a:r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7830" y="2286000"/>
            <a:ext cx="7690339" cy="312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838200" y="1396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181099" y="1295400"/>
            <a:ext cx="6667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ex_02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에서 실행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(Ctrl + F5)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20185" y="2406650"/>
            <a:ext cx="6228415" cy="24701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cxnSp>
        <p:nvCxnSpPr>
          <p:cNvPr id="77" name=""/>
          <p:cNvCxnSpPr/>
          <p:nvPr/>
        </p:nvCxnSpPr>
        <p:spPr>
          <a:xfrm rot="5400000">
            <a:off x="762000" y="3886200"/>
            <a:ext cx="2362200" cy="2286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"/>
          <p:cNvCxnSpPr>
            <a:endCxn id="80" idx="0"/>
          </p:cNvCxnSpPr>
          <p:nvPr/>
        </p:nvCxnSpPr>
        <p:spPr>
          <a:xfrm>
            <a:off x="3200400" y="3352800"/>
            <a:ext cx="3009900" cy="20574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3"/>
          <p:cNvSpPr/>
          <p:nvPr/>
        </p:nvSpPr>
        <p:spPr>
          <a:xfrm>
            <a:off x="533400" y="5410200"/>
            <a:ext cx="2819400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ex_01 </a:t>
            </a: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의 </a:t>
            </a: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__name__</a:t>
            </a:r>
            <a:endParaRPr lang="en-US" altLang="ko-KR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sp>
        <p:nvSpPr>
          <p:cNvPr id="80" name="직사각형 3"/>
          <p:cNvSpPr/>
          <p:nvPr/>
        </p:nvSpPr>
        <p:spPr>
          <a:xfrm>
            <a:off x="4800600" y="5410200"/>
            <a:ext cx="2819400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ex_02 </a:t>
            </a: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의 </a:t>
            </a: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__name__</a:t>
            </a:r>
            <a:endParaRPr lang="en-US" altLang="ko-KR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1195952" y="2691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638299" y="2590800"/>
            <a:ext cx="7505701" cy="4362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__name__  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  </a:t>
            </a:r>
            <a:r>
              <a:rPr lang="ko-KR" altLang="en-US" sz="2300" b="1" cap="none" spc="0">
                <a:ln w="0"/>
                <a:solidFill>
                  <a:srgbClr val="ff0000"/>
                </a:solidFill>
                <a:latin typeface="+mn-ea"/>
              </a:rPr>
              <a:t>실행한 주체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를 판별하기 위한 정보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cxnSp>
        <p:nvCxnSpPr>
          <p:cNvPr id="64" name="직선 연결선 32"/>
          <p:cNvCxnSpPr/>
          <p:nvPr/>
        </p:nvCxnSpPr>
        <p:spPr>
          <a:xfrm flipH="1">
            <a:off x="1142053" y="388620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33"/>
          <p:cNvSpPr txBox="1"/>
          <p:nvPr/>
        </p:nvSpPr>
        <p:spPr>
          <a:xfrm>
            <a:off x="1893376" y="3585426"/>
            <a:ext cx="6868677" cy="567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latin typeface="맑은 고딕"/>
              </a:rPr>
              <a:t>자신이 실행한 파일일 경우 </a:t>
            </a:r>
            <a:r>
              <a:rPr lang="en-US" altLang="ko-KR" sz="2100" b="1">
                <a:latin typeface="맑은 고딕"/>
              </a:rPr>
              <a:t>   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__main__</a:t>
            </a:r>
            <a:endParaRPr lang="en-US" altLang="ko-KR" sz="2100" b="1">
              <a:solidFill>
                <a:srgbClr val="ff0000"/>
              </a:solidFill>
              <a:latin typeface="맑은 고딕"/>
            </a:endParaRPr>
          </a:p>
        </p:txBody>
      </p:sp>
      <p:cxnSp>
        <p:nvCxnSpPr>
          <p:cNvPr id="66" name="직선 연결선 32"/>
          <p:cNvCxnSpPr/>
          <p:nvPr/>
        </p:nvCxnSpPr>
        <p:spPr>
          <a:xfrm flipH="1">
            <a:off x="1153677" y="465772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33"/>
          <p:cNvSpPr txBox="1"/>
          <p:nvPr/>
        </p:nvSpPr>
        <p:spPr>
          <a:xfrm>
            <a:off x="1905000" y="4356950"/>
            <a:ext cx="6868677" cy="567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latin typeface="맑은 고딕"/>
              </a:rPr>
              <a:t>타의에 의해 실행된 파일일 경우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해당 파일이름</a:t>
            </a:r>
            <a:endParaRPr lang="ko-KR" altLang="en-US" sz="2100" b="1">
              <a:solidFill>
                <a:srgbClr val="ff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sp>
        <p:nvSpPr>
          <p:cNvPr id="68" name="TextBox 33"/>
          <p:cNvSpPr txBox="1"/>
          <p:nvPr/>
        </p:nvSpPr>
        <p:spPr>
          <a:xfrm>
            <a:off x="2289175" y="5075136"/>
            <a:ext cx="2667000" cy="56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100" b="1">
                <a:latin typeface="맑은 고딕"/>
              </a:rPr>
              <a:t>ex_01</a:t>
            </a:r>
            <a:r>
              <a:rPr lang="ko-KR" altLang="en-US" sz="2100" b="1">
                <a:latin typeface="맑은 고딕"/>
              </a:rPr>
              <a:t> 파일 수정</a:t>
            </a:r>
            <a:r>
              <a:rPr lang="en-US" altLang="ko-KR" sz="2100" b="1">
                <a:latin typeface="맑은 고딕"/>
              </a:rPr>
              <a:t>!</a:t>
            </a:r>
            <a:endParaRPr lang="en-US" altLang="ko-KR" sz="2100" b="1">
              <a:latin typeface="맑은 고딕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7800" y="1714500"/>
            <a:ext cx="4349750" cy="30861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cxnSp>
        <p:nvCxnSpPr>
          <p:cNvPr id="70" name=""/>
          <p:cNvCxnSpPr/>
          <p:nvPr/>
        </p:nvCxnSpPr>
        <p:spPr>
          <a:xfrm rot="10800000" flipV="1">
            <a:off x="5105399" y="3257550"/>
            <a:ext cx="1066800" cy="3810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3"/>
          <p:cNvSpPr/>
          <p:nvPr/>
        </p:nvSpPr>
        <p:spPr>
          <a:xfrm>
            <a:off x="6248400" y="2664879"/>
            <a:ext cx="2667000" cy="11451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ex_01</a:t>
            </a: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 에서 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실행할 경우에만</a:t>
            </a: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import</a:t>
            </a:r>
            <a:r>
              <a:rPr lang="ko-KR" altLang="en-US" sz="5200" b="1">
                <a:ln w="9525">
                  <a:solidFill>
                    <a:schemeClr val="lt1"/>
                  </a:solidFill>
                </a:ln>
                <a:solidFill>
                  <a:schemeClr val="lt1"/>
                </a:solidFill>
              </a:rPr>
              <a:t> 변형</a:t>
            </a:r>
            <a:endParaRPr lang="ko-KR" altLang="en-US" sz="5200" b="1">
              <a:ln w="9525">
                <a:solidFill>
                  <a:schemeClr val="lt1"/>
                </a:solidFill>
              </a:ln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33"/>
          <p:cNvSpPr txBox="1"/>
          <p:nvPr/>
        </p:nvSpPr>
        <p:spPr>
          <a:xfrm>
            <a:off x="2476500" y="1730461"/>
            <a:ext cx="4953000" cy="56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100" b="1">
                <a:latin typeface="맑은 고딕"/>
              </a:rPr>
              <a:t>ex_01 </a:t>
            </a:r>
            <a:r>
              <a:rPr lang="ko-KR" altLang="en-US" sz="2100" b="1">
                <a:latin typeface="맑은 고딕"/>
              </a:rPr>
              <a:t>을 계속 쳐줘야하네</a:t>
            </a:r>
            <a:r>
              <a:rPr lang="en-US" altLang="ko-KR" sz="2100" b="1">
                <a:latin typeface="맑은 고딕"/>
              </a:rPr>
              <a:t>...</a:t>
            </a:r>
            <a:r>
              <a:rPr lang="ko-KR" altLang="en-US" sz="2100" b="1">
                <a:latin typeface="맑은 고딕"/>
              </a:rPr>
              <a:t> 아 귀찮아</a:t>
            </a:r>
            <a:endParaRPr lang="ko-KR" altLang="en-US" sz="2100" b="1">
              <a:latin typeface="맑은 고딕"/>
            </a:endParaRPr>
          </a:p>
        </p:txBody>
      </p:sp>
      <p:sp>
        <p:nvSpPr>
          <p:cNvPr id="7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7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74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43200" y="2610021"/>
            <a:ext cx="4419600" cy="2647778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sp>
        <p:nvSpPr>
          <p:cNvPr id="73" name="TextBox 33"/>
          <p:cNvSpPr txBox="1"/>
          <p:nvPr/>
        </p:nvSpPr>
        <p:spPr>
          <a:xfrm>
            <a:off x="2114550" y="1384934"/>
            <a:ext cx="5676900" cy="1053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latin typeface="맑은 고딕"/>
              </a:rPr>
              <a:t>처음부터 그냥 </a:t>
            </a:r>
            <a:r>
              <a:rPr lang="en-US" altLang="ko-KR" sz="2100" b="1">
                <a:latin typeface="맑은 고딕"/>
              </a:rPr>
              <a:t>ex_01 </a:t>
            </a:r>
            <a:r>
              <a:rPr lang="ko-KR" altLang="en-US" sz="2100" b="1">
                <a:latin typeface="맑은 고딕"/>
              </a:rPr>
              <a:t>의 </a:t>
            </a:r>
            <a:r>
              <a:rPr lang="en-US" altLang="ko-KR" sz="2100" b="1">
                <a:latin typeface="맑은 고딕"/>
              </a:rPr>
              <a:t>Maple </a:t>
            </a:r>
            <a:r>
              <a:rPr lang="ko-KR" altLang="en-US" sz="2100" b="1">
                <a:latin typeface="맑은 고딕"/>
              </a:rPr>
              <a:t>를 가져오자</a:t>
            </a:r>
            <a:endParaRPr lang="ko-KR" altLang="en-US" sz="2100" b="1"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100" b="1">
                <a:latin typeface="맑은 고딕"/>
              </a:rPr>
              <a:t>어</a:t>
            </a:r>
            <a:r>
              <a:rPr lang="en-US" altLang="ko-KR" sz="2100" b="1">
                <a:latin typeface="맑은 고딕"/>
              </a:rPr>
              <a:t>?</a:t>
            </a:r>
            <a:r>
              <a:rPr lang="ko-KR" altLang="en-US" sz="2100" b="1">
                <a:latin typeface="맑은 고딕"/>
              </a:rPr>
              <a:t> 근데 </a:t>
            </a:r>
            <a:r>
              <a:rPr lang="en-US" altLang="ko-KR" sz="2100" b="1">
                <a:latin typeface="맑은 고딕"/>
              </a:rPr>
              <a:t>Maple </a:t>
            </a:r>
            <a:r>
              <a:rPr lang="ko-KR" altLang="en-US" sz="2100" b="1">
                <a:latin typeface="맑은 고딕"/>
              </a:rPr>
              <a:t>만 가져올 수 있구나</a:t>
            </a:r>
            <a:r>
              <a:rPr lang="en-US" altLang="ko-KR" sz="2100" b="1">
                <a:latin typeface="맑은 고딕"/>
              </a:rPr>
              <a:t>...</a:t>
            </a:r>
            <a:endParaRPr lang="en-US" altLang="ko-KR" sz="2100" b="1">
              <a:latin typeface="맑은 고딕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67080" y="2787650"/>
            <a:ext cx="5371839" cy="26225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sp>
        <p:nvSpPr>
          <p:cNvPr id="73" name="TextBox 33"/>
          <p:cNvSpPr txBox="1"/>
          <p:nvPr/>
        </p:nvSpPr>
        <p:spPr>
          <a:xfrm>
            <a:off x="2114549" y="1857375"/>
            <a:ext cx="5676900" cy="56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100" b="1">
                <a:latin typeface="맑은 고딕"/>
              </a:rPr>
              <a:t>ex_01 </a:t>
            </a:r>
            <a:r>
              <a:rPr lang="ko-KR" altLang="en-US" sz="2100" b="1">
                <a:latin typeface="맑은 고딕"/>
              </a:rPr>
              <a:t>의 모든 것을 가져오자</a:t>
            </a:r>
            <a:r>
              <a:rPr lang="en-US" altLang="ko-KR" sz="2100" b="1">
                <a:latin typeface="맑은 고딕"/>
              </a:rPr>
              <a:t>!</a:t>
            </a:r>
            <a:endParaRPr lang="en-US" altLang="ko-KR" sz="2100" b="1">
              <a:latin typeface="맑은 고딕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1270" y="2724150"/>
            <a:ext cx="5563459" cy="14668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sp>
        <p:nvSpPr>
          <p:cNvPr id="73" name="TextBox 33"/>
          <p:cNvSpPr txBox="1"/>
          <p:nvPr/>
        </p:nvSpPr>
        <p:spPr>
          <a:xfrm>
            <a:off x="2114549" y="1857375"/>
            <a:ext cx="5676900" cy="56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100" b="1">
                <a:latin typeface="맑은 고딕"/>
              </a:rPr>
              <a:t>ex_01 </a:t>
            </a:r>
            <a:r>
              <a:rPr lang="ko-KR" altLang="en-US" sz="2100" b="1">
                <a:latin typeface="맑은 고딕"/>
              </a:rPr>
              <a:t>의 모든 것을 가져오자</a:t>
            </a:r>
            <a:r>
              <a:rPr lang="en-US" altLang="ko-KR" sz="2100" b="1">
                <a:latin typeface="맑은 고딕"/>
              </a:rPr>
              <a:t>!</a:t>
            </a:r>
            <a:endParaRPr lang="en-US" altLang="ko-KR" sz="2100" b="1">
              <a:latin typeface="맑은 고딕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1270" y="2724150"/>
            <a:ext cx="5563459" cy="14668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import</a:t>
            </a:r>
            <a:endParaRPr lang="en-US" altLang="ko-KR" b="1">
              <a:latin typeface="+mn-ea"/>
            </a:endParaRPr>
          </a:p>
        </p:txBody>
      </p:sp>
      <p:sp>
        <p:nvSpPr>
          <p:cNvPr id="76" name="TextBox 33"/>
          <p:cNvSpPr txBox="1"/>
          <p:nvPr/>
        </p:nvSpPr>
        <p:spPr>
          <a:xfrm>
            <a:off x="2076450" y="1590675"/>
            <a:ext cx="5676900" cy="76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>
                <a:latin typeface="맑은 고딕"/>
              </a:rPr>
              <a:t>ex_01 </a:t>
            </a:r>
            <a:r>
              <a:rPr lang="ko-KR" altLang="en-US" sz="3000" b="1">
                <a:latin typeface="맑은 고딕"/>
              </a:rPr>
              <a:t>를 </a:t>
            </a:r>
            <a:r>
              <a:rPr lang="en-US" altLang="ko-KR" sz="3000" b="1">
                <a:latin typeface="맑은 고딕"/>
              </a:rPr>
              <a:t>e1 </a:t>
            </a:r>
            <a:r>
              <a:rPr lang="ko-KR" altLang="en-US" sz="3000" b="1">
                <a:latin typeface="맑은 고딕"/>
              </a:rPr>
              <a:t>이라고 부를게</a:t>
            </a:r>
            <a:endParaRPr lang="ko-KR" altLang="en-US" sz="3000" b="1">
              <a:latin typeface="맑은 고딕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0150" y="2531947"/>
            <a:ext cx="4965700" cy="2725852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파일입출력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</a:p>
        </p:txBody>
      </p:sp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2356" y="2057400"/>
            <a:ext cx="3474444" cy="3323601"/>
          </a:xfrm>
          <a:prstGeom prst="rect">
            <a:avLst/>
          </a:prstGeom>
        </p:spPr>
      </p:pic>
      <p:grpSp>
        <p:nvGrpSpPr>
          <p:cNvPr id="238" name="그룹 237"/>
          <p:cNvGrpSpPr/>
          <p:nvPr/>
        </p:nvGrpSpPr>
        <p:grpSpPr>
          <a:xfrm>
            <a:off x="809624" y="2759213"/>
            <a:ext cx="3762376" cy="1919975"/>
            <a:chOff x="533399" y="2164237"/>
            <a:chExt cx="4419600" cy="2255363"/>
          </a:xfrm>
        </p:grpSpPr>
        <p:pic>
          <p:nvPicPr>
            <p:cNvPr id="209" name="그림 20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33399" y="2164237"/>
              <a:ext cx="4419600" cy="2255363"/>
            </a:xfrm>
            <a:prstGeom prst="rect">
              <a:avLst/>
            </a:prstGeom>
          </p:spPr>
        </p:pic>
        <p:sp>
          <p:nvSpPr>
            <p:cNvPr id="211" name="직사각형 210"/>
            <p:cNvSpPr/>
            <p:nvPr/>
          </p:nvSpPr>
          <p:spPr>
            <a:xfrm>
              <a:off x="2247900" y="3349068"/>
              <a:ext cx="2099310" cy="39003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36" name="직사각형 35"/>
          <p:cNvSpPr/>
          <p:nvPr/>
        </p:nvSpPr>
        <p:spPr>
          <a:xfrm>
            <a:off x="803088" y="17940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37" name="직사각형 3"/>
          <p:cNvSpPr/>
          <p:nvPr/>
        </p:nvSpPr>
        <p:spPr>
          <a:xfrm>
            <a:off x="1145988" y="1693113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풍부한 라이브러리 </a:t>
            </a:r>
          </a:p>
        </p:txBody>
      </p:sp>
      <p:sp>
        <p:nvSpPr>
          <p:cNvPr id="240" name="포인트가 5개인 별 239"/>
          <p:cNvSpPr/>
          <p:nvPr/>
        </p:nvSpPr>
        <p:spPr>
          <a:xfrm rot="2133019">
            <a:off x="913451" y="1343981"/>
            <a:ext cx="3810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1" name="직선 연결선 32"/>
          <p:cNvCxnSpPr/>
          <p:nvPr/>
        </p:nvCxnSpPr>
        <p:spPr>
          <a:xfrm flipH="1">
            <a:off x="1707073" y="5911214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33"/>
          <p:cNvSpPr txBox="1"/>
          <p:nvPr/>
        </p:nvSpPr>
        <p:spPr>
          <a:xfrm>
            <a:off x="2514600" y="5715000"/>
            <a:ext cx="8229600" cy="42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rgbClr val="FF0000"/>
                </a:solidFill>
                <a:latin typeface="맑은 고딕"/>
              </a:rPr>
              <a:t>시대의 흐름에 맞게 제공되는 라이브러리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838200" y="14725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181099" y="1371600"/>
            <a:ext cx="6667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열기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파일포인터 생성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9010" y="2133600"/>
            <a:ext cx="6927978" cy="68579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71" name="직사각형 3"/>
          <p:cNvSpPr/>
          <p:nvPr/>
        </p:nvSpPr>
        <p:spPr>
          <a:xfrm>
            <a:off x="4800599" y="2819184"/>
            <a:ext cx="1828801" cy="6098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파일이름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sp>
        <p:nvSpPr>
          <p:cNvPr id="73" name="직사각형 3"/>
          <p:cNvSpPr/>
          <p:nvPr/>
        </p:nvSpPr>
        <p:spPr>
          <a:xfrm>
            <a:off x="7467600" y="2819184"/>
            <a:ext cx="876300" cy="6098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권한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cxnSp>
        <p:nvCxnSpPr>
          <p:cNvPr id="74" name=""/>
          <p:cNvCxnSpPr/>
          <p:nvPr/>
        </p:nvCxnSpPr>
        <p:spPr>
          <a:xfrm>
            <a:off x="4419600" y="2743200"/>
            <a:ext cx="25987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"/>
          <p:cNvCxnSpPr/>
          <p:nvPr/>
        </p:nvCxnSpPr>
        <p:spPr>
          <a:xfrm>
            <a:off x="7467598" y="2743200"/>
            <a:ext cx="8051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35"/>
          <p:cNvSpPr/>
          <p:nvPr/>
        </p:nvSpPr>
        <p:spPr>
          <a:xfrm>
            <a:off x="923925" y="401955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77" name="직사각형 3"/>
          <p:cNvSpPr/>
          <p:nvPr/>
        </p:nvSpPr>
        <p:spPr>
          <a:xfrm>
            <a:off x="1266824" y="3918585"/>
            <a:ext cx="6667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닫기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23221" y="4044950"/>
            <a:ext cx="5815978" cy="167004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sp>
        <p:nvSpPr>
          <p:cNvPr id="76" name="직사각형 35"/>
          <p:cNvSpPr/>
          <p:nvPr/>
        </p:nvSpPr>
        <p:spPr>
          <a:xfrm>
            <a:off x="952501" y="16427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77" name="직사각형 3"/>
          <p:cNvSpPr/>
          <p:nvPr/>
        </p:nvSpPr>
        <p:spPr>
          <a:xfrm>
            <a:off x="1295400" y="1541735"/>
            <a:ext cx="6667501" cy="44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권한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3"/>
          <p:cNvSpPr/>
          <p:nvPr/>
        </p:nvSpPr>
        <p:spPr>
          <a:xfrm>
            <a:off x="3505199" y="1396365"/>
            <a:ext cx="304800" cy="16725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300" b="1" cap="none" spc="0">
                <a:ln w="0"/>
                <a:solidFill>
                  <a:srgbClr val="ff0000"/>
                </a:solidFill>
                <a:latin typeface="+mn-ea"/>
              </a:rPr>
              <a:t>r</a:t>
            </a:r>
            <a:endParaRPr lang="en-US" altLang="ko-KR" sz="2300" b="1" cap="none" spc="0">
              <a:ln w="0"/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300" b="1" cap="none" spc="0">
                <a:ln w="0"/>
                <a:solidFill>
                  <a:srgbClr val="ff0000"/>
                </a:solidFill>
                <a:latin typeface="+mn-ea"/>
              </a:rPr>
              <a:t>w</a:t>
            </a:r>
            <a:endParaRPr lang="en-US" altLang="ko-KR" sz="2300" b="1" cap="none" spc="0">
              <a:ln w="0"/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300" b="1" cap="none" spc="0">
                <a:ln w="0"/>
                <a:solidFill>
                  <a:srgbClr val="ff0000"/>
                </a:solidFill>
                <a:latin typeface="+mn-ea"/>
              </a:rPr>
              <a:t>a</a:t>
            </a:r>
            <a:endParaRPr lang="en-US" altLang="ko-KR" sz="23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82" name="직사각형 3"/>
          <p:cNvSpPr/>
          <p:nvPr/>
        </p:nvSpPr>
        <p:spPr>
          <a:xfrm>
            <a:off x="4343399" y="1451825"/>
            <a:ext cx="5029201" cy="1672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파일읽기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파일쓰기</a:t>
            </a: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기존에 있던 파일은 </a:t>
            </a: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reset)</a:t>
            </a:r>
            <a:endParaRPr lang="en-US" altLang="ko-KR" sz="2300" b="1" cap="none" spc="0">
              <a:ln w="0"/>
              <a:solidFill>
                <a:schemeClr val="dk1"/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파일쓰기</a:t>
            </a: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(</a:t>
            </a: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덧붙여서</a:t>
            </a: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)</a:t>
            </a:r>
            <a:endParaRPr lang="en-US" altLang="ko-KR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sp>
        <p:nvSpPr>
          <p:cNvPr id="84" name="직사각형 3"/>
          <p:cNvSpPr/>
          <p:nvPr/>
        </p:nvSpPr>
        <p:spPr>
          <a:xfrm>
            <a:off x="400049" y="3830955"/>
            <a:ext cx="9105901" cy="17392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파일 여는 목적은 확실히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!!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권한은 하나만 설정가능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!!!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sp>
        <p:nvSpPr>
          <p:cNvPr id="87" name="직사각형 3"/>
          <p:cNvSpPr/>
          <p:nvPr/>
        </p:nvSpPr>
        <p:spPr>
          <a:xfrm>
            <a:off x="1695449" y="3142921"/>
            <a:ext cx="6515102" cy="5721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200" b="1" cap="none" spc="0">
                <a:ln w="0"/>
                <a:solidFill>
                  <a:srgbClr val="ff0000"/>
                </a:solidFill>
                <a:latin typeface="+mn-ea"/>
              </a:rPr>
              <a:t>객체생성 했네</a:t>
            </a:r>
            <a:r>
              <a:rPr lang="en-US" altLang="ko-KR" sz="3200" b="1" cap="none" spc="0">
                <a:ln w="0"/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sz="3200" b="1" cap="none" spc="0">
                <a:ln w="0"/>
                <a:solidFill>
                  <a:srgbClr val="ff0000"/>
                </a:solidFill>
                <a:latin typeface="+mn-ea"/>
              </a:rPr>
              <a:t> 뭘 할 수 있을까</a:t>
            </a:r>
            <a:r>
              <a:rPr lang="en-US" altLang="ko-KR" sz="3200" b="1" cap="none" spc="0">
                <a:ln w="0"/>
                <a:solidFill>
                  <a:srgbClr val="ff0000"/>
                </a:solidFill>
                <a:latin typeface="+mn-ea"/>
              </a:rPr>
              <a:t>?</a:t>
            </a:r>
            <a:endParaRPr lang="en-US" altLang="ko-KR" sz="32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30" y="2552700"/>
            <a:ext cx="5082540" cy="17526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1219200" y="18535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562099" y="1752600"/>
            <a:ext cx="15621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쓰기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pic>
        <p:nvPicPr>
          <p:cNvPr id="8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08939" y="2776933"/>
            <a:ext cx="5726058" cy="2023667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cxnSp>
        <p:nvCxnSpPr>
          <p:cNvPr id="85" name=""/>
          <p:cNvCxnSpPr/>
          <p:nvPr/>
        </p:nvCxnSpPr>
        <p:spPr>
          <a:xfrm>
            <a:off x="2994739" y="4189808"/>
            <a:ext cx="39165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1200" y="1989409"/>
            <a:ext cx="5943600" cy="2421982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2" name="직사각형 35"/>
          <p:cNvSpPr/>
          <p:nvPr/>
        </p:nvSpPr>
        <p:spPr>
          <a:xfrm>
            <a:off x="838200" y="12439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181099" y="1143000"/>
            <a:ext cx="6667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Encoding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문제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sp>
        <p:nvSpPr>
          <p:cNvPr id="71" name="직사각형 3"/>
          <p:cNvSpPr/>
          <p:nvPr/>
        </p:nvSpPr>
        <p:spPr>
          <a:xfrm>
            <a:off x="4953000" y="3781209"/>
            <a:ext cx="1828801" cy="6098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한글입력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cxnSp>
        <p:nvCxnSpPr>
          <p:cNvPr id="74" name=""/>
          <p:cNvCxnSpPr/>
          <p:nvPr/>
        </p:nvCxnSpPr>
        <p:spPr>
          <a:xfrm>
            <a:off x="4572001" y="3810216"/>
            <a:ext cx="25987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62267" y="5257800"/>
            <a:ext cx="4981466" cy="825500"/>
          </a:xfrm>
          <a:prstGeom prst="rect">
            <a:avLst/>
          </a:prstGeom>
          <a:ln w="76200">
            <a:solidFill>
              <a:srgbClr val="999999"/>
            </a:solidFill>
          </a:ln>
        </p:spPr>
      </p:pic>
      <p:cxnSp>
        <p:nvCxnSpPr>
          <p:cNvPr id="87" name=""/>
          <p:cNvCxnSpPr/>
          <p:nvPr/>
        </p:nvCxnSpPr>
        <p:spPr>
          <a:xfrm rot="5400000">
            <a:off x="4914900" y="4610100"/>
            <a:ext cx="1143000" cy="457200"/>
          </a:xfrm>
          <a:prstGeom prst="line">
            <a:avLst/>
          </a:prstGeom>
          <a:ln w="571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838200" y="12439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181099" y="1143000"/>
            <a:ext cx="6667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Encoding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문제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grpSp>
        <p:nvGrpSpPr>
          <p:cNvPr id="91" name=""/>
          <p:cNvGrpSpPr/>
          <p:nvPr/>
        </p:nvGrpSpPr>
        <p:grpSpPr>
          <a:xfrm rot="0">
            <a:off x="653315" y="2286000"/>
            <a:ext cx="8599370" cy="2590800"/>
            <a:chOff x="544630" y="1771650"/>
            <a:chExt cx="8599370" cy="2590800"/>
          </a:xfrm>
        </p:grpSpPr>
        <p:pic>
          <p:nvPicPr>
            <p:cNvPr id="88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62000" y="2133600"/>
              <a:ext cx="7970903" cy="1936750"/>
            </a:xfrm>
            <a:prstGeom prst="rect">
              <a:avLst/>
            </a:prstGeom>
          </p:spPr>
        </p:pic>
        <p:sp>
          <p:nvSpPr>
            <p:cNvPr id="89" name=""/>
            <p:cNvSpPr/>
            <p:nvPr/>
          </p:nvSpPr>
          <p:spPr>
            <a:xfrm>
              <a:off x="5562600" y="2133600"/>
              <a:ext cx="2960570" cy="4572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90" name=""/>
            <p:cNvSpPr/>
            <p:nvPr/>
          </p:nvSpPr>
          <p:spPr>
            <a:xfrm>
              <a:off x="544630" y="1771650"/>
              <a:ext cx="8599370" cy="2590800"/>
            </a:xfrm>
            <a:prstGeom prst="rect">
              <a:avLst/>
            </a:prstGeom>
            <a:noFill/>
            <a:ln w="76200">
              <a:solidFill>
                <a:srgbClr val="99999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838200" y="13201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181099" y="1219200"/>
            <a:ext cx="15621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읽기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3137" y="2039937"/>
            <a:ext cx="6599725" cy="2320925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89" name="직사각형 3"/>
          <p:cNvSpPr/>
          <p:nvPr/>
        </p:nvSpPr>
        <p:spPr>
          <a:xfrm>
            <a:off x="657224" y="4572000"/>
            <a:ext cx="8591552" cy="1405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ko-KR" altLang="en-US" sz="3200" b="1" cap="none" spc="0">
                <a:ln w="0"/>
                <a:solidFill>
                  <a:schemeClr val="dk1"/>
                </a:solidFill>
                <a:latin typeface="+mn-ea"/>
              </a:rPr>
              <a:t>각 함수가 어떤 기능을 하는지 확인해보기</a:t>
            </a:r>
            <a:endParaRPr lang="ko-KR" altLang="en-US" sz="3200" b="1" cap="none" spc="0">
              <a:ln w="0"/>
              <a:solidFill>
                <a:schemeClr val="dk1"/>
              </a:solidFill>
              <a:latin typeface="+mn-ea"/>
            </a:endParaRPr>
          </a:p>
          <a:p>
            <a:pPr algn="ctr">
              <a:lnSpc>
                <a:spcPct val="160000"/>
              </a:lnSpc>
              <a:defRPr/>
            </a:pPr>
            <a:r>
              <a:rPr lang="en-US" altLang="ko-KR" sz="2200" b="1" cap="none" spc="0">
                <a:ln w="0"/>
                <a:solidFill>
                  <a:schemeClr val="dk1"/>
                </a:solidFill>
                <a:latin typeface="+mn-ea"/>
              </a:rPr>
              <a:t>(ps. </a:t>
            </a:r>
            <a:r>
              <a:rPr lang="ko-KR" altLang="en-US" sz="2200" b="1" cap="none" spc="0">
                <a:ln w="0"/>
                <a:solidFill>
                  <a:schemeClr val="dk1"/>
                </a:solidFill>
                <a:latin typeface="+mn-ea"/>
              </a:rPr>
              <a:t>파일포인터의 개념을 생각해보기</a:t>
            </a:r>
            <a:r>
              <a:rPr lang="en-US" altLang="ko-KR" sz="2200" b="1" cap="none" spc="0">
                <a:ln w="0"/>
                <a:solidFill>
                  <a:schemeClr val="dk1"/>
                </a:solidFill>
                <a:latin typeface="+mn-ea"/>
              </a:rPr>
              <a:t>)</a:t>
            </a:r>
            <a:endParaRPr lang="en-US" altLang="ko-KR" sz="22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199" y="1518286"/>
            <a:ext cx="5395306" cy="28194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cxnSp>
        <p:nvCxnSpPr>
          <p:cNvPr id="90" name="직선 화살표 연결선 62"/>
          <p:cNvCxnSpPr/>
          <p:nvPr/>
        </p:nvCxnSpPr>
        <p:spPr>
          <a:xfrm rot="10800000">
            <a:off x="5143499" y="1823086"/>
            <a:ext cx="2171700" cy="381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3"/>
          <p:cNvSpPr/>
          <p:nvPr/>
        </p:nvSpPr>
        <p:spPr>
          <a:xfrm>
            <a:off x="6629399" y="1819490"/>
            <a:ext cx="2895601" cy="613196"/>
          </a:xfrm>
          <a:prstGeom prst="rect">
            <a:avLst/>
          </a:prstGeom>
          <a:solidFill>
            <a:schemeClr val="lt1"/>
          </a:solidFill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모든 내용을 읽어옴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cxnSp>
        <p:nvCxnSpPr>
          <p:cNvPr id="92" name="직선 화살표 연결선 62"/>
          <p:cNvCxnSpPr/>
          <p:nvPr/>
        </p:nvCxnSpPr>
        <p:spPr>
          <a:xfrm rot="10800000">
            <a:off x="5715000" y="3042286"/>
            <a:ext cx="1828799" cy="457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3"/>
          <p:cNvSpPr/>
          <p:nvPr/>
        </p:nvSpPr>
        <p:spPr>
          <a:xfrm>
            <a:off x="7315198" y="3155740"/>
            <a:ext cx="1447802" cy="1147655"/>
          </a:xfrm>
          <a:prstGeom prst="rect">
            <a:avLst/>
          </a:prstGeom>
          <a:solidFill>
            <a:schemeClr val="lt1"/>
          </a:solidFill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한줄만 읽어옴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cxnSp>
        <p:nvCxnSpPr>
          <p:cNvPr id="94" name="직선 화살표 연결선 62"/>
          <p:cNvCxnSpPr/>
          <p:nvPr/>
        </p:nvCxnSpPr>
        <p:spPr>
          <a:xfrm rot="16200000" flipV="1">
            <a:off x="5810673" y="4204758"/>
            <a:ext cx="875454" cy="762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3"/>
          <p:cNvSpPr/>
          <p:nvPr/>
        </p:nvSpPr>
        <p:spPr>
          <a:xfrm>
            <a:off x="6400797" y="5099686"/>
            <a:ext cx="1447803" cy="1148714"/>
          </a:xfrm>
          <a:prstGeom prst="rect">
            <a:avLst/>
          </a:prstGeom>
          <a:solidFill>
            <a:schemeClr val="lt1"/>
          </a:solidFill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여러줄을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읽어옴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sp>
        <p:nvSpPr>
          <p:cNvPr id="96" name="직사각형 3"/>
          <p:cNvSpPr/>
          <p:nvPr/>
        </p:nvSpPr>
        <p:spPr>
          <a:xfrm>
            <a:off x="533399" y="4953000"/>
            <a:ext cx="4419601" cy="988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lang="en-US" altLang="ko-KR" sz="3500" b="1" cap="none" spc="0">
                <a:ln w="0"/>
                <a:solidFill>
                  <a:srgbClr val="ff0000"/>
                </a:solidFill>
                <a:latin typeface="+mn-ea"/>
              </a:rPr>
              <a:t>N O !</a:t>
            </a:r>
            <a:endParaRPr lang="en-US" altLang="ko-KR" sz="35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sp>
        <p:nvSpPr>
          <p:cNvPr id="87" name="직사각형 3"/>
          <p:cNvSpPr/>
          <p:nvPr/>
        </p:nvSpPr>
        <p:spPr>
          <a:xfrm>
            <a:off x="1695449" y="2477452"/>
            <a:ext cx="6515102" cy="19030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lang="en-US" altLang="ko-KR" sz="3500" b="1" cap="none" spc="0">
                <a:ln w="0"/>
                <a:solidFill>
                  <a:srgbClr val="ff0000"/>
                </a:solidFill>
                <a:latin typeface="+mn-ea"/>
              </a:rPr>
              <a:t>F.I.L.E  P.O.I.N.T.E.R</a:t>
            </a:r>
            <a:endParaRPr lang="en-US" altLang="ko-KR" sz="3500" b="1" cap="none" spc="0">
              <a:ln w="0"/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lang="ko-KR" altLang="en-US" sz="3500" b="1" cap="none" spc="0">
                <a:ln w="0"/>
                <a:solidFill>
                  <a:srgbClr val="ff0000"/>
                </a:solidFill>
                <a:latin typeface="+mn-ea"/>
              </a:rPr>
              <a:t>기준으로 읽거나 쓴다</a:t>
            </a:r>
            <a:r>
              <a:rPr lang="en-US" altLang="ko-KR" sz="3500" b="1" cap="none" spc="0">
                <a:ln w="0"/>
                <a:solidFill>
                  <a:srgbClr val="ff0000"/>
                </a:solidFill>
                <a:latin typeface="+mn-ea"/>
              </a:rPr>
              <a:t>!!</a:t>
            </a:r>
            <a:endParaRPr lang="en-US" altLang="ko-KR" sz="35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1594484" y="1600200"/>
            <a:ext cx="6787516" cy="906780"/>
          </a:xfrm>
          <a:prstGeom prst="rect">
            <a:avLst/>
          </a:prstGeom>
          <a:ln w="57150">
            <a:solidFill>
              <a:srgbClr val="335C9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 b="1"/>
              <a:t>인스타그램 해시태그를 분석해서 맛집 추천해주기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240" name="그림 2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5900" y="2737485"/>
            <a:ext cx="7120889" cy="3193732"/>
          </a:xfrm>
          <a:prstGeom prst="rect">
            <a:avLst/>
          </a:prstGeom>
        </p:spPr>
      </p:pic>
      <p:sp>
        <p:nvSpPr>
          <p:cNvPr id="242" name="직사각형 241"/>
          <p:cNvSpPr/>
          <p:nvPr/>
        </p:nvSpPr>
        <p:spPr>
          <a:xfrm>
            <a:off x="4876800" y="2661285"/>
            <a:ext cx="3352800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3" name="직사각형 242"/>
          <p:cNvSpPr/>
          <p:nvPr/>
        </p:nvSpPr>
        <p:spPr>
          <a:xfrm>
            <a:off x="1600200" y="4794885"/>
            <a:ext cx="2895599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2629" y="3116580"/>
            <a:ext cx="2993571" cy="5334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89" name="직사각형 35"/>
          <p:cNvSpPr/>
          <p:nvPr/>
        </p:nvSpPr>
        <p:spPr>
          <a:xfrm>
            <a:off x="838200" y="222694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90" name="직사각형 3"/>
          <p:cNvSpPr/>
          <p:nvPr/>
        </p:nvSpPr>
        <p:spPr>
          <a:xfrm>
            <a:off x="1181099" y="2125980"/>
            <a:ext cx="7581901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읽기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수업시간에는 이걸 사용한다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1" name="직선 연결선 32"/>
          <p:cNvCxnSpPr/>
          <p:nvPr/>
        </p:nvCxnSpPr>
        <p:spPr>
          <a:xfrm flipH="1">
            <a:off x="1143000" y="4067607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33"/>
          <p:cNvSpPr txBox="1"/>
          <p:nvPr/>
        </p:nvSpPr>
        <p:spPr>
          <a:xfrm>
            <a:off x="1894323" y="3776358"/>
            <a:ext cx="6868677" cy="567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파일을 읽어서 줄마다 리스트로 변환해줌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!</a:t>
            </a:r>
            <a:endParaRPr lang="en-US" altLang="ko-KR" sz="2100" b="1">
              <a:solidFill>
                <a:srgbClr val="ff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7429" y="2209800"/>
            <a:ext cx="2993571" cy="5334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89" name="직사각형 35"/>
          <p:cNvSpPr/>
          <p:nvPr/>
        </p:nvSpPr>
        <p:spPr>
          <a:xfrm>
            <a:off x="838200" y="14725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90" name="직사각형 3"/>
          <p:cNvSpPr/>
          <p:nvPr/>
        </p:nvSpPr>
        <p:spPr>
          <a:xfrm>
            <a:off x="1181099" y="1371600"/>
            <a:ext cx="7581901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읽기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수업시간에는 이걸 사용한다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1" name="직선 연결선 32"/>
          <p:cNvCxnSpPr/>
          <p:nvPr/>
        </p:nvCxnSpPr>
        <p:spPr>
          <a:xfrm flipH="1">
            <a:off x="1447800" y="3160827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33"/>
          <p:cNvSpPr txBox="1"/>
          <p:nvPr/>
        </p:nvSpPr>
        <p:spPr>
          <a:xfrm>
            <a:off x="2199123" y="2869578"/>
            <a:ext cx="6868677" cy="567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파일을 읽어서 줄마다 리스트로 변환해줌</a:t>
            </a:r>
            <a:r>
              <a:rPr lang="en-US" altLang="ko-KR" sz="2100" b="1">
                <a:solidFill>
                  <a:srgbClr val="ff0000"/>
                </a:solidFill>
                <a:latin typeface="맑은 고딕"/>
              </a:rPr>
              <a:t>!</a:t>
            </a:r>
            <a:endParaRPr lang="en-US" altLang="ko-KR" sz="2100" b="1">
              <a:solidFill>
                <a:srgbClr val="ff0000"/>
              </a:solidFill>
              <a:latin typeface="맑은 고딕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6848" y="3886200"/>
            <a:ext cx="5292303" cy="170814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3"/>
          <p:cNvSpPr/>
          <p:nvPr/>
        </p:nvSpPr>
        <p:spPr>
          <a:xfrm>
            <a:off x="1066800" y="1447800"/>
            <a:ext cx="7734298" cy="12744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score.txt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파일을 읽고 평균을 추가해서 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average.txt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를 만들어라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9600" y="3441700"/>
            <a:ext cx="4864100" cy="25463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" y="3429000"/>
            <a:ext cx="2381250" cy="14605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cxnSp>
        <p:nvCxnSpPr>
          <p:cNvPr id="87" name=""/>
          <p:cNvCxnSpPr>
            <a:stCxn id="86" idx="3"/>
          </p:cNvCxnSpPr>
          <p:nvPr/>
        </p:nvCxnSpPr>
        <p:spPr>
          <a:xfrm>
            <a:off x="3295650" y="4159250"/>
            <a:ext cx="1042099" cy="0"/>
          </a:xfrm>
          <a:prstGeom prst="straightConnector1">
            <a:avLst/>
          </a:prstGeom>
          <a:ln w="76200">
            <a:solidFill>
              <a:srgbClr val="999999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590800"/>
            <a:ext cx="6705600" cy="168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수업에서는 안다뤘던</a:t>
            </a:r>
            <a:endParaRPr lang="ko-KR" altLang="en-US" sz="52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enumerate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여기서 잠깐 </a:t>
            </a:r>
            <a:r>
              <a:rPr lang="en-US" altLang="ko-KR" b="1">
                <a:latin typeface="+mn-ea"/>
              </a:rPr>
              <a:t>!!</a:t>
            </a:r>
            <a:endParaRPr lang="en-US" altLang="ko-KR" b="1">
              <a:latin typeface="+mn-ea"/>
            </a:endParaRPr>
          </a:p>
        </p:txBody>
      </p:sp>
      <p:sp>
        <p:nvSpPr>
          <p:cNvPr id="89" name="직사각형 35"/>
          <p:cNvSpPr/>
          <p:nvPr/>
        </p:nvSpPr>
        <p:spPr>
          <a:xfrm>
            <a:off x="838200" y="14725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90" name="직사각형 3"/>
          <p:cNvSpPr/>
          <p:nvPr/>
        </p:nvSpPr>
        <p:spPr>
          <a:xfrm>
            <a:off x="1181099" y="1371600"/>
            <a:ext cx="7581901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for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문을 돌면서 자료의 목차를 동시에 지정하고 싶다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TextBox 33"/>
          <p:cNvSpPr txBox="1"/>
          <p:nvPr/>
        </p:nvSpPr>
        <p:spPr>
          <a:xfrm>
            <a:off x="1219200" y="1981200"/>
            <a:ext cx="6868677" cy="1050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100" b="1">
                <a:solidFill>
                  <a:srgbClr val="0000ff"/>
                </a:solidFill>
                <a:latin typeface="맑은 고딕"/>
              </a:rPr>
              <a:t>n </a:t>
            </a:r>
            <a:r>
              <a:rPr lang="ko-KR" altLang="en-US" sz="2100" b="1">
                <a:solidFill>
                  <a:srgbClr val="0000ff"/>
                </a:solidFill>
                <a:latin typeface="맑은 고딕"/>
              </a:rPr>
              <a:t>번째 자료는 출력하지 않을거야</a:t>
            </a:r>
            <a:endParaRPr lang="ko-KR" altLang="en-US" sz="2100" b="1">
              <a:solidFill>
                <a:srgbClr val="0000ff"/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100" b="1">
                <a:solidFill>
                  <a:srgbClr val="0000ff"/>
                </a:solidFill>
                <a:latin typeface="맑은 고딕"/>
              </a:rPr>
              <a:t>짝수 줄은 출력하지 않을거야</a:t>
            </a:r>
            <a:endParaRPr lang="ko-KR" altLang="en-US" sz="2100" b="1">
              <a:solidFill>
                <a:srgbClr val="0000ff"/>
              </a:solidFill>
              <a:latin typeface="맑은 고딕"/>
            </a:endParaRPr>
          </a:p>
        </p:txBody>
      </p:sp>
      <p:grpSp>
        <p:nvGrpSpPr>
          <p:cNvPr id="97" name=""/>
          <p:cNvGrpSpPr/>
          <p:nvPr/>
        </p:nvGrpSpPr>
        <p:grpSpPr>
          <a:xfrm rot="0">
            <a:off x="1162049" y="3581400"/>
            <a:ext cx="7581902" cy="609600"/>
            <a:chOff x="1162049" y="3505200"/>
            <a:chExt cx="7581902" cy="609600"/>
          </a:xfrm>
        </p:grpSpPr>
        <p:sp>
          <p:nvSpPr>
            <p:cNvPr id="95" name="직사각형 3"/>
            <p:cNvSpPr/>
            <p:nvPr/>
          </p:nvSpPr>
          <p:spPr>
            <a:xfrm>
              <a:off x="1162049" y="3594735"/>
              <a:ext cx="7581902" cy="4438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2300" b="1" cap="none" spc="0">
                  <a:ln w="0"/>
                  <a:solidFill>
                    <a:schemeClr val="tx1"/>
                  </a:solidFill>
                  <a:latin typeface="+mn-ea"/>
                </a:rPr>
                <a:t>enumerate( </a:t>
              </a:r>
              <a:r>
                <a:rPr lang="ko-KR" altLang="en-US" sz="2300" b="1" cap="none" spc="0">
                  <a:ln w="0"/>
                  <a:solidFill>
                    <a:schemeClr val="tx1"/>
                  </a:solidFill>
                  <a:latin typeface="+mn-ea"/>
                </a:rPr>
                <a:t>순서있는 자료형</a:t>
              </a:r>
              <a:r>
                <a:rPr lang="en-US" altLang="ko-KR" sz="2300" b="1" cap="none" spc="0">
                  <a:ln w="0"/>
                  <a:solidFill>
                    <a:schemeClr val="tx1"/>
                  </a:solidFill>
                  <a:latin typeface="+mn-ea"/>
                </a:rPr>
                <a:t>,</a:t>
              </a:r>
              <a:r>
                <a:rPr lang="ko-KR" altLang="en-US" sz="2300" b="1" cap="none" spc="0">
                  <a:ln w="0"/>
                  <a:solidFill>
                    <a:schemeClr val="tx1"/>
                  </a:solidFill>
                  <a:latin typeface="+mn-ea"/>
                </a:rPr>
                <a:t> 시작하는 숫자 </a:t>
              </a:r>
              <a:r>
                <a:rPr lang="en-US" altLang="ko-KR" sz="2300" b="1" cap="none" spc="0">
                  <a:ln w="0"/>
                  <a:solidFill>
                    <a:schemeClr val="tx1"/>
                  </a:solidFill>
                  <a:latin typeface="+mn-ea"/>
                </a:rPr>
                <a:t>)</a:t>
              </a:r>
              <a:endParaRPr lang="en-US" altLang="ko-KR" sz="2300" b="1" cap="none" spc="0">
                <a:ln w="0"/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6" name=""/>
            <p:cNvSpPr/>
            <p:nvPr/>
          </p:nvSpPr>
          <p:spPr>
            <a:xfrm>
              <a:off x="1295400" y="3505200"/>
              <a:ext cx="7391400" cy="609600"/>
            </a:xfrm>
            <a:prstGeom prst="rect">
              <a:avLst/>
            </a:prstGeom>
            <a:noFill/>
            <a:ln w="57150">
              <a:solidFill>
                <a:srgbClr val="99999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1993" y="4572000"/>
            <a:ext cx="8902013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여기서 잠깐 </a:t>
            </a:r>
            <a:r>
              <a:rPr lang="en-US" altLang="ko-KR" b="1">
                <a:latin typeface="+mn-ea"/>
              </a:rPr>
              <a:t>!!</a:t>
            </a:r>
            <a:endParaRPr lang="en-US" altLang="ko-KR" b="1">
              <a:latin typeface="+mn-ea"/>
            </a:endParaRPr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7439" y="4152900"/>
            <a:ext cx="8791121" cy="12573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grpSp>
        <p:nvGrpSpPr>
          <p:cNvPr id="99" name=""/>
          <p:cNvGrpSpPr/>
          <p:nvPr/>
        </p:nvGrpSpPr>
        <p:grpSpPr>
          <a:xfrm rot="0">
            <a:off x="1162049" y="1638300"/>
            <a:ext cx="7581902" cy="609600"/>
            <a:chOff x="1162049" y="3505200"/>
            <a:chExt cx="7581902" cy="609600"/>
          </a:xfrm>
        </p:grpSpPr>
        <p:sp>
          <p:nvSpPr>
            <p:cNvPr id="100" name="직사각형 3"/>
            <p:cNvSpPr/>
            <p:nvPr/>
          </p:nvSpPr>
          <p:spPr>
            <a:xfrm>
              <a:off x="1162049" y="3594735"/>
              <a:ext cx="7581902" cy="4438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2300" b="1" cap="none" spc="0">
                  <a:ln w="0"/>
                  <a:solidFill>
                    <a:schemeClr val="tx1"/>
                  </a:solidFill>
                  <a:latin typeface="+mn-ea"/>
                </a:rPr>
                <a:t>enumerate( </a:t>
              </a:r>
              <a:r>
                <a:rPr lang="ko-KR" altLang="en-US" sz="2300" b="1" cap="none" spc="0">
                  <a:ln w="0"/>
                  <a:solidFill>
                    <a:schemeClr val="tx1"/>
                  </a:solidFill>
                  <a:latin typeface="+mn-ea"/>
                </a:rPr>
                <a:t>순서있는 자료형</a:t>
              </a:r>
              <a:r>
                <a:rPr lang="en-US" altLang="ko-KR" sz="2300" b="1" cap="none" spc="0">
                  <a:ln w="0"/>
                  <a:solidFill>
                    <a:schemeClr val="tx1"/>
                  </a:solidFill>
                  <a:latin typeface="+mn-ea"/>
                </a:rPr>
                <a:t>,</a:t>
              </a:r>
              <a:r>
                <a:rPr lang="ko-KR" altLang="en-US" sz="2300" b="1" cap="none" spc="0">
                  <a:ln w="0"/>
                  <a:solidFill>
                    <a:schemeClr val="tx1"/>
                  </a:solidFill>
                  <a:latin typeface="+mn-ea"/>
                </a:rPr>
                <a:t> 시작하는 숫자 </a:t>
              </a:r>
              <a:r>
                <a:rPr lang="en-US" altLang="ko-KR" sz="2300" b="1" cap="none" spc="0">
                  <a:ln w="0"/>
                  <a:solidFill>
                    <a:schemeClr val="tx1"/>
                  </a:solidFill>
                  <a:latin typeface="+mn-ea"/>
                </a:rPr>
                <a:t>)</a:t>
              </a:r>
              <a:endParaRPr lang="en-US" altLang="ko-KR" sz="2300" b="1" cap="none" spc="0">
                <a:ln w="0"/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1" name=""/>
            <p:cNvSpPr/>
            <p:nvPr/>
          </p:nvSpPr>
          <p:spPr>
            <a:xfrm>
              <a:off x="1295400" y="3505200"/>
              <a:ext cx="7391400" cy="609600"/>
            </a:xfrm>
            <a:prstGeom prst="rect">
              <a:avLst/>
            </a:prstGeom>
            <a:noFill/>
            <a:ln w="57150">
              <a:solidFill>
                <a:srgbClr val="99999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02" name=""/>
          <p:cNvGrpSpPr/>
          <p:nvPr/>
        </p:nvGrpSpPr>
        <p:grpSpPr>
          <a:xfrm rot="0">
            <a:off x="1162049" y="2857500"/>
            <a:ext cx="7581902" cy="609600"/>
            <a:chOff x="1162049" y="3505200"/>
            <a:chExt cx="7581902" cy="609600"/>
          </a:xfrm>
        </p:grpSpPr>
        <p:sp>
          <p:nvSpPr>
            <p:cNvPr id="103" name="직사각형 3"/>
            <p:cNvSpPr/>
            <p:nvPr/>
          </p:nvSpPr>
          <p:spPr>
            <a:xfrm>
              <a:off x="1162049" y="3594735"/>
              <a:ext cx="7581902" cy="4438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2300" b="1" cap="none" spc="0">
                  <a:ln w="0"/>
                  <a:solidFill>
                    <a:schemeClr val="tx1"/>
                  </a:solidFill>
                  <a:latin typeface="+mn-ea"/>
                </a:rPr>
                <a:t>[</a:t>
              </a:r>
              <a:r>
                <a:rPr lang="ko-KR" altLang="en-US" sz="2300" b="1" cap="none" spc="0">
                  <a:ln w="0"/>
                  <a:solidFill>
                    <a:schemeClr val="tx1"/>
                  </a:solidFill>
                  <a:latin typeface="+mn-ea"/>
                </a:rPr>
                <a:t> 시작하는 숫자</a:t>
              </a:r>
              <a:r>
                <a:rPr lang="en-US" altLang="ko-KR" sz="2300" b="1" cap="none" spc="0">
                  <a:ln w="0"/>
                  <a:solidFill>
                    <a:schemeClr val="tx1"/>
                  </a:solidFill>
                  <a:latin typeface="+mn-ea"/>
                </a:rPr>
                <a:t>,</a:t>
              </a:r>
              <a:r>
                <a:rPr lang="ko-KR" altLang="en-US" sz="2300" b="1" cap="none" spc="0">
                  <a:ln w="0"/>
                  <a:solidFill>
                    <a:schemeClr val="tx1"/>
                  </a:solidFill>
                  <a:latin typeface="+mn-ea"/>
                </a:rPr>
                <a:t> 순서있는 자료형 </a:t>
              </a:r>
              <a:r>
                <a:rPr lang="en-US" altLang="ko-KR" sz="2300" b="1" cap="none" spc="0">
                  <a:ln w="0"/>
                  <a:solidFill>
                    <a:schemeClr val="tx1"/>
                  </a:solidFill>
                  <a:latin typeface="+mn-ea"/>
                </a:rPr>
                <a:t>]</a:t>
              </a:r>
              <a:endParaRPr lang="en-US" altLang="ko-KR" sz="2300" b="1" cap="none" spc="0">
                <a:ln w="0"/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4" name=""/>
            <p:cNvSpPr/>
            <p:nvPr/>
          </p:nvSpPr>
          <p:spPr>
            <a:xfrm>
              <a:off x="1295400" y="3505200"/>
              <a:ext cx="7391400" cy="609600"/>
            </a:xfrm>
            <a:prstGeom prst="rect">
              <a:avLst/>
            </a:prstGeom>
            <a:noFill/>
            <a:ln w="57150"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105" name=""/>
          <p:cNvCxnSpPr/>
          <p:nvPr/>
        </p:nvCxnSpPr>
        <p:spPr>
          <a:xfrm rot="10800000" flipV="1">
            <a:off x="4191000" y="2095500"/>
            <a:ext cx="2209800" cy="8381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"/>
          <p:cNvCxnSpPr/>
          <p:nvPr/>
        </p:nvCxnSpPr>
        <p:spPr>
          <a:xfrm>
            <a:off x="4572000" y="2171700"/>
            <a:ext cx="1371600" cy="762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"/>
          <p:cNvSpPr/>
          <p:nvPr/>
        </p:nvSpPr>
        <p:spPr>
          <a:xfrm>
            <a:off x="1988820" y="4524375"/>
            <a:ext cx="651686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9" name=""/>
          <p:cNvSpPr/>
          <p:nvPr/>
        </p:nvSpPr>
        <p:spPr>
          <a:xfrm>
            <a:off x="6828275" y="4514850"/>
            <a:ext cx="334538" cy="3990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0" name=""/>
          <p:cNvSpPr/>
          <p:nvPr/>
        </p:nvSpPr>
        <p:spPr>
          <a:xfrm>
            <a:off x="2865862" y="4514850"/>
            <a:ext cx="334538" cy="3810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1" name=""/>
          <p:cNvSpPr/>
          <p:nvPr/>
        </p:nvSpPr>
        <p:spPr>
          <a:xfrm>
            <a:off x="5562600" y="4533900"/>
            <a:ext cx="1024971" cy="3810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여기서 잠깐 </a:t>
            </a:r>
            <a:r>
              <a:rPr lang="en-US" altLang="ko-KR" b="1">
                <a:latin typeface="+mn-ea"/>
              </a:rPr>
              <a:t>!!</a:t>
            </a:r>
            <a:endParaRPr lang="en-US" altLang="ko-KR" b="1">
              <a:latin typeface="+mn-ea"/>
            </a:endParaRPr>
          </a:p>
        </p:txBody>
      </p:sp>
      <p:pic>
        <p:nvPicPr>
          <p:cNvPr id="1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3600" y="1752600"/>
            <a:ext cx="5638800" cy="3682482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set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세트 자료형</a:t>
            </a:r>
            <a:endParaRPr lang="ko-KR" altLang="en-US" b="1">
              <a:latin typeface="+mn-ea"/>
            </a:endParaRPr>
          </a:p>
        </p:txBody>
      </p:sp>
      <p:sp>
        <p:nvSpPr>
          <p:cNvPr id="114" name="직사각형 3"/>
          <p:cNvSpPr/>
          <p:nvPr/>
        </p:nvSpPr>
        <p:spPr>
          <a:xfrm>
            <a:off x="1219202" y="1337310"/>
            <a:ext cx="7734298" cy="7962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70000"/>
              </a:lnSpc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세트는 </a:t>
            </a:r>
            <a:r>
              <a:rPr lang="ko-KR" altLang="en-US" sz="2700" b="1" cap="none" spc="0">
                <a:ln w="0"/>
                <a:solidFill>
                  <a:srgbClr val="ff0000"/>
                </a:solidFill>
                <a:latin typeface="+mn-ea"/>
              </a:rPr>
              <a:t>중괄호를 사용</a:t>
            </a:r>
            <a:r>
              <a:rPr lang="en-US" altLang="ko-KR" sz="2700" b="1" cap="none" spc="0">
                <a:ln w="0"/>
                <a:solidFill>
                  <a:srgbClr val="ff0000"/>
                </a:solidFill>
                <a:latin typeface="+mn-ea"/>
              </a:rPr>
              <a:t>!</a:t>
            </a:r>
            <a:endParaRPr lang="en-US" altLang="ko-KR" sz="27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7897" y="2530948"/>
            <a:ext cx="5830206" cy="1796102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sp>
        <p:nvSpPr>
          <p:cNvPr id="117" name="직사각형 3"/>
          <p:cNvSpPr/>
          <p:nvPr/>
        </p:nvSpPr>
        <p:spPr>
          <a:xfrm>
            <a:off x="1085851" y="4800600"/>
            <a:ext cx="7734298" cy="6915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s1, s2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의 자료형을 확인하세요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직사각형 35"/>
          <p:cNvSpPr/>
          <p:nvPr/>
        </p:nvSpPr>
        <p:spPr>
          <a:xfrm>
            <a:off x="838200" y="168592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세트 자료형</a:t>
            </a:r>
            <a:endParaRPr lang="ko-KR" altLang="en-US" b="1">
              <a:latin typeface="+mn-ea"/>
            </a:endParaRPr>
          </a:p>
        </p:txBody>
      </p:sp>
      <p:sp>
        <p:nvSpPr>
          <p:cNvPr id="114" name="직사각형 3"/>
          <p:cNvSpPr/>
          <p:nvPr/>
        </p:nvSpPr>
        <p:spPr>
          <a:xfrm>
            <a:off x="1219202" y="1489710"/>
            <a:ext cx="7734298" cy="7962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70000"/>
              </a:lnSpc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세트는 </a:t>
            </a:r>
            <a:r>
              <a:rPr lang="ko-KR" altLang="en-US" sz="2700" b="1" cap="none" spc="0">
                <a:ln w="0"/>
                <a:solidFill>
                  <a:srgbClr val="ff0000"/>
                </a:solidFill>
                <a:latin typeface="+mn-ea"/>
              </a:rPr>
              <a:t>중복없는 자료형</a:t>
            </a:r>
            <a:r>
              <a:rPr lang="en-US" altLang="ko-KR" sz="2700" b="1" cap="none" spc="0">
                <a:ln w="0"/>
                <a:solidFill>
                  <a:srgbClr val="ff0000"/>
                </a:solidFill>
                <a:latin typeface="+mn-ea"/>
              </a:rPr>
              <a:t>!</a:t>
            </a:r>
            <a:endParaRPr lang="en-US" altLang="ko-KR" sz="27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8" name="직사각형 35"/>
          <p:cNvSpPr/>
          <p:nvPr/>
        </p:nvSpPr>
        <p:spPr>
          <a:xfrm>
            <a:off x="838200" y="183832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1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3029" y="2819400"/>
            <a:ext cx="7239941" cy="12192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0" y="1693895"/>
            <a:ext cx="6460067" cy="2573304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156" name="object 43"/>
          <p:cNvSpPr txBox="1"/>
          <p:nvPr/>
        </p:nvSpPr>
        <p:spPr>
          <a:xfrm>
            <a:off x="541610" y="600075"/>
            <a:ext cx="5630590" cy="54292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en-US" altLang="ko-KR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Naver 2020</a:t>
            </a:r>
            <a:r>
              <a:rPr lang="ko-KR" altLang="en-US" sz="3500" b="1" spc="-5">
                <a:solidFill>
                  <a:srgbClr val="171717"/>
                </a:solidFill>
                <a:latin typeface="HY강B"/>
                <a:ea typeface="HY강B"/>
                <a:cs typeface="함초롬돋움"/>
              </a:rPr>
              <a:t> 명예의 전당</a:t>
            </a:r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1691" y="3429000"/>
            <a:ext cx="8073709" cy="2512025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157" name="직사각형 3"/>
          <p:cNvSpPr/>
          <p:nvPr/>
        </p:nvSpPr>
        <p:spPr>
          <a:xfrm>
            <a:off x="5323909" y="6337936"/>
            <a:ext cx="4886891" cy="367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e-mail : gksvnsfl200@naver.com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</a:t>
            </a:r>
          </a:p>
        </p:txBody>
      </p:sp>
      <p:pic>
        <p:nvPicPr>
          <p:cNvPr id="239" name="그림 2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1000" y="3013075"/>
            <a:ext cx="1277212" cy="1163175"/>
          </a:xfrm>
          <a:prstGeom prst="rect">
            <a:avLst/>
          </a:prstGeom>
        </p:spPr>
      </p:pic>
      <p:pic>
        <p:nvPicPr>
          <p:cNvPr id="240" name="그림 2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9469" y="4003675"/>
            <a:ext cx="2115730" cy="1711325"/>
          </a:xfrm>
          <a:prstGeom prst="rect">
            <a:avLst/>
          </a:prstGeom>
        </p:spPr>
      </p:pic>
      <p:pic>
        <p:nvPicPr>
          <p:cNvPr id="241" name="그림 2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08699" y="4384675"/>
            <a:ext cx="2501900" cy="1009650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10578" y="1781074"/>
            <a:ext cx="2099422" cy="1003400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92900" y="2098675"/>
            <a:ext cx="1308100" cy="128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세트 자료형</a:t>
            </a:r>
            <a:endParaRPr lang="ko-KR" altLang="en-US" b="1">
              <a:latin typeface="+mn-ea"/>
            </a:endParaRPr>
          </a:p>
        </p:txBody>
      </p:sp>
      <p:pic>
        <p:nvPicPr>
          <p:cNvPr id="1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1295" y="1447800"/>
            <a:ext cx="7563409" cy="39624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세트 자료형</a:t>
            </a:r>
            <a:endParaRPr lang="ko-KR" altLang="en-US" b="1">
              <a:latin typeface="+mn-ea"/>
            </a:endParaRPr>
          </a:p>
        </p:txBody>
      </p:sp>
      <p:sp>
        <p:nvSpPr>
          <p:cNvPr id="118" name="직사각형 3"/>
          <p:cNvSpPr/>
          <p:nvPr/>
        </p:nvSpPr>
        <p:spPr>
          <a:xfrm>
            <a:off x="1085851" y="2503170"/>
            <a:ext cx="7734298" cy="1851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lang="en-US" altLang="ko-KR" sz="3400" b="1" cap="none" spc="0">
                <a:ln w="0"/>
                <a:solidFill>
                  <a:schemeClr val="tx1"/>
                </a:solidFill>
                <a:latin typeface="+mn-ea"/>
              </a:rPr>
              <a:t>BTS - Dynamite</a:t>
            </a:r>
            <a:r>
              <a:rPr lang="ko-KR" altLang="en-US" sz="3400" b="1" cap="none" spc="0">
                <a:ln w="0"/>
                <a:solidFill>
                  <a:schemeClr val="tx1"/>
                </a:solidFill>
                <a:latin typeface="+mn-ea"/>
              </a:rPr>
              <a:t> 에서 사용된 단어 별</a:t>
            </a:r>
            <a:endParaRPr lang="ko-KR" altLang="en-US" sz="34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lang="ko-KR" altLang="en-US" sz="3400" b="1" cap="none" spc="0">
                <a:ln w="0"/>
                <a:solidFill>
                  <a:schemeClr val="tx1"/>
                </a:solidFill>
                <a:latin typeface="+mn-ea"/>
              </a:rPr>
              <a:t>등장횟수를 출력하세요</a:t>
            </a:r>
            <a:r>
              <a:rPr lang="en-US" altLang="ko-KR" sz="34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34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DICTIONARY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딕셔너리 자료형</a:t>
            </a:r>
            <a:endParaRPr lang="ko-KR" altLang="en-US" b="1">
              <a:latin typeface="+mn-ea"/>
            </a:endParaRPr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6900" y="1144786"/>
            <a:ext cx="6172200" cy="5256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딕셔너리 자료형</a:t>
            </a:r>
            <a:endParaRPr lang="ko-KR" altLang="en-US" b="1">
              <a:latin typeface="+mn-ea"/>
            </a:endParaRPr>
          </a:p>
        </p:txBody>
      </p:sp>
      <p:sp>
        <p:nvSpPr>
          <p:cNvPr id="86" name="직사각형 35"/>
          <p:cNvSpPr/>
          <p:nvPr/>
        </p:nvSpPr>
        <p:spPr>
          <a:xfrm>
            <a:off x="304800" y="177927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87" name="직사각형 3"/>
          <p:cNvSpPr/>
          <p:nvPr/>
        </p:nvSpPr>
        <p:spPr>
          <a:xfrm>
            <a:off x="647699" y="1678305"/>
            <a:ext cx="6667501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rgbClr val="ff0000"/>
                </a:solidFill>
                <a:latin typeface="+mn-ea"/>
              </a:rPr>
              <a:t>자료끼리의 관계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를 지어줄 때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직사각형 3"/>
          <p:cNvSpPr/>
          <p:nvPr/>
        </p:nvSpPr>
        <p:spPr>
          <a:xfrm>
            <a:off x="1619249" y="3826929"/>
            <a:ext cx="6667501" cy="6021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400" b="1" cap="none" spc="0">
                <a:ln w="0"/>
                <a:solidFill>
                  <a:srgbClr val="ff0000"/>
                </a:solidFill>
                <a:latin typeface="+mn-ea"/>
              </a:rPr>
              <a:t>Key </a:t>
            </a:r>
            <a:r>
              <a:rPr lang="ko-KR" altLang="en-US" sz="3400" b="1" cap="none" spc="0">
                <a:ln w="0"/>
                <a:solidFill>
                  <a:srgbClr val="ff0000"/>
                </a:solidFill>
                <a:latin typeface="+mn-ea"/>
              </a:rPr>
              <a:t>값         </a:t>
            </a:r>
            <a:r>
              <a:rPr lang="en-US" altLang="ko-KR" sz="3400" b="1" cap="none" spc="0">
                <a:ln w="0"/>
                <a:solidFill>
                  <a:srgbClr val="ff0000"/>
                </a:solidFill>
                <a:latin typeface="+mn-ea"/>
              </a:rPr>
              <a:t>Value </a:t>
            </a:r>
            <a:r>
              <a:rPr lang="ko-KR" altLang="en-US" sz="3400" b="1" cap="none" spc="0">
                <a:ln w="0"/>
                <a:solidFill>
                  <a:srgbClr val="ff0000"/>
                </a:solidFill>
                <a:latin typeface="+mn-ea"/>
              </a:rPr>
              <a:t>값</a:t>
            </a:r>
            <a:endParaRPr lang="ko-KR" altLang="en-US" sz="34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91" name="직사각형 3"/>
          <p:cNvSpPr/>
          <p:nvPr/>
        </p:nvSpPr>
        <p:spPr>
          <a:xfrm>
            <a:off x="1428749" y="4436526"/>
            <a:ext cx="6667501" cy="5926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300" b="1" cap="none" spc="0">
                <a:ln w="0"/>
                <a:solidFill>
                  <a:schemeClr val="tx1"/>
                </a:solidFill>
                <a:latin typeface="+mn-ea"/>
              </a:rPr>
              <a:t>단어                뜻</a:t>
            </a:r>
            <a:endParaRPr lang="ko-KR" altLang="en-US" sz="3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3589" y="2408555"/>
            <a:ext cx="8689936" cy="842438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딕셔너리 자료형</a:t>
            </a:r>
            <a:endParaRPr lang="ko-KR" altLang="en-US" b="1">
              <a:latin typeface="+mn-ea"/>
            </a:endParaRPr>
          </a:p>
        </p:txBody>
      </p:sp>
      <p:sp>
        <p:nvSpPr>
          <p:cNvPr id="86" name="직사각형 35"/>
          <p:cNvSpPr/>
          <p:nvPr/>
        </p:nvSpPr>
        <p:spPr>
          <a:xfrm>
            <a:off x="685800" y="1396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87" name="직사각형 3"/>
          <p:cNvSpPr/>
          <p:nvPr/>
        </p:nvSpPr>
        <p:spPr>
          <a:xfrm>
            <a:off x="1028699" y="1295400"/>
            <a:ext cx="6667501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key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로 채택될 수 있는 값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91" name="직사각형 3"/>
          <p:cNvSpPr/>
          <p:nvPr/>
        </p:nvSpPr>
        <p:spPr>
          <a:xfrm>
            <a:off x="1619249" y="2209800"/>
            <a:ext cx="6667501" cy="5945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300" b="1" cap="none" spc="0">
                <a:ln w="0"/>
                <a:solidFill>
                  <a:srgbClr val="ff0000"/>
                </a:solidFill>
                <a:latin typeface="+mn-ea"/>
              </a:rPr>
              <a:t>고정적</a:t>
            </a:r>
            <a:r>
              <a:rPr lang="ko-KR" altLang="en-US" sz="3300" b="1" cap="none" spc="0">
                <a:ln w="0"/>
                <a:solidFill>
                  <a:schemeClr val="tx1"/>
                </a:solidFill>
                <a:latin typeface="+mn-ea"/>
              </a:rPr>
              <a:t>인 값</a:t>
            </a:r>
            <a:r>
              <a:rPr lang="en-US" altLang="ko-KR" sz="3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r>
              <a:rPr lang="ko-KR" altLang="en-US" sz="3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 cap="none" spc="0">
                <a:ln w="0"/>
                <a:solidFill>
                  <a:schemeClr val="tx1"/>
                </a:solidFill>
                <a:latin typeface="+mn-ea"/>
              </a:rPr>
              <a:t>(hashable</a:t>
            </a:r>
            <a:r>
              <a:rPr lang="ko-KR" altLang="en-US" sz="2000" b="1" cap="none" spc="0">
                <a:ln w="0"/>
                <a:solidFill>
                  <a:schemeClr val="tx1"/>
                </a:solidFill>
                <a:latin typeface="+mn-ea"/>
              </a:rPr>
              <a:t> 한 자료형</a:t>
            </a:r>
            <a:r>
              <a:rPr lang="en-US" altLang="ko-KR" sz="20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20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94" name=""/>
          <p:cNvSpPr txBox="1"/>
          <p:nvPr/>
        </p:nvSpPr>
        <p:spPr>
          <a:xfrm>
            <a:off x="1866899" y="2895600"/>
            <a:ext cx="6172201" cy="6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/>
              <a:t>int, float, str, tuple</a:t>
            </a:r>
            <a:endParaRPr lang="en-US" altLang="ko-KR" sz="3600" b="1"/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1200" y="3810000"/>
            <a:ext cx="6280408" cy="1860550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딕셔너리 자료형</a:t>
            </a:r>
            <a:endParaRPr lang="ko-KR" altLang="en-US" b="1">
              <a:latin typeface="+mn-ea"/>
            </a:endParaRPr>
          </a:p>
        </p:txBody>
      </p:sp>
      <p:sp>
        <p:nvSpPr>
          <p:cNvPr id="86" name="직사각형 35"/>
          <p:cNvSpPr/>
          <p:nvPr/>
        </p:nvSpPr>
        <p:spPr>
          <a:xfrm>
            <a:off x="838200" y="1548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87" name="직사각형 3"/>
          <p:cNvSpPr/>
          <p:nvPr/>
        </p:nvSpPr>
        <p:spPr>
          <a:xfrm>
            <a:off x="1181099" y="1447800"/>
            <a:ext cx="3619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이상한거 못찾으셨나요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...?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7666" y="2239962"/>
            <a:ext cx="7896095" cy="3094037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딕셔너리 자료형</a:t>
            </a:r>
            <a:endParaRPr lang="ko-KR" altLang="en-US" b="1">
              <a:latin typeface="+mn-ea"/>
            </a:endParaRPr>
          </a:p>
        </p:txBody>
      </p:sp>
      <p:sp>
        <p:nvSpPr>
          <p:cNvPr id="86" name="직사각형 35"/>
          <p:cNvSpPr/>
          <p:nvPr/>
        </p:nvSpPr>
        <p:spPr>
          <a:xfrm>
            <a:off x="1066800" y="13201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87" name="직사각형 3"/>
          <p:cNvSpPr/>
          <p:nvPr/>
        </p:nvSpPr>
        <p:spPr>
          <a:xfrm>
            <a:off x="1409699" y="1219200"/>
            <a:ext cx="3619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딕셔너리 요소추가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7479" y="1905000"/>
            <a:ext cx="4331042" cy="1700391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60708" y="4343400"/>
            <a:ext cx="1983092" cy="561477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sp>
        <p:nvSpPr>
          <p:cNvPr id="96" name="직사각형 35"/>
          <p:cNvSpPr/>
          <p:nvPr/>
        </p:nvSpPr>
        <p:spPr>
          <a:xfrm>
            <a:off x="1066800" y="445938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97" name="직사각형 3"/>
          <p:cNvSpPr/>
          <p:nvPr/>
        </p:nvSpPr>
        <p:spPr>
          <a:xfrm>
            <a:off x="1409699" y="4358424"/>
            <a:ext cx="3619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딕셔너리 요소삭제</a:t>
            </a:r>
            <a:endParaRPr lang="ko-KR" altLang="en-US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딕셔너리 자료형</a:t>
            </a:r>
            <a:endParaRPr lang="ko-KR" altLang="en-US" b="1">
              <a:latin typeface="+mn-ea"/>
            </a:endParaRPr>
          </a:p>
        </p:txBody>
      </p:sp>
      <p:sp>
        <p:nvSpPr>
          <p:cNvPr id="86" name="직사각형 35"/>
          <p:cNvSpPr/>
          <p:nvPr/>
        </p:nvSpPr>
        <p:spPr>
          <a:xfrm>
            <a:off x="533400" y="161544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87" name="직사각형 3"/>
          <p:cNvSpPr/>
          <p:nvPr/>
        </p:nvSpPr>
        <p:spPr>
          <a:xfrm>
            <a:off x="876299" y="1514475"/>
            <a:ext cx="3619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딕셔너리 주의사항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직사각형 3"/>
          <p:cNvSpPr/>
          <p:nvPr/>
        </p:nvSpPr>
        <p:spPr>
          <a:xfrm>
            <a:off x="571499" y="3672624"/>
            <a:ext cx="84963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key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값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value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값에 어떤 값이 들어가 있는지 주석으로 메모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9959" y="2209800"/>
            <a:ext cx="8326081" cy="97155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딕셔너리 자료형</a:t>
            </a:r>
            <a:endParaRPr lang="ko-KR" altLang="en-US" b="1">
              <a:latin typeface="+mn-ea"/>
            </a:endParaRPr>
          </a:p>
        </p:txBody>
      </p:sp>
      <p:sp>
        <p:nvSpPr>
          <p:cNvPr id="86" name="직사각형 35"/>
          <p:cNvSpPr/>
          <p:nvPr/>
        </p:nvSpPr>
        <p:spPr>
          <a:xfrm>
            <a:off x="703535" y="17526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87" name="직사각형 3"/>
          <p:cNvSpPr/>
          <p:nvPr/>
        </p:nvSpPr>
        <p:spPr>
          <a:xfrm>
            <a:off x="1046434" y="1651635"/>
            <a:ext cx="3619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for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문에 사용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3925" y="2514600"/>
            <a:ext cx="7578148" cy="2260600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Language</a:t>
            </a:r>
          </a:p>
        </p:txBody>
      </p:sp>
      <p:sp>
        <p:nvSpPr>
          <p:cNvPr id="220" name="TextBox 15"/>
          <p:cNvSpPr txBox="1"/>
          <p:nvPr/>
        </p:nvSpPr>
        <p:spPr>
          <a:xfrm>
            <a:off x="457200" y="3505200"/>
            <a:ext cx="8915400" cy="59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300" b="1">
                <a:solidFill>
                  <a:schemeClr val="tx1"/>
                </a:solidFill>
              </a:rPr>
              <a:t>Python </a:t>
            </a:r>
            <a:r>
              <a:rPr lang="ko-KR" altLang="en-US" sz="3300" b="1">
                <a:solidFill>
                  <a:schemeClr val="tx1"/>
                </a:solidFill>
              </a:rPr>
              <a:t>을 배워야하는 이유</a:t>
            </a:r>
          </a:p>
        </p:txBody>
      </p:sp>
      <p:sp>
        <p:nvSpPr>
          <p:cNvPr id="222" name="직사각형 35"/>
          <p:cNvSpPr/>
          <p:nvPr/>
        </p:nvSpPr>
        <p:spPr>
          <a:xfrm>
            <a:off x="619125" y="178117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3" name="직사각형 3"/>
          <p:cNvSpPr/>
          <p:nvPr/>
        </p:nvSpPr>
        <p:spPr>
          <a:xfrm>
            <a:off x="1000125" y="1628775"/>
            <a:ext cx="3248025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정리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딕셔너리 자료형</a:t>
            </a:r>
            <a:endParaRPr lang="ko-KR" altLang="en-US" b="1">
              <a:latin typeface="+mn-ea"/>
            </a:endParaRPr>
          </a:p>
        </p:txBody>
      </p:sp>
      <p:sp>
        <p:nvSpPr>
          <p:cNvPr id="118" name="직사각형 3"/>
          <p:cNvSpPr/>
          <p:nvPr/>
        </p:nvSpPr>
        <p:spPr>
          <a:xfrm>
            <a:off x="1085851" y="2503170"/>
            <a:ext cx="7734298" cy="1851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lang="en-US" altLang="ko-KR" sz="3400" b="1" cap="none" spc="0">
                <a:ln w="0"/>
                <a:solidFill>
                  <a:schemeClr val="tx1"/>
                </a:solidFill>
                <a:latin typeface="+mn-ea"/>
              </a:rPr>
              <a:t>BTS - Dynamite</a:t>
            </a:r>
            <a:r>
              <a:rPr lang="ko-KR" altLang="en-US" sz="3400" b="1" cap="none" spc="0">
                <a:ln w="0"/>
                <a:solidFill>
                  <a:schemeClr val="tx1"/>
                </a:solidFill>
                <a:latin typeface="+mn-ea"/>
              </a:rPr>
              <a:t> 에서 사용된 단어 별</a:t>
            </a:r>
            <a:endParaRPr lang="ko-KR" altLang="en-US" sz="34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lang="ko-KR" altLang="en-US" sz="3400" b="1" cap="none" spc="0">
                <a:ln w="0"/>
                <a:solidFill>
                  <a:schemeClr val="tx1"/>
                </a:solidFill>
                <a:latin typeface="+mn-ea"/>
              </a:rPr>
              <a:t>등장횟수를 딕셔너리 형으로 저장</a:t>
            </a:r>
            <a:r>
              <a:rPr lang="en-US" altLang="ko-KR" sz="3400" b="1" cap="none" spc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lang="en-US" altLang="ko-KR" sz="34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Turtle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turtle </a:t>
            </a:r>
            <a:r>
              <a:rPr lang="ko-KR" altLang="en-US" b="1">
                <a:latin typeface="+mn-ea"/>
              </a:rPr>
              <a:t>로 배우는 </a:t>
            </a: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기본문법 실습</a:t>
            </a:r>
            <a:endParaRPr lang="ko-KR" altLang="en-US" b="1">
              <a:latin typeface="+mn-ea"/>
            </a:endParaRPr>
          </a:p>
        </p:txBody>
      </p:sp>
      <p:pic>
        <p:nvPicPr>
          <p:cNvPr id="3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5624" y="1262250"/>
            <a:ext cx="4168775" cy="216674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3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0" y="2362200"/>
            <a:ext cx="4724400" cy="4230951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turtle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609600" y="14725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952500" y="1371600"/>
            <a:ext cx="6474012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turtle.shape( “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설정할 모양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“ 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1025712" y="2100999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777035" y="1900974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거북이 모양설정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2" name="직사각형 35"/>
          <p:cNvSpPr/>
          <p:nvPr/>
        </p:nvSpPr>
        <p:spPr>
          <a:xfrm>
            <a:off x="643261" y="283061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986161" y="2729650"/>
            <a:ext cx="6474012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turtle.getshapes( 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4" name="직선 연결선 32"/>
          <p:cNvCxnSpPr/>
          <p:nvPr/>
        </p:nvCxnSpPr>
        <p:spPr>
          <a:xfrm flipH="1">
            <a:off x="1059373" y="34916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"/>
          <p:cNvSpPr txBox="1"/>
          <p:nvPr/>
        </p:nvSpPr>
        <p:spPr>
          <a:xfrm>
            <a:off x="1810696" y="3291626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설정할 수 있는 모양들 반환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6" name="직사각형 35"/>
          <p:cNvSpPr/>
          <p:nvPr/>
        </p:nvSpPr>
        <p:spPr>
          <a:xfrm>
            <a:off x="647700" y="419671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7" name="직사각형 3"/>
          <p:cNvSpPr/>
          <p:nvPr/>
        </p:nvSpPr>
        <p:spPr>
          <a:xfrm>
            <a:off x="990600" y="4095750"/>
            <a:ext cx="6474012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turtle.color(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“red” 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8" name="직선 연결선 32"/>
          <p:cNvCxnSpPr/>
          <p:nvPr/>
        </p:nvCxnSpPr>
        <p:spPr>
          <a:xfrm flipH="1">
            <a:off x="1063812" y="48577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"/>
          <p:cNvSpPr txBox="1"/>
          <p:nvPr/>
        </p:nvSpPr>
        <p:spPr>
          <a:xfrm>
            <a:off x="1815135" y="4657726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커서 색깔 설정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  <p:bldP spid="334" grpId="2" animBg="1"/>
      <p:bldP spid="335" grpId="3" animBg="1"/>
      <p:bldP spid="338" grpId="4" animBg="1"/>
      <p:bldP spid="339" grpId="5" animBg="1"/>
    </p:bldLst>
  </p:timing>
</p:sld>
</file>

<file path=ppt/slides/slide4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turtle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685800" y="14725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028700" y="1371600"/>
            <a:ext cx="6474012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turtle.penup( 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1101912" y="2100999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853235" y="1900974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펜을 들겠다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이동간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선을 그리지 않음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 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2" name="직사각형 35"/>
          <p:cNvSpPr/>
          <p:nvPr/>
        </p:nvSpPr>
        <p:spPr>
          <a:xfrm>
            <a:off x="671836" y="262509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1014736" y="2524125"/>
            <a:ext cx="6474012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turtle.pendown( 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4" name="직선 연결선 32"/>
          <p:cNvCxnSpPr/>
          <p:nvPr/>
        </p:nvCxnSpPr>
        <p:spPr>
          <a:xfrm flipH="1">
            <a:off x="1087948" y="328612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"/>
          <p:cNvSpPr txBox="1"/>
          <p:nvPr/>
        </p:nvSpPr>
        <p:spPr>
          <a:xfrm>
            <a:off x="1839271" y="3086101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펜을 내리겠다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이동간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선을 그림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6" name="직사각형 35"/>
          <p:cNvSpPr/>
          <p:nvPr/>
        </p:nvSpPr>
        <p:spPr>
          <a:xfrm>
            <a:off x="676275" y="376809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7" name="직사각형 3"/>
          <p:cNvSpPr/>
          <p:nvPr/>
        </p:nvSpPr>
        <p:spPr>
          <a:xfrm>
            <a:off x="1019175" y="3667125"/>
            <a:ext cx="6474012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turtle.hideturtle( 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8" name="직선 연결선 32"/>
          <p:cNvCxnSpPr/>
          <p:nvPr/>
        </p:nvCxnSpPr>
        <p:spPr>
          <a:xfrm flipH="1">
            <a:off x="1095374" y="443272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"/>
          <p:cNvSpPr txBox="1"/>
          <p:nvPr/>
        </p:nvSpPr>
        <p:spPr>
          <a:xfrm>
            <a:off x="1846697" y="4232695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커서를 숨긴다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.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40" name="직사각형 35"/>
          <p:cNvSpPr/>
          <p:nvPr/>
        </p:nvSpPr>
        <p:spPr>
          <a:xfrm>
            <a:off x="676275" y="48575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41" name="직사각형 3"/>
          <p:cNvSpPr/>
          <p:nvPr/>
        </p:nvSpPr>
        <p:spPr>
          <a:xfrm>
            <a:off x="1019175" y="4756570"/>
            <a:ext cx="6474012" cy="4421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turtle.showturtle( 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42" name="직선 연결선 32"/>
          <p:cNvCxnSpPr/>
          <p:nvPr/>
        </p:nvCxnSpPr>
        <p:spPr>
          <a:xfrm flipH="1">
            <a:off x="1095374" y="552216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3"/>
          <p:cNvSpPr txBox="1"/>
          <p:nvPr/>
        </p:nvSpPr>
        <p:spPr>
          <a:xfrm>
            <a:off x="1846697" y="5322140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커서를 드러냄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.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  <p:bldP spid="334" grpId="2" animBg="1"/>
      <p:bldP spid="335" grpId="3" animBg="1"/>
      <p:bldP spid="338" grpId="4" animBg="1"/>
      <p:bldP spid="339" grpId="5" animBg="1"/>
      <p:bldP spid="342" grpId="6" animBg="1"/>
      <p:bldP spid="343" grpId="7" animBg="1"/>
    </p:bldLst>
  </p:timing>
</p:sld>
</file>

<file path=ppt/slides/slide4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turtle </a:t>
            </a:r>
            <a:r>
              <a:rPr lang="ko-KR" altLang="en-US" b="1">
                <a:latin typeface="+mn-ea"/>
              </a:rPr>
              <a:t>함수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574488" y="124798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917388" y="1147024"/>
            <a:ext cx="6474012" cy="44174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turtle.forward( X 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990600" y="187642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741923" y="1676398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X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만큼 전진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2" name="직사각형 35"/>
          <p:cNvSpPr/>
          <p:nvPr/>
        </p:nvSpPr>
        <p:spPr>
          <a:xfrm>
            <a:off x="551917" y="233383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894817" y="2232874"/>
            <a:ext cx="3700536" cy="44174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turtle.left( X ) 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4" name="직선 연결선 32"/>
          <p:cNvCxnSpPr/>
          <p:nvPr/>
        </p:nvCxnSpPr>
        <p:spPr>
          <a:xfrm flipH="1">
            <a:off x="968029" y="299487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"/>
          <p:cNvSpPr txBox="1"/>
          <p:nvPr/>
        </p:nvSpPr>
        <p:spPr>
          <a:xfrm>
            <a:off x="1719351" y="2794850"/>
            <a:ext cx="3751904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왼쪽으로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X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만큼 돌아라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6" name="직사각형 35"/>
          <p:cNvSpPr/>
          <p:nvPr/>
        </p:nvSpPr>
        <p:spPr>
          <a:xfrm>
            <a:off x="547494" y="341969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7" name="직사각형 3"/>
          <p:cNvSpPr/>
          <p:nvPr/>
        </p:nvSpPr>
        <p:spPr>
          <a:xfrm>
            <a:off x="890394" y="3318724"/>
            <a:ext cx="4219309" cy="4432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turtle.right( X ) 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8" name="직선 연결선 32"/>
          <p:cNvCxnSpPr/>
          <p:nvPr/>
        </p:nvCxnSpPr>
        <p:spPr>
          <a:xfrm flipH="1">
            <a:off x="963606" y="408072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"/>
          <p:cNvSpPr txBox="1"/>
          <p:nvPr/>
        </p:nvSpPr>
        <p:spPr>
          <a:xfrm>
            <a:off x="1714928" y="3880700"/>
            <a:ext cx="4277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오른쪽으로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X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만큼 돌아라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40" name="직사각형 35"/>
          <p:cNvSpPr/>
          <p:nvPr/>
        </p:nvSpPr>
        <p:spPr>
          <a:xfrm>
            <a:off x="566544" y="453411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41" name="직사각형 3"/>
          <p:cNvSpPr/>
          <p:nvPr/>
        </p:nvSpPr>
        <p:spPr>
          <a:xfrm>
            <a:off x="909444" y="4433149"/>
            <a:ext cx="4219309" cy="4432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turtle.speed( X ) 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42" name="직선 연결선 32"/>
          <p:cNvCxnSpPr/>
          <p:nvPr/>
        </p:nvCxnSpPr>
        <p:spPr>
          <a:xfrm flipH="1">
            <a:off x="982656" y="51951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3"/>
          <p:cNvSpPr txBox="1"/>
          <p:nvPr/>
        </p:nvSpPr>
        <p:spPr>
          <a:xfrm>
            <a:off x="1733978" y="4995126"/>
            <a:ext cx="4277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이동 스피드 조정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(0~1)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  <p:bldP spid="334" grpId="2" animBg="1"/>
      <p:bldP spid="335" grpId="3" animBg="1"/>
      <p:bldP spid="338" grpId="4" animBg="1"/>
      <p:bldP spid="339" grpId="5" animBg="1"/>
      <p:bldP spid="342" grpId="6" animBg="1"/>
      <p:bldP spid="343" grpId="7" animBg="1"/>
    </p:bldLst>
  </p:timing>
</p:sld>
</file>

<file path=ppt/slides/slide4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50" y="308991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삼각형 그리기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50" y="308991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사각형 그리기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50" y="308991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오각형 그리기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50" y="308991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N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각형 그리기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환경설치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50" y="308991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1~N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각형 그리기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50" y="3089910"/>
            <a:ext cx="91059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1~N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각형 그리기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사용자에게 입력받기</a:t>
            </a:r>
            <a:r>
              <a:rPr lang="en-US" altLang="ko-KR" b="1">
                <a:latin typeface="+mn-ea"/>
              </a:rPr>
              <a:t>!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685800" y="153749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028700" y="1436534"/>
            <a:ext cx="6474012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turtle.textinput(””,  ”“)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1101912" y="216593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853235" y="1965908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입력받은 텍스트 반환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2" name="직사각형 35"/>
          <p:cNvSpPr/>
          <p:nvPr/>
        </p:nvSpPr>
        <p:spPr>
          <a:xfrm>
            <a:off x="685800" y="342895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1028700" y="3327984"/>
            <a:ext cx="8039100" cy="4420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turtle.numinput(””,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””,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1,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minval=,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maxval=)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4" name="직선 연결선 32"/>
          <p:cNvCxnSpPr/>
          <p:nvPr/>
        </p:nvCxnSpPr>
        <p:spPr>
          <a:xfrm flipH="1">
            <a:off x="1101911" y="408998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"/>
          <p:cNvSpPr txBox="1"/>
          <p:nvPr/>
        </p:nvSpPr>
        <p:spPr>
          <a:xfrm>
            <a:off x="1853234" y="3889960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입력받은 숫자를 반환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3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15000" y="1066800"/>
            <a:ext cx="3238658" cy="1727783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3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38799" y="4013784"/>
            <a:ext cx="3352800" cy="21653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1" animBg="1"/>
      <p:bldP spid="334" grpId="2" animBg="1"/>
      <p:bldP spid="335" grpId="3" animBg="1"/>
    </p:bldLst>
  </p:timing>
</p:sld>
</file>

<file path=ppt/slides/slide4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데이터 시각화</a:t>
            </a:r>
            <a:r>
              <a:rPr lang="en-US" altLang="ko-KR" sz="5200" b="1">
                <a:solidFill>
                  <a:schemeClr val="bg1"/>
                </a:solidFill>
              </a:rPr>
              <a:t>(turtle)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5399" y="1090092"/>
            <a:ext cx="7315200" cy="5310707"/>
          </a:xfrm>
          <a:prstGeom prst="rect">
            <a:avLst/>
          </a:prstGeom>
        </p:spPr>
      </p:pic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BTS - Dynamite </a:t>
            </a:r>
            <a:r>
              <a:rPr lang="ko-KR" altLang="en-US" b="1">
                <a:latin typeface="+mn-ea"/>
              </a:rPr>
              <a:t>가사 빈도수 분석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사용자에게 입력받기</a:t>
            </a:r>
            <a:r>
              <a:rPr lang="en-US" altLang="ko-KR" b="1">
                <a:latin typeface="+mn-ea"/>
              </a:rPr>
              <a:t>!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38200" y="1929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81100" y="1828800"/>
            <a:ext cx="6474012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turtle.setup(x, y)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1254312" y="2558199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2005635" y="2358174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창 크기 조절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x: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가로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y: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세로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2" name="직사각형 35"/>
          <p:cNvSpPr/>
          <p:nvPr/>
        </p:nvSpPr>
        <p:spPr>
          <a:xfrm>
            <a:off x="838200" y="328781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1181100" y="3186850"/>
            <a:ext cx="8039100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turtle.goto(x, y)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4" name="직선 연결선 32"/>
          <p:cNvCxnSpPr/>
          <p:nvPr/>
        </p:nvCxnSpPr>
        <p:spPr>
          <a:xfrm flipH="1">
            <a:off x="1254311" y="39488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"/>
          <p:cNvSpPr txBox="1"/>
          <p:nvPr/>
        </p:nvSpPr>
        <p:spPr>
          <a:xfrm>
            <a:off x="2005634" y="3748826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x, y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로 커서이동 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사용자에게 입력받기</a:t>
            </a:r>
            <a:r>
              <a:rPr lang="en-US" altLang="ko-KR" b="1">
                <a:latin typeface="+mn-ea"/>
              </a:rPr>
              <a:t>!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533400" y="125751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876300" y="1156550"/>
            <a:ext cx="6474012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turtle.colormode(255)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949512" y="1885949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700835" y="1685924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rgb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값으로 색상을 지정하겠다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.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2" name="직사각형 35"/>
          <p:cNvSpPr/>
          <p:nvPr/>
        </p:nvSpPr>
        <p:spPr>
          <a:xfrm>
            <a:off x="533400" y="246316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876300" y="2362200"/>
            <a:ext cx="8039100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turtle.write(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TEXT , font = (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글씨체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글자크기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속성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))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4" name="직선 연결선 32"/>
          <p:cNvCxnSpPr/>
          <p:nvPr/>
        </p:nvCxnSpPr>
        <p:spPr>
          <a:xfrm flipH="1">
            <a:off x="949511" y="312420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"/>
          <p:cNvSpPr txBox="1"/>
          <p:nvPr/>
        </p:nvSpPr>
        <p:spPr>
          <a:xfrm>
            <a:off x="1700834" y="2924176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화면에 글자를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Print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함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3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3900" y="3671047"/>
            <a:ext cx="8458200" cy="2653553"/>
          </a:xfrm>
          <a:prstGeom prst="rect">
            <a:avLst/>
          </a:prstGeom>
          <a:ln w="7620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r>
              <a:rPr lang="en-US" altLang="ko-KR" b="1">
                <a:latin typeface="+mn-ea"/>
              </a:rPr>
              <a:t>1</a:t>
            </a:r>
            <a:endParaRPr lang="en-US" altLang="ko-KR" b="1">
              <a:latin typeface="+mn-ea"/>
            </a:endParaRPr>
          </a:p>
        </p:txBody>
      </p:sp>
      <p:pic>
        <p:nvPicPr>
          <p:cNvPr id="3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06625" y="1860550"/>
            <a:ext cx="5492750" cy="45402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324" name="직사각형 3"/>
          <p:cNvSpPr/>
          <p:nvPr/>
        </p:nvSpPr>
        <p:spPr>
          <a:xfrm>
            <a:off x="400049" y="838200"/>
            <a:ext cx="9105901" cy="7905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Hello World 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를 위치를 랜덤하게 </a:t>
            </a: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10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번 출력하기</a:t>
            </a:r>
            <a:endParaRPr xmlns:mc="http://schemas.openxmlformats.org/markup-compatibility/2006" xmlns:hp="http://schemas.haansoft.com/office/presentation/8.0" lang="ko-KR" altLang="en-US" sz="27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r>
              <a:rPr lang="en-US" altLang="ko-KR" b="1">
                <a:latin typeface="+mn-ea"/>
              </a:rPr>
              <a:t>2</a:t>
            </a:r>
            <a:endParaRPr lang="en-US" altLang="ko-KR" b="1">
              <a:latin typeface="+mn-ea"/>
            </a:endParaRPr>
          </a:p>
        </p:txBody>
      </p:sp>
      <p:pic>
        <p:nvPicPr>
          <p:cNvPr id="3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1100" y="1752600"/>
            <a:ext cx="7543800" cy="4551426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326" name="직사각형 3"/>
          <p:cNvSpPr/>
          <p:nvPr/>
        </p:nvSpPr>
        <p:spPr>
          <a:xfrm>
            <a:off x="400049" y="838200"/>
            <a:ext cx="9105901" cy="7905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실습</a:t>
            </a: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1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+ 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색깔바꾸기</a:t>
            </a:r>
            <a:endParaRPr xmlns:mc="http://schemas.openxmlformats.org/markup-compatibility/2006" xmlns:hp="http://schemas.haansoft.com/office/presentation/8.0" lang="ko-KR" altLang="en-US" sz="27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r>
              <a:rPr lang="en-US" altLang="ko-KR" b="1">
                <a:latin typeface="+mn-ea"/>
              </a:rPr>
              <a:t>3</a:t>
            </a:r>
            <a:endParaRPr lang="en-US" altLang="ko-KR" b="1">
              <a:latin typeface="+mn-ea"/>
            </a:endParaRPr>
          </a:p>
        </p:txBody>
      </p:sp>
      <p:sp>
        <p:nvSpPr>
          <p:cNvPr id="326" name="직사각형 3"/>
          <p:cNvSpPr/>
          <p:nvPr/>
        </p:nvSpPr>
        <p:spPr>
          <a:xfrm>
            <a:off x="400049" y="962024"/>
            <a:ext cx="9105901" cy="7905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실습</a:t>
            </a: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2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+ 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글자크기바꾸기</a:t>
            </a: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(20~30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랜덤으로</a:t>
            </a: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xmlns:mc="http://schemas.openxmlformats.org/markup-compatibility/2006" xmlns:hp="http://schemas.haansoft.com/office/presentation/8.0" lang="en-US" altLang="ko-KR" sz="27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1850" y="2025650"/>
            <a:ext cx="5702300" cy="422274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설치</a:t>
            </a:r>
          </a:p>
        </p:txBody>
      </p:sp>
      <p:sp>
        <p:nvSpPr>
          <p:cNvPr id="260" name="직사각형 35"/>
          <p:cNvSpPr/>
          <p:nvPr/>
        </p:nvSpPr>
        <p:spPr>
          <a:xfrm>
            <a:off x="879288" y="1548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1" name="직사각형 3"/>
          <p:cNvSpPr/>
          <p:nvPr/>
        </p:nvSpPr>
        <p:spPr>
          <a:xfrm>
            <a:off x="1222188" y="1447800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Python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설치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3483172" y="3322320"/>
            <a:ext cx="2942393" cy="716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100" b="1" cap="none" spc="0" dirty="0">
                <a:ln w="0"/>
                <a:solidFill>
                  <a:schemeClr val="tx1"/>
                </a:solidFill>
                <a:latin typeface="+mn-ea"/>
              </a:rPr>
              <a:t>python.org</a:t>
            </a:r>
            <a:endParaRPr lang="en-US" altLang="ko-KR" sz="4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r>
              <a:rPr lang="en-US" altLang="ko-KR" b="1">
                <a:latin typeface="+mn-ea"/>
              </a:rPr>
              <a:t>4</a:t>
            </a:r>
            <a:endParaRPr lang="en-US" altLang="ko-KR" b="1">
              <a:latin typeface="+mn-ea"/>
            </a:endParaRPr>
          </a:p>
        </p:txBody>
      </p:sp>
      <p:sp>
        <p:nvSpPr>
          <p:cNvPr id="326" name="직사각형 3"/>
          <p:cNvSpPr/>
          <p:nvPr/>
        </p:nvSpPr>
        <p:spPr>
          <a:xfrm>
            <a:off x="400049" y="962024"/>
            <a:ext cx="9105901" cy="7905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실습</a:t>
            </a: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3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+ 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다이너마이트 자료가져와서 적용</a:t>
            </a:r>
            <a:endParaRPr xmlns:mc="http://schemas.openxmlformats.org/markup-compatibility/2006" xmlns:hp="http://schemas.haansoft.com/office/presentation/8.0" lang="ko-KR" altLang="en-US" sz="27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1199" y="2085850"/>
            <a:ext cx="5943600" cy="431494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python2 </a:t>
            </a:r>
            <a:r>
              <a:rPr lang="ko-KR" altLang="en-US" sz="5200" b="1">
                <a:solidFill>
                  <a:schemeClr val="bg1"/>
                </a:solidFill>
              </a:rPr>
              <a:t>핵심 </a:t>
            </a:r>
            <a:r>
              <a:rPr lang="en-US" altLang="ko-KR" sz="5200" b="1">
                <a:solidFill>
                  <a:schemeClr val="bg1"/>
                </a:solidFill>
              </a:rPr>
              <a:t>:</a:t>
            </a:r>
            <a:r>
              <a:rPr lang="ko-KR" altLang="en-US" sz="5200" b="1">
                <a:solidFill>
                  <a:schemeClr val="bg1"/>
                </a:solidFill>
              </a:rPr>
              <a:t> </a:t>
            </a:r>
            <a:r>
              <a:rPr lang="en-US" altLang="ko-KR" sz="5200" b="1">
                <a:solidFill>
                  <a:schemeClr val="bg1"/>
                </a:solidFill>
              </a:rPr>
              <a:t>pip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pip = </a:t>
            </a:r>
            <a:r>
              <a:rPr lang="ko-KR" altLang="en-US" b="1">
                <a:latin typeface="+mn-ea"/>
              </a:rPr>
              <a:t>라이브러리 관리 프로그램</a:t>
            </a:r>
            <a:endParaRPr lang="ko-KR" altLang="en-US" b="1">
              <a:latin typeface="+mn-ea"/>
            </a:endParaRPr>
          </a:p>
        </p:txBody>
      </p:sp>
      <p:sp>
        <p:nvSpPr>
          <p:cNvPr id="258" name="직사각형 3"/>
          <p:cNvSpPr/>
          <p:nvPr/>
        </p:nvSpPr>
        <p:spPr>
          <a:xfrm>
            <a:off x="1101912" y="1413618"/>
            <a:ext cx="6096000" cy="6429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pip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64" name="직사각형 35"/>
          <p:cNvSpPr/>
          <p:nvPr/>
        </p:nvSpPr>
        <p:spPr>
          <a:xfrm>
            <a:off x="609600" y="170750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cxnSp>
        <p:nvCxnSpPr>
          <p:cNvPr id="267" name="직선 연결선 32"/>
          <p:cNvCxnSpPr/>
          <p:nvPr/>
        </p:nvCxnSpPr>
        <p:spPr>
          <a:xfrm flipH="1">
            <a:off x="949512" y="239469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33"/>
          <p:cNvSpPr txBox="1"/>
          <p:nvPr/>
        </p:nvSpPr>
        <p:spPr>
          <a:xfrm>
            <a:off x="1700835" y="2194668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라이브러리 설치 프로그램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69" name="직사각형 3"/>
          <p:cNvSpPr/>
          <p:nvPr/>
        </p:nvSpPr>
        <p:spPr>
          <a:xfrm>
            <a:off x="1120962" y="3051918"/>
            <a:ext cx="6096000" cy="6430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pip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list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70" name="직사각형 35"/>
          <p:cNvSpPr/>
          <p:nvPr/>
        </p:nvSpPr>
        <p:spPr>
          <a:xfrm>
            <a:off x="628650" y="334580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cxnSp>
        <p:nvCxnSpPr>
          <p:cNvPr id="271" name="직선 연결선 32"/>
          <p:cNvCxnSpPr/>
          <p:nvPr/>
        </p:nvCxnSpPr>
        <p:spPr>
          <a:xfrm flipH="1">
            <a:off x="968562" y="409014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33"/>
          <p:cNvSpPr txBox="1"/>
          <p:nvPr/>
        </p:nvSpPr>
        <p:spPr>
          <a:xfrm>
            <a:off x="1719884" y="3890118"/>
            <a:ext cx="6563878" cy="41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설치된 라이브러리 확인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273" name="직사각형 3"/>
          <p:cNvSpPr/>
          <p:nvPr/>
        </p:nvSpPr>
        <p:spPr>
          <a:xfrm>
            <a:off x="1152524" y="4814043"/>
            <a:ext cx="6096000" cy="6430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pip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(un)install [          ]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74" name="직사각형 35"/>
          <p:cNvSpPr/>
          <p:nvPr/>
        </p:nvSpPr>
        <p:spPr>
          <a:xfrm>
            <a:off x="660212" y="5107932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cxnSp>
        <p:nvCxnSpPr>
          <p:cNvPr id="275" name="직선 연결선 32"/>
          <p:cNvCxnSpPr/>
          <p:nvPr/>
        </p:nvCxnSpPr>
        <p:spPr>
          <a:xfrm flipH="1">
            <a:off x="1000124" y="5852268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33"/>
          <p:cNvSpPr txBox="1"/>
          <p:nvPr/>
        </p:nvSpPr>
        <p:spPr>
          <a:xfrm>
            <a:off x="1751446" y="5652243"/>
            <a:ext cx="6563878" cy="41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[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]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라이브러리 설치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 (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제거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268" grpId="1" animBg="1"/>
      <p:bldP spid="271" grpId="2" animBg="1"/>
      <p:bldP spid="272" grpId="3" animBg="1"/>
      <p:bldP spid="275" grpId="4" animBg="1"/>
      <p:bldP spid="276" grpId="5" animBg="1"/>
    </p:bldLst>
  </p:timing>
</p:sld>
</file>

<file path=ppt/slides/slide4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python2 </a:t>
            </a:r>
            <a:r>
              <a:rPr lang="ko-KR" altLang="en-US" b="1">
                <a:latin typeface="+mn-ea"/>
              </a:rPr>
              <a:t>에서 사용할 라이브러리</a:t>
            </a:r>
            <a:endParaRPr lang="ko-KR" altLang="en-US" b="1">
              <a:latin typeface="+mn-ea"/>
            </a:endParaRPr>
          </a:p>
        </p:txBody>
      </p:sp>
      <p:pic>
        <p:nvPicPr>
          <p:cNvPr id="27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108" y="990600"/>
            <a:ext cx="8741092" cy="2520315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sp>
        <p:nvSpPr>
          <p:cNvPr id="278" name="직사각형 35"/>
          <p:cNvSpPr/>
          <p:nvPr/>
        </p:nvSpPr>
        <p:spPr>
          <a:xfrm>
            <a:off x="457200" y="399902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79" name="직사각형 3"/>
          <p:cNvSpPr/>
          <p:nvPr/>
        </p:nvSpPr>
        <p:spPr>
          <a:xfrm>
            <a:off x="800100" y="3898062"/>
            <a:ext cx="3228975" cy="4434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beautifulSoup4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0" name="직사각형 35"/>
          <p:cNvSpPr/>
          <p:nvPr/>
        </p:nvSpPr>
        <p:spPr>
          <a:xfrm>
            <a:off x="465410" y="4541952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1" name="직사각형 3"/>
          <p:cNvSpPr/>
          <p:nvPr/>
        </p:nvSpPr>
        <p:spPr>
          <a:xfrm>
            <a:off x="808310" y="4440987"/>
            <a:ext cx="3228975" cy="4434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openpyxl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2" name="직사각형 35"/>
          <p:cNvSpPr/>
          <p:nvPr/>
        </p:nvSpPr>
        <p:spPr>
          <a:xfrm>
            <a:off x="465410" y="511492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3" name="직사각형 3"/>
          <p:cNvSpPr/>
          <p:nvPr/>
        </p:nvSpPr>
        <p:spPr>
          <a:xfrm>
            <a:off x="808310" y="5013960"/>
            <a:ext cx="3228975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Selenium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4" name="직사각형 35"/>
          <p:cNvSpPr/>
          <p:nvPr/>
        </p:nvSpPr>
        <p:spPr>
          <a:xfrm>
            <a:off x="469712" y="569595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5" name="직사각형 3"/>
          <p:cNvSpPr/>
          <p:nvPr/>
        </p:nvSpPr>
        <p:spPr>
          <a:xfrm>
            <a:off x="812613" y="5594985"/>
            <a:ext cx="3228975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Tkinter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7" name="직사각형 35"/>
          <p:cNvSpPr/>
          <p:nvPr/>
        </p:nvSpPr>
        <p:spPr>
          <a:xfrm>
            <a:off x="3886200" y="39871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8" name="직사각형 3"/>
          <p:cNvSpPr/>
          <p:nvPr/>
        </p:nvSpPr>
        <p:spPr>
          <a:xfrm>
            <a:off x="4229100" y="3886200"/>
            <a:ext cx="3228975" cy="4434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requests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9" name="직사각형 35"/>
          <p:cNvSpPr/>
          <p:nvPr/>
        </p:nvSpPr>
        <p:spPr>
          <a:xfrm>
            <a:off x="3894410" y="453009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0" name="직사각형 3"/>
          <p:cNvSpPr/>
          <p:nvPr/>
        </p:nvSpPr>
        <p:spPr>
          <a:xfrm>
            <a:off x="4237310" y="4429125"/>
            <a:ext cx="3228975" cy="4434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pyautogui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1" name="직사각형 35"/>
          <p:cNvSpPr/>
          <p:nvPr/>
        </p:nvSpPr>
        <p:spPr>
          <a:xfrm>
            <a:off x="3894410" y="510306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2" name="직사각형 3"/>
          <p:cNvSpPr/>
          <p:nvPr/>
        </p:nvSpPr>
        <p:spPr>
          <a:xfrm>
            <a:off x="4237310" y="5002098"/>
            <a:ext cx="3228975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csv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3" name="직사각형 35"/>
          <p:cNvSpPr/>
          <p:nvPr/>
        </p:nvSpPr>
        <p:spPr>
          <a:xfrm>
            <a:off x="3898713" y="568408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4" name="직사각형 3"/>
          <p:cNvSpPr/>
          <p:nvPr/>
        </p:nvSpPr>
        <p:spPr>
          <a:xfrm>
            <a:off x="4241613" y="5583123"/>
            <a:ext cx="3228975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pandas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5" name="직사각형 35"/>
          <p:cNvSpPr/>
          <p:nvPr/>
        </p:nvSpPr>
        <p:spPr>
          <a:xfrm>
            <a:off x="7153275" y="4023792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6" name="직사각형 3"/>
          <p:cNvSpPr/>
          <p:nvPr/>
        </p:nvSpPr>
        <p:spPr>
          <a:xfrm>
            <a:off x="7496174" y="3922826"/>
            <a:ext cx="557783" cy="4434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os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7" name="직사각형 35"/>
          <p:cNvSpPr/>
          <p:nvPr/>
        </p:nvSpPr>
        <p:spPr>
          <a:xfrm>
            <a:off x="7161485" y="456671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8" name="직사각형 3"/>
          <p:cNvSpPr/>
          <p:nvPr/>
        </p:nvSpPr>
        <p:spPr>
          <a:xfrm>
            <a:off x="7504384" y="4465752"/>
            <a:ext cx="1709278" cy="4434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Pillow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9" name="직사각형 35"/>
          <p:cNvSpPr/>
          <p:nvPr/>
        </p:nvSpPr>
        <p:spPr>
          <a:xfrm>
            <a:off x="7161485" y="513969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0" name="직사각형 3"/>
          <p:cNvSpPr/>
          <p:nvPr/>
        </p:nvSpPr>
        <p:spPr>
          <a:xfrm>
            <a:off x="7504384" y="5038725"/>
            <a:ext cx="1709278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Popen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1" name="직사각형 35"/>
          <p:cNvSpPr/>
          <p:nvPr/>
        </p:nvSpPr>
        <p:spPr>
          <a:xfrm>
            <a:off x="7165788" y="572071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2" name="직사각형 3"/>
          <p:cNvSpPr/>
          <p:nvPr/>
        </p:nvSpPr>
        <p:spPr>
          <a:xfrm>
            <a:off x="7508687" y="5619750"/>
            <a:ext cx="1709279" cy="442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ExifTags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455f7e"/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Python 2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1644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정보와 데이터</a:t>
            </a:r>
            <a:endParaRPr lang="ko-KR" altLang="en-US" b="1">
              <a:latin typeface="+mn-ea"/>
            </a:endParaRPr>
          </a:p>
        </p:txBody>
      </p:sp>
      <p:sp>
        <p:nvSpPr>
          <p:cNvPr id="198" name="직사각형 3"/>
          <p:cNvSpPr/>
          <p:nvPr/>
        </p:nvSpPr>
        <p:spPr>
          <a:xfrm>
            <a:off x="5638800" y="3088124"/>
            <a:ext cx="2316481" cy="6818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데이터     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9" name="직사각형 3"/>
          <p:cNvSpPr/>
          <p:nvPr/>
        </p:nvSpPr>
        <p:spPr>
          <a:xfrm>
            <a:off x="2788919" y="3088034"/>
            <a:ext cx="1402081" cy="6819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정보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1644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정보와 데이터</a:t>
            </a:r>
            <a:endParaRPr lang="ko-KR" altLang="en-US" b="1">
              <a:latin typeface="+mn-ea"/>
            </a:endParaRPr>
          </a:p>
        </p:txBody>
      </p:sp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199" y="2552356"/>
            <a:ext cx="3810000" cy="2629243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8499" y="1450974"/>
            <a:ext cx="3365500" cy="3956049"/>
          </a:xfrm>
          <a:prstGeom prst="rect">
            <a:avLst/>
          </a:prstGeom>
        </p:spPr>
      </p:pic>
      <p:sp>
        <p:nvSpPr>
          <p:cNvPr id="212" name="직사각형 3"/>
          <p:cNvSpPr/>
          <p:nvPr/>
        </p:nvSpPr>
        <p:spPr>
          <a:xfrm>
            <a:off x="4657725" y="3270914"/>
            <a:ext cx="685800" cy="8515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50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+</a:t>
            </a:r>
            <a:endParaRPr xmlns:mc="http://schemas.openxmlformats.org/markup-compatibility/2006" xmlns:hp="http://schemas.haansoft.com/office/presentation/8.0" lang="en-US" altLang="ko-KR" sz="5000" b="1" cap="none" spc="0" mc:Ignorable="hp" hp:hslEmbossed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1644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정보와 데이터</a:t>
            </a:r>
            <a:endParaRPr lang="ko-KR" altLang="en-US" b="1">
              <a:latin typeface="+mn-ea"/>
            </a:endParaRP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800" y="1447800"/>
            <a:ext cx="6019800" cy="4632257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grpSp>
        <p:nvGrpSpPr>
          <p:cNvPr id="215" name="그룹 214"/>
          <p:cNvGrpSpPr/>
          <p:nvPr/>
        </p:nvGrpSpPr>
        <p:grpSpPr>
          <a:xfrm rot="0">
            <a:off x="2819400" y="1143000"/>
            <a:ext cx="3657600" cy="5257800"/>
            <a:chOff x="2819400" y="838200"/>
            <a:chExt cx="3657600" cy="5257800"/>
          </a:xfrm>
        </p:grpSpPr>
        <p:cxnSp>
          <p:nvCxnSpPr>
            <p:cNvPr id="213" name="직선 연결선 212"/>
            <p:cNvCxnSpPr/>
            <p:nvPr/>
          </p:nvCxnSpPr>
          <p:spPr>
            <a:xfrm rot="16200000" flipH="1">
              <a:off x="2019300" y="1638300"/>
              <a:ext cx="5257800" cy="36576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 213"/>
            <p:cNvCxnSpPr/>
            <p:nvPr/>
          </p:nvCxnSpPr>
          <p:spPr>
            <a:xfrm rot="5400000" flipH="1" flipV="1">
              <a:off x="2019300" y="1866900"/>
              <a:ext cx="5257800" cy="3200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</p:bldLst>
  </p:timing>
</p:sld>
</file>

<file path=ppt/slides/slide4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1644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정보와 데이터</a:t>
            </a:r>
            <a:endParaRPr lang="ko-KR" altLang="en-US" b="1">
              <a:latin typeface="+mn-ea"/>
            </a:endParaRPr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84515" y="3048000"/>
            <a:ext cx="5364284" cy="3310236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216" name="그림 2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03600" y="1358900"/>
            <a:ext cx="3098799" cy="1231899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3400" y="3048000"/>
            <a:ext cx="3271024" cy="251460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1644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정보와 데이터</a:t>
            </a:r>
            <a:endParaRPr lang="ko-KR" altLang="en-US" b="1">
              <a:latin typeface="+mn-ea"/>
            </a:endParaRPr>
          </a:p>
        </p:txBody>
      </p:sp>
      <p:sp>
        <p:nvSpPr>
          <p:cNvPr id="216" name="직사각형 3"/>
          <p:cNvSpPr/>
          <p:nvPr/>
        </p:nvSpPr>
        <p:spPr>
          <a:xfrm>
            <a:off x="2788919" y="3088034"/>
            <a:ext cx="5135881" cy="6819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24600" y="997190"/>
            <a:ext cx="2971800" cy="2050810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1800" y="3200400"/>
            <a:ext cx="2028025" cy="2383886"/>
          </a:xfrm>
          <a:prstGeom prst="rect">
            <a:avLst/>
          </a:prstGeom>
        </p:spPr>
      </p:pic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4458" y="1447799"/>
            <a:ext cx="5154342" cy="3962400"/>
          </a:xfrm>
          <a:prstGeom prst="rect">
            <a:avLst/>
          </a:prstGeom>
          <a:solidFill>
            <a:srgbClr val="808080"/>
          </a:solidFill>
          <a:ln w="57150">
            <a:solidFill>
              <a:srgbClr val="455f7e"/>
            </a:solidFill>
          </a:ln>
        </p:spPr>
      </p:pic>
      <p:sp>
        <p:nvSpPr>
          <p:cNvPr id="223" name="직사각형 3"/>
          <p:cNvSpPr/>
          <p:nvPr/>
        </p:nvSpPr>
        <p:spPr>
          <a:xfrm>
            <a:off x="350519" y="5867400"/>
            <a:ext cx="8336281" cy="5981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4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매장 내 두 물품 가까이 놓아볼까</a:t>
            </a:r>
            <a:r>
              <a:rPr xmlns:mc="http://schemas.openxmlformats.org/markup-compatibility/2006" xmlns:hp="http://schemas.haansoft.com/office/presentation/8.0" lang="en-US" altLang="ko-KR" sz="34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?</a:t>
            </a:r>
            <a:endParaRPr xmlns:mc="http://schemas.openxmlformats.org/markup-compatibility/2006" xmlns:hp="http://schemas.haansoft.com/office/presentation/8.0" lang="en-US" altLang="ko-KR" sz="3400" b="1" cap="none" spc="0" mc:Ignorable="hp" hp:hslEmbossed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설치</a:t>
            </a:r>
          </a:p>
        </p:txBody>
      </p:sp>
      <p:sp>
        <p:nvSpPr>
          <p:cNvPr id="260" name="직사각형 35"/>
          <p:cNvSpPr/>
          <p:nvPr/>
        </p:nvSpPr>
        <p:spPr>
          <a:xfrm>
            <a:off x="879288" y="1548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1" name="직사각형 3"/>
          <p:cNvSpPr/>
          <p:nvPr/>
        </p:nvSpPr>
        <p:spPr>
          <a:xfrm>
            <a:off x="1222188" y="1447800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Workspace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폴더 생성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2667000" y="2918674"/>
            <a:ext cx="4827390" cy="594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300" b="1" cap="none" spc="0" dirty="0">
                <a:ln w="0"/>
                <a:solidFill>
                  <a:schemeClr val="tx1"/>
                </a:solidFill>
                <a:latin typeface="+mn-ea"/>
              </a:rPr>
              <a:t>python_04_morning</a:t>
            </a:r>
          </a:p>
        </p:txBody>
      </p:sp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22890" y="3826974"/>
            <a:ext cx="4038600" cy="1970048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pic>
        <p:nvPicPr>
          <p:cNvPr id="266" name="그림 2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90091" y="3810000"/>
            <a:ext cx="2352294" cy="2022672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cxnSp>
        <p:nvCxnSpPr>
          <p:cNvPr id="267" name="직선 연결선 32"/>
          <p:cNvCxnSpPr/>
          <p:nvPr/>
        </p:nvCxnSpPr>
        <p:spPr>
          <a:xfrm flipH="1">
            <a:off x="923925" y="2253614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33"/>
          <p:cNvSpPr txBox="1"/>
          <p:nvPr/>
        </p:nvSpPr>
        <p:spPr>
          <a:xfrm>
            <a:off x="1731452" y="2057400"/>
            <a:ext cx="8229600" cy="42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b="1">
                <a:latin typeface="맑은 고딕"/>
              </a:rPr>
              <a:t>Python </a:t>
            </a:r>
            <a:r>
              <a:rPr lang="ko-KR" altLang="en-US" sz="2200" b="1">
                <a:latin typeface="맑은 고딕"/>
              </a:rPr>
              <a:t>실습 파일들을 모아둘 공간</a:t>
            </a:r>
            <a:r>
              <a:rPr lang="en-US" altLang="ko-KR" sz="2200" b="1">
                <a:latin typeface="맑은 고딕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1644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정보와 데이터</a:t>
            </a:r>
            <a:endParaRPr lang="ko-KR" altLang="en-US" b="1">
              <a:latin typeface="+mn-ea"/>
            </a:endParaRPr>
          </a:p>
        </p:txBody>
      </p:sp>
      <p:pic>
        <p:nvPicPr>
          <p:cNvPr id="212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8331" y="1447800"/>
            <a:ext cx="7769338" cy="4536062"/>
          </a:xfrm>
          <a:prstGeom prst="rect">
            <a:avLst/>
          </a:prstGeom>
          <a:noFill/>
          <a:ln w="57150">
            <a:solidFill>
              <a:srgbClr val="455f7e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1644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정보와 데이터</a:t>
            </a:r>
            <a:endParaRPr lang="ko-KR" altLang="en-US" b="1">
              <a:latin typeface="+mn-ea"/>
            </a:endParaRPr>
          </a:p>
        </p:txBody>
      </p:sp>
      <p:sp>
        <p:nvSpPr>
          <p:cNvPr id="198" name="직사각형 3"/>
          <p:cNvSpPr/>
          <p:nvPr/>
        </p:nvSpPr>
        <p:spPr>
          <a:xfrm>
            <a:off x="746758" y="2362200"/>
            <a:ext cx="8412482" cy="681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영수증</a:t>
            </a: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을 </a:t>
            </a: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분석</a:t>
            </a: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하여 </a:t>
            </a: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구매패턴</a:t>
            </a: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을 적용     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2" name="직사각형 3"/>
          <p:cNvSpPr/>
          <p:nvPr/>
        </p:nvSpPr>
        <p:spPr>
          <a:xfrm>
            <a:off x="1905000" y="4495800"/>
            <a:ext cx="1752600" cy="6818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데이터     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3" name="직사각형 3"/>
          <p:cNvSpPr/>
          <p:nvPr/>
        </p:nvSpPr>
        <p:spPr>
          <a:xfrm>
            <a:off x="6446519" y="4499639"/>
            <a:ext cx="1402081" cy="6819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정보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rgbClr val="0000ff"/>
              </a:solidFill>
              <a:latin typeface="+mn-ea"/>
            </a:endParaRPr>
          </a:p>
        </p:txBody>
      </p:sp>
      <p:cxnSp>
        <p:nvCxnSpPr>
          <p:cNvPr id="216" name="직선 화살표 연결선 215"/>
          <p:cNvCxnSpPr/>
          <p:nvPr/>
        </p:nvCxnSpPr>
        <p:spPr>
          <a:xfrm>
            <a:off x="4114800" y="4800600"/>
            <a:ext cx="1656444" cy="0"/>
          </a:xfrm>
          <a:prstGeom prst="straightConnector1">
            <a:avLst/>
          </a:prstGeom>
          <a:ln w="76200">
            <a:solidFill>
              <a:srgbClr val="008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3"/>
          <p:cNvSpPr/>
          <p:nvPr/>
        </p:nvSpPr>
        <p:spPr>
          <a:xfrm>
            <a:off x="4267200" y="4038600"/>
            <a:ext cx="1371600" cy="6818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가공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rgbClr val="008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1644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정보와 데이터</a:t>
            </a:r>
            <a:endParaRPr lang="ko-KR" altLang="en-US" b="1">
              <a:latin typeface="+mn-ea"/>
            </a:endParaRPr>
          </a:p>
        </p:txBody>
      </p:sp>
      <p:sp>
        <p:nvSpPr>
          <p:cNvPr id="212" name="직사각형 3"/>
          <p:cNvSpPr/>
          <p:nvPr/>
        </p:nvSpPr>
        <p:spPr>
          <a:xfrm>
            <a:off x="457200" y="1756529"/>
            <a:ext cx="1752600" cy="6818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데이터     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3" name="직사각형 3"/>
          <p:cNvSpPr/>
          <p:nvPr/>
        </p:nvSpPr>
        <p:spPr>
          <a:xfrm>
            <a:off x="533400" y="4147186"/>
            <a:ext cx="1402081" cy="6819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정보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18" name="직선 연결선 32"/>
          <p:cNvCxnSpPr/>
          <p:nvPr/>
        </p:nvCxnSpPr>
        <p:spPr>
          <a:xfrm flipH="1">
            <a:off x="546682" y="2981325"/>
            <a:ext cx="51268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33"/>
          <p:cNvSpPr txBox="1"/>
          <p:nvPr/>
        </p:nvSpPr>
        <p:spPr>
          <a:xfrm>
            <a:off x="1219199" y="2775586"/>
            <a:ext cx="8229600" cy="42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맑은 고딕"/>
              </a:rPr>
              <a:t>단순한 사실의 나열 </a:t>
            </a:r>
            <a:r>
              <a:rPr lang="en-US" altLang="ko-KR" sz="2200" b="1">
                <a:latin typeface="맑은 고딕"/>
              </a:rPr>
              <a:t>,</a:t>
            </a:r>
            <a:r>
              <a:rPr lang="ko-KR" altLang="en-US" sz="2200" b="1">
                <a:latin typeface="맑은 고딕"/>
              </a:rPr>
              <a:t> 가공하기 전 순수한 상태의 수치 </a:t>
            </a:r>
            <a:r>
              <a:rPr lang="en-US" altLang="ko-KR" sz="2200" b="1">
                <a:latin typeface="맑은 고딕"/>
              </a:rPr>
              <a:t>(=</a:t>
            </a:r>
            <a:r>
              <a:rPr lang="ko-KR" altLang="en-US" sz="2200" b="1">
                <a:latin typeface="맑은 고딕"/>
              </a:rPr>
              <a:t>자료</a:t>
            </a:r>
            <a:r>
              <a:rPr lang="en-US" altLang="ko-KR" sz="2200" b="1">
                <a:latin typeface="맑은 고딕"/>
              </a:rPr>
              <a:t>)</a:t>
            </a:r>
            <a:endParaRPr lang="en-US" altLang="ko-KR" sz="2200" b="1">
              <a:latin typeface="맑은 고딕"/>
            </a:endParaRPr>
          </a:p>
        </p:txBody>
      </p:sp>
      <p:cxnSp>
        <p:nvCxnSpPr>
          <p:cNvPr id="220" name="직선 연결선 32"/>
          <p:cNvCxnSpPr/>
          <p:nvPr/>
        </p:nvCxnSpPr>
        <p:spPr>
          <a:xfrm flipH="1">
            <a:off x="556208" y="5334000"/>
            <a:ext cx="512689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33"/>
          <p:cNvSpPr txBox="1"/>
          <p:nvPr/>
        </p:nvSpPr>
        <p:spPr>
          <a:xfrm>
            <a:off x="1228725" y="5128261"/>
            <a:ext cx="8229600" cy="42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맑은 고딕"/>
              </a:rPr>
              <a:t>의미</a:t>
            </a:r>
            <a:r>
              <a:rPr lang="en-US" altLang="ko-KR" sz="2200" b="1">
                <a:latin typeface="맑은 고딕"/>
              </a:rPr>
              <a:t>(</a:t>
            </a:r>
            <a:r>
              <a:rPr lang="ko-KR" altLang="en-US" sz="2200" b="1">
                <a:latin typeface="맑은 고딕"/>
              </a:rPr>
              <a:t>가치</a:t>
            </a:r>
            <a:r>
              <a:rPr lang="en-US" altLang="ko-KR" sz="2200" b="1">
                <a:latin typeface="맑은 고딕"/>
              </a:rPr>
              <a:t>)</a:t>
            </a:r>
            <a:r>
              <a:rPr lang="ko-KR" altLang="en-US" sz="2200" b="1">
                <a:latin typeface="맑은 고딕"/>
              </a:rPr>
              <a:t>있는 데이터 </a:t>
            </a:r>
            <a:endParaRPr lang="ko-KR" altLang="en-US" sz="22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1644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정보와 데이터</a:t>
            </a:r>
            <a:endParaRPr lang="ko-KR" altLang="en-US" b="1">
              <a:latin typeface="+mn-ea"/>
            </a:endParaRPr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1708785"/>
            <a:ext cx="4038600" cy="2968851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45828" y="1708785"/>
            <a:ext cx="4127813" cy="297180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213" name="직사각형 3"/>
          <p:cNvSpPr/>
          <p:nvPr/>
        </p:nvSpPr>
        <p:spPr>
          <a:xfrm>
            <a:off x="502919" y="5290185"/>
            <a:ext cx="8641081" cy="577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2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여러분이 놓치고 있는 </a:t>
            </a:r>
            <a:r>
              <a:rPr xmlns:mc="http://schemas.openxmlformats.org/markup-compatibility/2006" xmlns:hp="http://schemas.haansoft.com/office/presentation/8.0" lang="ko-KR" altLang="en-US" sz="3200" b="1" cap="none" spc="0" mc:Ignorable="hp" hp:hslEmbossed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정보</a:t>
            </a:r>
            <a:r>
              <a:rPr xmlns:mc="http://schemas.openxmlformats.org/markup-compatibility/2006" xmlns:hp="http://schemas.haansoft.com/office/presentation/8.0" lang="ko-KR" altLang="en-US" sz="32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는 무엇이 있을까요</a:t>
            </a:r>
            <a:r>
              <a:rPr xmlns:mc="http://schemas.openxmlformats.org/markup-compatibility/2006" xmlns:hp="http://schemas.haansoft.com/office/presentation/8.0" lang="en-US" altLang="ko-KR" sz="32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?</a:t>
            </a:r>
            <a:endParaRPr xmlns:mc="http://schemas.openxmlformats.org/markup-compatibility/2006" xmlns:hp="http://schemas.haansoft.com/office/presentation/8.0" lang="en-US" altLang="ko-KR" sz="3200" b="1" cap="none" spc="0" mc:Ignorable="hp" hp:hslEmbossed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8724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데이터</a:t>
            </a:r>
            <a:endParaRPr lang="ko-KR" altLang="en-US" b="1">
              <a:latin typeface="+mn-ea"/>
            </a:endParaRPr>
          </a:p>
        </p:txBody>
      </p:sp>
      <p:sp>
        <p:nvSpPr>
          <p:cNvPr id="214" name="직사각형 3"/>
          <p:cNvSpPr/>
          <p:nvPr/>
        </p:nvSpPr>
        <p:spPr>
          <a:xfrm>
            <a:off x="1524000" y="3048000"/>
            <a:ext cx="1752600" cy="681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데이터     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5" name="직사각형 3"/>
          <p:cNvSpPr/>
          <p:nvPr/>
        </p:nvSpPr>
        <p:spPr>
          <a:xfrm>
            <a:off x="5715000" y="3051839"/>
            <a:ext cx="1402081" cy="6819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chemeClr val="dk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정보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chemeClr val="dk1"/>
              </a:solidFill>
              <a:latin typeface="+mn-ea"/>
            </a:endParaRPr>
          </a:p>
        </p:txBody>
      </p:sp>
      <p:cxnSp>
        <p:nvCxnSpPr>
          <p:cNvPr id="216" name="직선 화살표 연결선 215"/>
          <p:cNvCxnSpPr/>
          <p:nvPr/>
        </p:nvCxnSpPr>
        <p:spPr>
          <a:xfrm>
            <a:off x="3509780" y="3429000"/>
            <a:ext cx="1824219" cy="0"/>
          </a:xfrm>
          <a:prstGeom prst="straightConnector1">
            <a:avLst/>
          </a:prstGeom>
          <a:ln w="76200">
            <a:solidFill>
              <a:schemeClr val="dk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3"/>
          <p:cNvSpPr/>
          <p:nvPr/>
        </p:nvSpPr>
        <p:spPr>
          <a:xfrm>
            <a:off x="4038600" y="2667000"/>
            <a:ext cx="1371600" cy="6819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chemeClr val="dk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가공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218" name="직사각형 217"/>
          <p:cNvSpPr/>
          <p:nvPr/>
        </p:nvSpPr>
        <p:spPr>
          <a:xfrm flipH="1">
            <a:off x="3962400" y="2362200"/>
            <a:ext cx="4953000" cy="2057400"/>
          </a:xfrm>
          <a:prstGeom prst="rect">
            <a:avLst/>
          </a:prstGeom>
          <a:noFill/>
          <a:ln w="76200"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1" name="직사각형 220"/>
          <p:cNvSpPr/>
          <p:nvPr/>
        </p:nvSpPr>
        <p:spPr>
          <a:xfrm>
            <a:off x="914400" y="2362200"/>
            <a:ext cx="2895600" cy="2057400"/>
          </a:xfrm>
          <a:prstGeom prst="rect">
            <a:avLst/>
          </a:prstGeom>
          <a:noFill/>
          <a:ln w="76200"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2" name="TextBox 221"/>
          <p:cNvSpPr txBox="1"/>
          <p:nvPr/>
        </p:nvSpPr>
        <p:spPr>
          <a:xfrm>
            <a:off x="1371600" y="4514850"/>
            <a:ext cx="1977390" cy="67246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700" b="1"/>
              <a:t>데이터 수집</a:t>
            </a:r>
            <a:endParaRPr lang="ko-KR" altLang="en-US" sz="2700" b="1"/>
          </a:p>
        </p:txBody>
      </p:sp>
      <p:sp>
        <p:nvSpPr>
          <p:cNvPr id="220" name="TextBox 219"/>
          <p:cNvSpPr txBox="1"/>
          <p:nvPr/>
        </p:nvSpPr>
        <p:spPr>
          <a:xfrm>
            <a:off x="2478404" y="1905000"/>
            <a:ext cx="3007996" cy="672466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700" b="1"/>
              <a:t>개개인의 아이디어</a:t>
            </a:r>
            <a:endParaRPr lang="ko-KR" altLang="en-US" sz="27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8724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데이터</a:t>
            </a:r>
            <a:endParaRPr lang="ko-KR" altLang="en-US" b="1">
              <a:latin typeface="+mn-ea"/>
            </a:endParaRPr>
          </a:p>
        </p:txBody>
      </p:sp>
      <p:grpSp>
        <p:nvGrpSpPr>
          <p:cNvPr id="228" name="그룹 227"/>
          <p:cNvGrpSpPr/>
          <p:nvPr/>
        </p:nvGrpSpPr>
        <p:grpSpPr>
          <a:xfrm rot="0">
            <a:off x="990600" y="1828800"/>
            <a:ext cx="7848600" cy="990600"/>
            <a:chOff x="990600" y="1162050"/>
            <a:chExt cx="7848600" cy="990600"/>
          </a:xfrm>
        </p:grpSpPr>
        <p:sp>
          <p:nvSpPr>
            <p:cNvPr id="226" name="TextBox 225"/>
            <p:cNvSpPr txBox="1"/>
            <p:nvPr/>
          </p:nvSpPr>
          <p:spPr>
            <a:xfrm>
              <a:off x="1519236" y="1447800"/>
              <a:ext cx="6867527" cy="45148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400" b="1"/>
                <a:t>인스타그램의 해시태그를 분석해서 맛집 조사하기</a:t>
              </a:r>
              <a:endParaRPr lang="ko-KR" altLang="en-US" sz="2400" b="1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990600" y="1162050"/>
              <a:ext cx="7848600" cy="990600"/>
            </a:xfrm>
            <a:prstGeom prst="rect">
              <a:avLst/>
            </a:prstGeom>
            <a:noFill/>
            <a:ln w="57150">
              <a:solidFill>
                <a:srgbClr val="455f7e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29" name="TextBox 228"/>
          <p:cNvSpPr txBox="1"/>
          <p:nvPr/>
        </p:nvSpPr>
        <p:spPr>
          <a:xfrm>
            <a:off x="935356" y="3213735"/>
            <a:ext cx="1297305" cy="67246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700" b="1">
                <a:solidFill>
                  <a:srgbClr val="ff0000"/>
                </a:solidFill>
              </a:rPr>
              <a:t>데이터 </a:t>
            </a:r>
            <a:endParaRPr lang="ko-KR" altLang="en-US" sz="2700" b="1">
              <a:solidFill>
                <a:srgbClr val="ff0000"/>
              </a:solidFill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941071" y="3886200"/>
            <a:ext cx="878204" cy="67246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700" b="1">
                <a:solidFill>
                  <a:srgbClr val="ff0000"/>
                </a:solidFill>
              </a:rPr>
              <a:t>가공</a:t>
            </a:r>
            <a:endParaRPr lang="ko-KR" altLang="en-US" sz="2700" b="1">
              <a:solidFill>
                <a:srgbClr val="ff0000"/>
              </a:solidFill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986790" y="4566285"/>
            <a:ext cx="1297306" cy="67246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700" b="1">
                <a:solidFill>
                  <a:srgbClr val="ff0000"/>
                </a:solidFill>
              </a:rPr>
              <a:t>정보</a:t>
            </a:r>
            <a:endParaRPr lang="ko-KR" altLang="en-US" sz="2700" b="1">
              <a:solidFill>
                <a:srgbClr val="ff0000"/>
              </a:solidFill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2840356" y="3194685"/>
            <a:ext cx="3354704" cy="67246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700" b="1"/>
              <a:t>인스타그램 해시태그</a:t>
            </a:r>
            <a:endParaRPr lang="ko-KR" altLang="en-US" sz="2700" b="1"/>
          </a:p>
        </p:txBody>
      </p:sp>
      <p:sp>
        <p:nvSpPr>
          <p:cNvPr id="233" name="TextBox 232"/>
          <p:cNvSpPr txBox="1"/>
          <p:nvPr/>
        </p:nvSpPr>
        <p:spPr>
          <a:xfrm>
            <a:off x="2842260" y="3861435"/>
            <a:ext cx="4326254" cy="67246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700" b="1"/>
              <a:t>좋아요</a:t>
            </a:r>
            <a:r>
              <a:rPr lang="en-US" altLang="ko-KR" sz="2700" b="1"/>
              <a:t>?</a:t>
            </a:r>
            <a:r>
              <a:rPr lang="ko-KR" altLang="en-US" sz="2700" b="1"/>
              <a:t> 조회수</a:t>
            </a:r>
            <a:r>
              <a:rPr lang="en-US" altLang="ko-KR" sz="2700" b="1"/>
              <a:t>?</a:t>
            </a:r>
            <a:r>
              <a:rPr lang="ko-KR" altLang="en-US" sz="2700" b="1"/>
              <a:t> 게시글 수</a:t>
            </a:r>
            <a:r>
              <a:rPr lang="en-US" altLang="ko-KR" sz="2700" b="1"/>
              <a:t>?</a:t>
            </a:r>
            <a:endParaRPr lang="en-US" altLang="ko-KR" sz="2700" b="1"/>
          </a:p>
        </p:txBody>
      </p:sp>
      <p:sp>
        <p:nvSpPr>
          <p:cNvPr id="234" name="TextBox 233"/>
          <p:cNvSpPr txBox="1"/>
          <p:nvPr/>
        </p:nvSpPr>
        <p:spPr>
          <a:xfrm>
            <a:off x="2842260" y="4547235"/>
            <a:ext cx="4116705" cy="67246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700" b="1"/>
              <a:t>인스타그램에서 핫한 맛집</a:t>
            </a:r>
            <a:endParaRPr lang="ko-KR" altLang="en-US" sz="27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455f7e"/>
          </a:solidFill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455f7e"/>
          </a:solidFill>
          <a:ln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04800" y="136485"/>
            <a:ext cx="8724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데이터</a:t>
            </a:r>
            <a:endParaRPr lang="ko-KR" altLang="en-US" b="1">
              <a:latin typeface="+mn-ea"/>
            </a:endParaRPr>
          </a:p>
        </p:txBody>
      </p:sp>
      <p:sp>
        <p:nvSpPr>
          <p:cNvPr id="214" name="직사각형 3"/>
          <p:cNvSpPr/>
          <p:nvPr/>
        </p:nvSpPr>
        <p:spPr>
          <a:xfrm>
            <a:off x="1524000" y="2585085"/>
            <a:ext cx="1752600" cy="681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데이터     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5" name="직사각형 3"/>
          <p:cNvSpPr/>
          <p:nvPr/>
        </p:nvSpPr>
        <p:spPr>
          <a:xfrm>
            <a:off x="5715000" y="2588924"/>
            <a:ext cx="1402081" cy="6819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chemeClr val="dk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정보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chemeClr val="dk1"/>
              </a:solidFill>
              <a:latin typeface="+mn-ea"/>
            </a:endParaRPr>
          </a:p>
        </p:txBody>
      </p:sp>
      <p:cxnSp>
        <p:nvCxnSpPr>
          <p:cNvPr id="216" name="직선 화살표 연결선 215"/>
          <p:cNvCxnSpPr/>
          <p:nvPr/>
        </p:nvCxnSpPr>
        <p:spPr>
          <a:xfrm>
            <a:off x="3509780" y="2966085"/>
            <a:ext cx="1824219" cy="0"/>
          </a:xfrm>
          <a:prstGeom prst="straightConnector1">
            <a:avLst/>
          </a:prstGeom>
          <a:ln w="76200">
            <a:solidFill>
              <a:schemeClr val="dk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3"/>
          <p:cNvSpPr/>
          <p:nvPr/>
        </p:nvSpPr>
        <p:spPr>
          <a:xfrm>
            <a:off x="4038600" y="2204085"/>
            <a:ext cx="1371600" cy="68199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900" b="1" cap="none" spc="0" mc:Ignorable="hp" hp:hslEmbossed="0">
                <a:ln w="0"/>
                <a:solidFill>
                  <a:schemeClr val="dk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가공</a:t>
            </a:r>
            <a:endParaRPr xmlns:mc="http://schemas.openxmlformats.org/markup-compatibility/2006" xmlns:hp="http://schemas.haansoft.com/office/presentation/8.0" lang="ko-KR" altLang="en-US" sz="3900" b="1" cap="none" spc="0" mc:Ignorable="hp" hp:hslEmbossed="0">
              <a:solidFill>
                <a:schemeClr val="dk1"/>
              </a:solidFill>
              <a:latin typeface="+mn-ea"/>
            </a:endParaRPr>
          </a:p>
        </p:txBody>
      </p:sp>
      <p:sp>
        <p:nvSpPr>
          <p:cNvPr id="218" name="직사각형 217"/>
          <p:cNvSpPr/>
          <p:nvPr/>
        </p:nvSpPr>
        <p:spPr>
          <a:xfrm flipH="1">
            <a:off x="3962400" y="1899285"/>
            <a:ext cx="4953000" cy="3739515"/>
          </a:xfrm>
          <a:prstGeom prst="rect">
            <a:avLst/>
          </a:prstGeom>
          <a:noFill/>
          <a:ln w="76200"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0" name="TextBox 219"/>
          <p:cNvSpPr txBox="1"/>
          <p:nvPr/>
        </p:nvSpPr>
        <p:spPr>
          <a:xfrm>
            <a:off x="4953000" y="4032885"/>
            <a:ext cx="3007996" cy="67246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700" b="1"/>
              <a:t>개개인의 아이디어</a:t>
            </a:r>
            <a:endParaRPr lang="ko-KR" altLang="en-US" sz="2700" b="1"/>
          </a:p>
        </p:txBody>
      </p:sp>
      <p:sp>
        <p:nvSpPr>
          <p:cNvPr id="221" name="직사각형 220"/>
          <p:cNvSpPr/>
          <p:nvPr/>
        </p:nvSpPr>
        <p:spPr>
          <a:xfrm>
            <a:off x="914400" y="1899285"/>
            <a:ext cx="2895600" cy="3739515"/>
          </a:xfrm>
          <a:prstGeom prst="rect">
            <a:avLst/>
          </a:prstGeom>
          <a:noFill/>
          <a:ln w="76200">
            <a:solidFill>
              <a:srgbClr val="00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2" name="TextBox 221"/>
          <p:cNvSpPr txBox="1"/>
          <p:nvPr/>
        </p:nvSpPr>
        <p:spPr>
          <a:xfrm>
            <a:off x="1371600" y="4051935"/>
            <a:ext cx="1977390" cy="67246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2700" b="1"/>
              <a:t>데이터 수집</a:t>
            </a:r>
            <a:endParaRPr lang="ko-KR" altLang="en-US" sz="2700" b="1"/>
          </a:p>
        </p:txBody>
      </p:sp>
      <p:sp>
        <p:nvSpPr>
          <p:cNvPr id="223" name="직사각형 3"/>
          <p:cNvSpPr/>
          <p:nvPr/>
        </p:nvSpPr>
        <p:spPr>
          <a:xfrm>
            <a:off x="5514975" y="5303522"/>
            <a:ext cx="1981200" cy="573403"/>
          </a:xfrm>
          <a:prstGeom prst="rect">
            <a:avLst/>
          </a:prstGeom>
          <a:solidFill>
            <a:schemeClr val="lt1"/>
          </a:solidFill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3200" b="1" cap="none" spc="0" mc:Ignorable="hp" hp:hslEmbossed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python1</a:t>
            </a:r>
            <a:endParaRPr xmlns:mc="http://schemas.openxmlformats.org/markup-compatibility/2006" xmlns:hp="http://schemas.haansoft.com/office/presentation/8.0" lang="en-US" altLang="ko-KR" sz="3200" b="1" cap="none" spc="0" mc:Ignorable="hp" hp:hslEmbossed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13" name="직사각형 3"/>
          <p:cNvSpPr/>
          <p:nvPr/>
        </p:nvSpPr>
        <p:spPr>
          <a:xfrm>
            <a:off x="1390650" y="5341622"/>
            <a:ext cx="1981200" cy="573403"/>
          </a:xfrm>
          <a:prstGeom prst="rect">
            <a:avLst/>
          </a:prstGeom>
          <a:solidFill>
            <a:schemeClr val="lt1"/>
          </a:solidFill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3200" b="1" cap="none" spc="0" mc:Ignorable="hp" hp:hslEmbossed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python2</a:t>
            </a:r>
            <a:endParaRPr xmlns:mc="http://schemas.openxmlformats.org/markup-compatibility/2006" xmlns:hp="http://schemas.haansoft.com/office/presentation/8.0" lang="en-US" altLang="ko-KR" sz="3200" b="1" cap="none" spc="0" mc:Ignorable="hp" hp:hslEmbossed="0">
              <a:solidFill>
                <a:srgbClr val="0000ff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00199" y="2829877"/>
            <a:ext cx="6705600" cy="119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requests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sp>
        <p:nvSpPr>
          <p:cNvPr id="258" name="직사각형 3"/>
          <p:cNvSpPr/>
          <p:nvPr/>
        </p:nvSpPr>
        <p:spPr>
          <a:xfrm>
            <a:off x="1066799" y="990600"/>
            <a:ext cx="6096000" cy="6429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Web Crawling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64" name="직사각형 35"/>
          <p:cNvSpPr/>
          <p:nvPr/>
        </p:nvSpPr>
        <p:spPr>
          <a:xfrm>
            <a:off x="574487" y="11844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26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5400" y="1877116"/>
            <a:ext cx="7315200" cy="4599884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sp>
        <p:nvSpPr>
          <p:cNvPr id="322" name="TextBox 33"/>
          <p:cNvSpPr txBox="1"/>
          <p:nvPr/>
        </p:nvSpPr>
        <p:spPr>
          <a:xfrm>
            <a:off x="990600" y="1699259"/>
            <a:ext cx="2171702" cy="544830"/>
          </a:xfrm>
          <a:prstGeom prst="rect">
            <a:avLst/>
          </a:prstGeom>
          <a:noFill/>
          <a:ln w="57150">
            <a:solidFill>
              <a:srgbClr val="999999"/>
            </a:solidFill>
            <a:prstDash val="sysDot"/>
          </a:ln>
        </p:spPr>
        <p:txBody>
          <a:bodyPr wrap="square" tIns="90011">
            <a:spAutoFit/>
          </a:bodyPr>
          <a:lstStyle/>
          <a:p>
            <a:pPr algn="ctr">
              <a:defRPr/>
            </a:pPr>
            <a:r>
              <a:rPr lang="ko-KR" altLang="en-US" sz="2700" b="1">
                <a:solidFill>
                  <a:schemeClr val="dk1"/>
                </a:solidFill>
                <a:latin typeface="맑은 고딕"/>
              </a:rPr>
              <a:t>네트워크란</a:t>
            </a:r>
            <a:r>
              <a:rPr lang="en-US" altLang="ko-KR" sz="2700" b="1">
                <a:solidFill>
                  <a:schemeClr val="dk1"/>
                </a:solidFill>
                <a:latin typeface="맑은 고딕"/>
              </a:rPr>
              <a:t>?</a:t>
            </a:r>
            <a:endParaRPr lang="en-US" altLang="ko-KR" sz="27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23" name="직사각형 3"/>
          <p:cNvSpPr/>
          <p:nvPr/>
        </p:nvSpPr>
        <p:spPr>
          <a:xfrm>
            <a:off x="3733800" y="1777364"/>
            <a:ext cx="3505200" cy="4426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데이터를 주고받는 것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sp>
        <p:nvSpPr>
          <p:cNvPr id="341" name="직사각형 35"/>
          <p:cNvSpPr/>
          <p:nvPr/>
        </p:nvSpPr>
        <p:spPr>
          <a:xfrm>
            <a:off x="990600" y="3183255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42" name="직사각형 3"/>
          <p:cNvSpPr/>
          <p:nvPr/>
        </p:nvSpPr>
        <p:spPr>
          <a:xfrm>
            <a:off x="1400175" y="3082289"/>
            <a:ext cx="5440090" cy="4419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Client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 데이터를 요청하는 주체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43" name="직사각형 35"/>
          <p:cNvSpPr/>
          <p:nvPr/>
        </p:nvSpPr>
        <p:spPr>
          <a:xfrm>
            <a:off x="998810" y="3792855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44" name="직사각형 3"/>
          <p:cNvSpPr/>
          <p:nvPr/>
        </p:nvSpPr>
        <p:spPr>
          <a:xfrm>
            <a:off x="1408385" y="3691889"/>
            <a:ext cx="5440090" cy="4419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Server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 데이터를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제공하는 주체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45" name="직사각형 35"/>
          <p:cNvSpPr/>
          <p:nvPr/>
        </p:nvSpPr>
        <p:spPr>
          <a:xfrm>
            <a:off x="1010965" y="4459605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46" name="직사각형 3"/>
          <p:cNvSpPr/>
          <p:nvPr/>
        </p:nvSpPr>
        <p:spPr>
          <a:xfrm>
            <a:off x="1420540" y="4358639"/>
            <a:ext cx="5440090" cy="4419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Request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 데이터를 요청하는 행위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47" name="직사각형 35"/>
          <p:cNvSpPr/>
          <p:nvPr/>
        </p:nvSpPr>
        <p:spPr>
          <a:xfrm>
            <a:off x="1019175" y="5069205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48" name="직사각형 3"/>
          <p:cNvSpPr/>
          <p:nvPr/>
        </p:nvSpPr>
        <p:spPr>
          <a:xfrm>
            <a:off x="1428750" y="4968239"/>
            <a:ext cx="5440090" cy="4419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Response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 데이터를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제공하는 행위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설치</a:t>
            </a:r>
          </a:p>
        </p:txBody>
      </p:sp>
      <p:sp>
        <p:nvSpPr>
          <p:cNvPr id="260" name="직사각형 35"/>
          <p:cNvSpPr/>
          <p:nvPr/>
        </p:nvSpPr>
        <p:spPr>
          <a:xfrm>
            <a:off x="879288" y="13201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1" name="직사각형 3"/>
          <p:cNvSpPr/>
          <p:nvPr/>
        </p:nvSpPr>
        <p:spPr>
          <a:xfrm>
            <a:off x="1222188" y="1219200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IDLE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실행</a:t>
            </a:r>
          </a:p>
        </p:txBody>
      </p:sp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8385" y="1905000"/>
            <a:ext cx="6349230" cy="4609270"/>
          </a:xfrm>
          <a:prstGeom prst="rect">
            <a:avLst/>
          </a:prstGeom>
        </p:spPr>
      </p:pic>
      <p:sp>
        <p:nvSpPr>
          <p:cNvPr id="266" name="직사각형 3"/>
          <p:cNvSpPr/>
          <p:nvPr/>
        </p:nvSpPr>
        <p:spPr>
          <a:xfrm>
            <a:off x="170334" y="4953000"/>
            <a:ext cx="6001866" cy="4933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시작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 &gt;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IDLE</a:t>
            </a: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 검색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sp>
        <p:nvSpPr>
          <p:cNvPr id="322" name="TextBox 33"/>
          <p:cNvSpPr txBox="1"/>
          <p:nvPr/>
        </p:nvSpPr>
        <p:spPr>
          <a:xfrm>
            <a:off x="756680" y="1524000"/>
            <a:ext cx="2171703" cy="544831"/>
          </a:xfrm>
          <a:prstGeom prst="rect">
            <a:avLst/>
          </a:prstGeom>
          <a:noFill/>
          <a:ln w="57150">
            <a:solidFill>
              <a:srgbClr val="999999"/>
            </a:solidFill>
            <a:prstDash val="sysDot"/>
          </a:ln>
        </p:spPr>
        <p:txBody>
          <a:bodyPr wrap="square" tIns="90011">
            <a:spAutoFit/>
          </a:bodyPr>
          <a:lstStyle/>
          <a:p>
            <a:pPr algn="ctr">
              <a:defRPr/>
            </a:pPr>
            <a:r>
              <a:rPr lang="ko-KR" altLang="en-US" sz="2700" b="1">
                <a:solidFill>
                  <a:schemeClr val="dk1"/>
                </a:solidFill>
                <a:latin typeface="맑은 고딕"/>
              </a:rPr>
              <a:t>프로토콜</a:t>
            </a:r>
            <a:endParaRPr lang="ko-KR" altLang="en-US" sz="27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23" name="직사각형 3"/>
          <p:cNvSpPr/>
          <p:nvPr/>
        </p:nvSpPr>
        <p:spPr>
          <a:xfrm>
            <a:off x="718582" y="2240280"/>
            <a:ext cx="82296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그냥 단순하게 말해서 어떤 데이터를 주고받냐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?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8583" y="2990850"/>
            <a:ext cx="8468833" cy="249554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990600" y="2040427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400175" y="1939461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requests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1733550" y="2527935"/>
            <a:ext cx="80772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Web Server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에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request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를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함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response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를 반환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88" name="직선 연결선 32"/>
          <p:cNvCxnSpPr/>
          <p:nvPr/>
        </p:nvCxnSpPr>
        <p:spPr>
          <a:xfrm flipH="1">
            <a:off x="1009650" y="2747688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직사각형 35"/>
          <p:cNvSpPr/>
          <p:nvPr/>
        </p:nvSpPr>
        <p:spPr>
          <a:xfrm>
            <a:off x="990600" y="4021627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0" name="직사각형 3"/>
          <p:cNvSpPr/>
          <p:nvPr/>
        </p:nvSpPr>
        <p:spPr>
          <a:xfrm>
            <a:off x="1409700" y="3920661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beautifulSoup4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1" name="직사각형 3"/>
          <p:cNvSpPr/>
          <p:nvPr/>
        </p:nvSpPr>
        <p:spPr>
          <a:xfrm>
            <a:off x="1828800" y="4509135"/>
            <a:ext cx="80772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웹의 구조에 맞게 문자열을 해석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(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파싱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: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parsing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92" name="직선 연결선 32"/>
          <p:cNvCxnSpPr/>
          <p:nvPr/>
        </p:nvCxnSpPr>
        <p:spPr>
          <a:xfrm flipH="1">
            <a:off x="1009650" y="4728888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"/>
          <p:cNvSpPr/>
          <p:nvPr/>
        </p:nvSpPr>
        <p:spPr>
          <a:xfrm>
            <a:off x="571499" y="3657600"/>
            <a:ext cx="8763000" cy="17526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데이터 전달방식 </a:t>
            </a:r>
            <a:r>
              <a:rPr lang="en-US" altLang="ko-KR" b="1">
                <a:latin typeface="+mn-ea"/>
              </a:rPr>
              <a:t>(</a:t>
            </a:r>
            <a:r>
              <a:rPr lang="ko-KR" altLang="en-US" b="1">
                <a:latin typeface="+mn-ea"/>
              </a:rPr>
              <a:t>웹</a:t>
            </a:r>
            <a:r>
              <a:rPr lang="en-US" altLang="ko-KR" b="1">
                <a:latin typeface="+mn-ea"/>
              </a:rPr>
              <a:t>)</a:t>
            </a:r>
            <a:endParaRPr lang="en-US" altLang="ko-KR" b="1">
              <a:latin typeface="+mn-ea"/>
            </a:endParaRPr>
          </a:p>
        </p:txBody>
      </p:sp>
      <p:sp>
        <p:nvSpPr>
          <p:cNvPr id="299" name="TextBox 33"/>
          <p:cNvSpPr txBox="1"/>
          <p:nvPr/>
        </p:nvSpPr>
        <p:spPr>
          <a:xfrm>
            <a:off x="914400" y="1895474"/>
            <a:ext cx="3505200" cy="577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>
                <a:solidFill>
                  <a:schemeClr val="dk1"/>
                </a:solidFill>
                <a:latin typeface="맑은 고딕"/>
              </a:rPr>
              <a:t>GET </a:t>
            </a:r>
            <a:endParaRPr lang="en-US" altLang="ko-KR" sz="32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05" name="직사각형 35"/>
          <p:cNvSpPr/>
          <p:nvPr/>
        </p:nvSpPr>
        <p:spPr>
          <a:xfrm>
            <a:off x="504825" y="2103291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6" name="TextBox 33"/>
          <p:cNvSpPr txBox="1"/>
          <p:nvPr/>
        </p:nvSpPr>
        <p:spPr>
          <a:xfrm>
            <a:off x="923925" y="3907155"/>
            <a:ext cx="3505200" cy="577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>
                <a:solidFill>
                  <a:schemeClr val="dk1"/>
                </a:solidFill>
                <a:latin typeface="맑은 고딕"/>
              </a:rPr>
              <a:t>POST </a:t>
            </a:r>
            <a:endParaRPr lang="en-US" altLang="ko-KR" sz="32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07" name="직사각형 35"/>
          <p:cNvSpPr/>
          <p:nvPr/>
        </p:nvSpPr>
        <p:spPr>
          <a:xfrm>
            <a:off x="514350" y="4114971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cxnSp>
        <p:nvCxnSpPr>
          <p:cNvPr id="309" name="직선 연결선 32"/>
          <p:cNvCxnSpPr/>
          <p:nvPr/>
        </p:nvCxnSpPr>
        <p:spPr>
          <a:xfrm rot="10800000">
            <a:off x="685799" y="2927985"/>
            <a:ext cx="642248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3"/>
          <p:cNvSpPr txBox="1"/>
          <p:nvPr/>
        </p:nvSpPr>
        <p:spPr>
          <a:xfrm>
            <a:off x="1447800" y="2674620"/>
            <a:ext cx="7467600" cy="489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00" b="1">
                <a:solidFill>
                  <a:schemeClr val="dk1"/>
                </a:solidFill>
                <a:latin typeface="맑은 고딕"/>
              </a:rPr>
              <a:t>URL</a:t>
            </a:r>
            <a:r>
              <a:rPr lang="ko-KR" altLang="en-US" sz="2600" b="1">
                <a:solidFill>
                  <a:schemeClr val="dk1"/>
                </a:solidFill>
                <a:latin typeface="맑은 고딕"/>
              </a:rPr>
              <a:t> 을 통해서 정보를 전달</a:t>
            </a:r>
            <a:endParaRPr lang="ko-KR" altLang="en-US" sz="2600" b="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312" name="직선 연결선 32"/>
          <p:cNvCxnSpPr/>
          <p:nvPr/>
        </p:nvCxnSpPr>
        <p:spPr>
          <a:xfrm rot="10800000">
            <a:off x="729351" y="4947285"/>
            <a:ext cx="642248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33"/>
          <p:cNvSpPr txBox="1"/>
          <p:nvPr/>
        </p:nvSpPr>
        <p:spPr>
          <a:xfrm>
            <a:off x="1491347" y="4693920"/>
            <a:ext cx="7467601" cy="48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00" b="1">
                <a:solidFill>
                  <a:schemeClr val="dk1"/>
                </a:solidFill>
                <a:latin typeface="맑은 고딕"/>
              </a:rPr>
              <a:t>Header </a:t>
            </a:r>
            <a:r>
              <a:rPr lang="ko-KR" altLang="en-US" sz="2600" b="1">
                <a:solidFill>
                  <a:schemeClr val="dk1"/>
                </a:solidFill>
                <a:latin typeface="맑은 고딕"/>
              </a:rPr>
              <a:t>에 정보를 전달 </a:t>
            </a:r>
            <a:endParaRPr lang="ko-KR" altLang="en-US" sz="26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pic>
        <p:nvPicPr>
          <p:cNvPr id="2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2362200"/>
            <a:ext cx="2127250" cy="2484079"/>
          </a:xfrm>
          <a:prstGeom prst="rect">
            <a:avLst/>
          </a:prstGeom>
        </p:spPr>
      </p:pic>
      <p:pic>
        <p:nvPicPr>
          <p:cNvPr id="29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9000" y="3048000"/>
            <a:ext cx="1644650" cy="1612900"/>
          </a:xfrm>
          <a:prstGeom prst="rect">
            <a:avLst/>
          </a:prstGeom>
        </p:spPr>
      </p:pic>
      <p:cxnSp>
        <p:nvCxnSpPr>
          <p:cNvPr id="298" name="직선 연결선 32"/>
          <p:cNvCxnSpPr/>
          <p:nvPr/>
        </p:nvCxnSpPr>
        <p:spPr>
          <a:xfrm rot="10800000">
            <a:off x="2983424" y="3352794"/>
            <a:ext cx="359803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33"/>
          <p:cNvSpPr txBox="1"/>
          <p:nvPr/>
        </p:nvSpPr>
        <p:spPr>
          <a:xfrm>
            <a:off x="3048000" y="2667000"/>
            <a:ext cx="3505200" cy="415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네이버 메인화면좀 보여줘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01" name=""/>
          <p:cNvSpPr txBox="1"/>
          <p:nvPr/>
        </p:nvSpPr>
        <p:spPr>
          <a:xfrm>
            <a:off x="3886200" y="1981200"/>
            <a:ext cx="1510665" cy="56764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3100" b="1">
                <a:solidFill>
                  <a:srgbClr val="ff0000"/>
                </a:solidFill>
              </a:rPr>
              <a:t>Request</a:t>
            </a:r>
            <a:endParaRPr lang="en-US" altLang="ko-KR" sz="3100" b="1">
              <a:solidFill>
                <a:srgbClr val="ff0000"/>
              </a:solidFill>
            </a:endParaRPr>
          </a:p>
        </p:txBody>
      </p:sp>
      <p:sp>
        <p:nvSpPr>
          <p:cNvPr id="304" name="직사각형 3"/>
          <p:cNvSpPr/>
          <p:nvPr/>
        </p:nvSpPr>
        <p:spPr>
          <a:xfrm>
            <a:off x="1019174" y="5012185"/>
            <a:ext cx="3248025" cy="443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Client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5" name="직사각형 3"/>
          <p:cNvSpPr/>
          <p:nvPr/>
        </p:nvSpPr>
        <p:spPr>
          <a:xfrm>
            <a:off x="7562849" y="4998679"/>
            <a:ext cx="1876426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Server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pic>
        <p:nvPicPr>
          <p:cNvPr id="2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600" y="990600"/>
            <a:ext cx="1295400" cy="1512692"/>
          </a:xfrm>
          <a:prstGeom prst="rect">
            <a:avLst/>
          </a:prstGeom>
        </p:spPr>
      </p:pic>
      <p:pic>
        <p:nvPicPr>
          <p:cNvPr id="29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99350" y="1371600"/>
            <a:ext cx="958850" cy="940339"/>
          </a:xfrm>
          <a:prstGeom prst="rect">
            <a:avLst/>
          </a:prstGeom>
        </p:spPr>
      </p:pic>
      <p:cxnSp>
        <p:nvCxnSpPr>
          <p:cNvPr id="300" name="직선 연결선 32"/>
          <p:cNvCxnSpPr/>
          <p:nvPr/>
        </p:nvCxnSpPr>
        <p:spPr>
          <a:xfrm>
            <a:off x="3048000" y="2057400"/>
            <a:ext cx="3557463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"/>
          <p:cNvSpPr txBox="1"/>
          <p:nvPr/>
        </p:nvSpPr>
        <p:spPr>
          <a:xfrm>
            <a:off x="3960494" y="1295400"/>
            <a:ext cx="1754505" cy="5676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100" b="1">
                <a:solidFill>
                  <a:srgbClr val="092e99"/>
                </a:solidFill>
              </a:rPr>
              <a:t>Response</a:t>
            </a:r>
            <a:endParaRPr lang="en-US" altLang="ko-KR" sz="3100" b="1">
              <a:solidFill>
                <a:srgbClr val="092e99"/>
              </a:solidFill>
            </a:endParaRPr>
          </a:p>
        </p:txBody>
      </p:sp>
      <p:sp>
        <p:nvSpPr>
          <p:cNvPr id="304" name="직사각형 3"/>
          <p:cNvSpPr/>
          <p:nvPr/>
        </p:nvSpPr>
        <p:spPr>
          <a:xfrm>
            <a:off x="1181100" y="2590800"/>
            <a:ext cx="1143000" cy="443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Client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5" name="직사각형 3"/>
          <p:cNvSpPr/>
          <p:nvPr/>
        </p:nvSpPr>
        <p:spPr>
          <a:xfrm>
            <a:off x="7086600" y="2375706"/>
            <a:ext cx="1876426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Server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24100" y="3015480"/>
            <a:ext cx="5257800" cy="277571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pic>
        <p:nvPicPr>
          <p:cNvPr id="30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4721" y="4038600"/>
            <a:ext cx="5756557" cy="22098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3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4122" y="1066800"/>
            <a:ext cx="7077755" cy="26162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sp>
        <p:nvSpPr>
          <p:cNvPr id="310" name=""/>
          <p:cNvSpPr txBox="1"/>
          <p:nvPr/>
        </p:nvSpPr>
        <p:spPr>
          <a:xfrm>
            <a:off x="685800" y="1261151"/>
            <a:ext cx="4267200" cy="567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100" b="1">
                <a:solidFill>
                  <a:schemeClr val="dk1"/>
                </a:solidFill>
              </a:rPr>
              <a:t>Response Class ‘s</a:t>
            </a:r>
            <a:endParaRPr lang="en-US" altLang="ko-KR" sz="3100" b="1">
              <a:solidFill>
                <a:schemeClr val="dk1"/>
              </a:solidFill>
            </a:endParaRPr>
          </a:p>
        </p:txBody>
      </p:sp>
      <p:sp>
        <p:nvSpPr>
          <p:cNvPr id="313" name=""/>
          <p:cNvSpPr txBox="1"/>
          <p:nvPr/>
        </p:nvSpPr>
        <p:spPr>
          <a:xfrm>
            <a:off x="3857625" y="1251626"/>
            <a:ext cx="4267200" cy="567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100" b="1">
                <a:solidFill>
                  <a:srgbClr val="ff0000"/>
                </a:solidFill>
              </a:rPr>
              <a:t>text !!</a:t>
            </a:r>
            <a:endParaRPr lang="en-US" altLang="ko-KR" sz="3100" b="1">
              <a:solidFill>
                <a:srgbClr val="ff0000"/>
              </a:solidFill>
            </a:endParaRPr>
          </a:p>
        </p:txBody>
      </p:sp>
      <p:pic>
        <p:nvPicPr>
          <p:cNvPr id="3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1100" y="2133600"/>
            <a:ext cx="7543800" cy="3982554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876300" y="3209491"/>
            <a:ext cx="8153400" cy="4938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Response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클래스의 </a:t>
            </a: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text 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는 어떤 자료형</a:t>
            </a:r>
            <a:r>
              <a:rPr xmlns:mc="http://schemas.openxmlformats.org/markup-compatibility/2006" xmlns:hp="http://schemas.haansoft.com/office/presentation/8.0" lang="ko-KR" altLang="en-US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인가요</a:t>
            </a:r>
            <a:r>
              <a: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?</a:t>
            </a:r>
            <a:endParaRPr xmlns:mc="http://schemas.openxmlformats.org/markup-compatibility/2006" xmlns:hp="http://schemas.haansoft.com/office/presentation/8.0" lang="en-US" altLang="ko-KR" sz="27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990600" y="2040427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400175" y="1939461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requests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7" name="직사각형 3"/>
          <p:cNvSpPr/>
          <p:nvPr/>
        </p:nvSpPr>
        <p:spPr>
          <a:xfrm>
            <a:off x="1733550" y="2527935"/>
            <a:ext cx="80772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Web Server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에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request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를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함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response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를 반환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88" name="직선 연결선 32"/>
          <p:cNvCxnSpPr/>
          <p:nvPr/>
        </p:nvCxnSpPr>
        <p:spPr>
          <a:xfrm flipH="1">
            <a:off x="1009650" y="2747688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직사각형 35"/>
          <p:cNvSpPr/>
          <p:nvPr/>
        </p:nvSpPr>
        <p:spPr>
          <a:xfrm>
            <a:off x="990600" y="4021627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0" name="직사각형 3"/>
          <p:cNvSpPr/>
          <p:nvPr/>
        </p:nvSpPr>
        <p:spPr>
          <a:xfrm>
            <a:off x="1409700" y="3920661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beautifulSoup4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1" name="직사각형 3"/>
          <p:cNvSpPr/>
          <p:nvPr/>
        </p:nvSpPr>
        <p:spPr>
          <a:xfrm>
            <a:off x="1828800" y="4509135"/>
            <a:ext cx="80772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웹의 구조에 맞게 문자열을 해석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(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파싱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: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parsing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92" name="직선 연결선 32"/>
          <p:cNvCxnSpPr/>
          <p:nvPr/>
        </p:nvCxnSpPr>
        <p:spPr>
          <a:xfrm flipH="1">
            <a:off x="1009650" y="4728888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"/>
          <p:cNvSpPr/>
          <p:nvPr/>
        </p:nvSpPr>
        <p:spPr>
          <a:xfrm>
            <a:off x="457200" y="1676400"/>
            <a:ext cx="8763000" cy="17526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914400" y="1409872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323974" y="1308906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파싱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?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9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0300" y="2068512"/>
            <a:ext cx="5105400" cy="3722687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295" name="직사각형 3"/>
          <p:cNvSpPr/>
          <p:nvPr/>
        </p:nvSpPr>
        <p:spPr>
          <a:xfrm>
            <a:off x="1524000" y="2604306"/>
            <a:ext cx="1752600" cy="443694"/>
          </a:xfrm>
          <a:prstGeom prst="rect">
            <a:avLst/>
          </a:prstGeom>
          <a:solidFill>
            <a:srgbClr val="ffffff"/>
          </a:solidFill>
          <a:ln w="38100">
            <a:solidFill>
              <a:srgbClr val="999999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a? b? c? d?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6" name="직사각형 3"/>
          <p:cNvSpPr/>
          <p:nvPr/>
        </p:nvSpPr>
        <p:spPr>
          <a:xfrm>
            <a:off x="6629400" y="3429000"/>
            <a:ext cx="2057400" cy="436245"/>
          </a:xfrm>
          <a:prstGeom prst="rect">
            <a:avLst/>
          </a:prstGeom>
          <a:solidFill>
            <a:srgbClr val="ffffff"/>
          </a:solidFill>
          <a:ln w="38100">
            <a:solidFill>
              <a:srgbClr val="999999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ㄱ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?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ㄴ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?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ㄷ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?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ㄹ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?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7" name="직사각형 3"/>
          <p:cNvSpPr/>
          <p:nvPr/>
        </p:nvSpPr>
        <p:spPr>
          <a:xfrm>
            <a:off x="4267200" y="5257800"/>
            <a:ext cx="1828800" cy="436245"/>
          </a:xfrm>
          <a:prstGeom prst="rect">
            <a:avLst/>
          </a:prstGeom>
          <a:solidFill>
            <a:srgbClr val="ffffff"/>
          </a:solidFill>
          <a:ln w="38100">
            <a:solidFill>
              <a:srgbClr val="999999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1? 2? 3? 4?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설치</a:t>
            </a:r>
          </a:p>
        </p:txBody>
      </p:sp>
      <p:sp>
        <p:nvSpPr>
          <p:cNvPr id="260" name="직사각형 35"/>
          <p:cNvSpPr/>
          <p:nvPr/>
        </p:nvSpPr>
        <p:spPr>
          <a:xfrm>
            <a:off x="879288" y="17178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1" name="직사각형 3"/>
          <p:cNvSpPr/>
          <p:nvPr/>
        </p:nvSpPr>
        <p:spPr>
          <a:xfrm>
            <a:off x="4953000" y="1464513"/>
            <a:ext cx="4572000" cy="577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200" b="1" cap="none" spc="0">
                <a:ln w="0"/>
                <a:solidFill>
                  <a:schemeClr val="tx1"/>
                </a:solidFill>
                <a:latin typeface="+mn-ea"/>
              </a:rPr>
              <a:t>[ File ] - [ New File ]</a:t>
            </a:r>
          </a:p>
        </p:txBody>
      </p:sp>
      <p:pic>
        <p:nvPicPr>
          <p:cNvPr id="266" name="그림 2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3251584"/>
            <a:ext cx="3517900" cy="2336800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sp>
        <p:nvSpPr>
          <p:cNvPr id="267" name="직사각형 3"/>
          <p:cNvSpPr/>
          <p:nvPr/>
        </p:nvSpPr>
        <p:spPr>
          <a:xfrm>
            <a:off x="1222188" y="1616913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Python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생성</a:t>
            </a: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06849" y="2895600"/>
            <a:ext cx="5141951" cy="3048767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914400" y="1409872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323974" y="1308906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파싱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?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2146" y="2057400"/>
            <a:ext cx="7541708" cy="39814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299" name="직사각형 3"/>
          <p:cNvSpPr/>
          <p:nvPr/>
        </p:nvSpPr>
        <p:spPr>
          <a:xfrm rot="20327222">
            <a:off x="1419402" y="2018097"/>
            <a:ext cx="1129397" cy="443645"/>
          </a:xfrm>
          <a:prstGeom prst="rect">
            <a:avLst/>
          </a:prstGeom>
          <a:solidFill>
            <a:srgbClr val="ffffff"/>
          </a:solidFill>
          <a:ln w="57150">
            <a:solidFill>
              <a:srgbClr val="999999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html??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0" name="직사각형 3"/>
          <p:cNvSpPr/>
          <p:nvPr/>
        </p:nvSpPr>
        <p:spPr>
          <a:xfrm rot="21013886">
            <a:off x="822354" y="5559759"/>
            <a:ext cx="1129397" cy="443645"/>
          </a:xfrm>
          <a:prstGeom prst="rect">
            <a:avLst/>
          </a:prstGeom>
          <a:solidFill>
            <a:srgbClr val="ffffff"/>
          </a:solidFill>
          <a:ln w="57150">
            <a:solidFill>
              <a:srgbClr val="999999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div??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1" name="직사각형 3"/>
          <p:cNvSpPr/>
          <p:nvPr/>
        </p:nvSpPr>
        <p:spPr>
          <a:xfrm rot="1798115">
            <a:off x="6652158" y="3015404"/>
            <a:ext cx="2448052" cy="441263"/>
          </a:xfrm>
          <a:prstGeom prst="rect">
            <a:avLst/>
          </a:prstGeom>
          <a:solidFill>
            <a:srgbClr val="ffffff"/>
          </a:solidFill>
          <a:ln w="57150">
            <a:solidFill>
              <a:srgbClr val="999999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id? class?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800100" y="1597450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257300" y="1496484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파싱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5" name="직사각형 3"/>
          <p:cNvSpPr/>
          <p:nvPr/>
        </p:nvSpPr>
        <p:spPr>
          <a:xfrm>
            <a:off x="1905000" y="2144185"/>
            <a:ext cx="67818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문자열 웹의 구조로 해석함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306" name="직선 연결선 32"/>
          <p:cNvCxnSpPr/>
          <p:nvPr/>
        </p:nvCxnSpPr>
        <p:spPr>
          <a:xfrm flipH="1">
            <a:off x="1085850" y="2363938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3500" y="3020484"/>
            <a:ext cx="7239000" cy="2465916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pic>
        <p:nvPicPr>
          <p:cNvPr id="29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5400" y="1125811"/>
            <a:ext cx="4781550" cy="5198788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29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7000" y="1676400"/>
            <a:ext cx="2186754" cy="28194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Web Broswer </a:t>
            </a:r>
            <a:r>
              <a:rPr lang="ko-KR" altLang="en-US" sz="5200" b="1">
                <a:solidFill>
                  <a:schemeClr val="bg1"/>
                </a:solidFill>
              </a:rPr>
              <a:t>자동화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258" name="직사각형 3"/>
          <p:cNvSpPr/>
          <p:nvPr/>
        </p:nvSpPr>
        <p:spPr>
          <a:xfrm>
            <a:off x="1076325" y="1066800"/>
            <a:ext cx="6096000" cy="5676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selenium</a:t>
            </a:r>
            <a:endParaRPr xmlns:mc="http://schemas.openxmlformats.org/markup-compatibility/2006" xmlns:hp="http://schemas.haansoft.com/office/presentation/8.0" lang="en-US" altLang="ko-KR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64" name="직사각형 35"/>
          <p:cNvSpPr/>
          <p:nvPr/>
        </p:nvSpPr>
        <p:spPr>
          <a:xfrm>
            <a:off x="762000" y="128448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grpSp>
        <p:nvGrpSpPr>
          <p:cNvPr id="282" name=""/>
          <p:cNvGrpSpPr/>
          <p:nvPr/>
        </p:nvGrpSpPr>
        <p:grpSpPr>
          <a:xfrm rot="0">
            <a:off x="1866900" y="1828800"/>
            <a:ext cx="6172200" cy="4495800"/>
            <a:chOff x="2146300" y="2009775"/>
            <a:chExt cx="5599366" cy="4228067"/>
          </a:xfrm>
        </p:grpSpPr>
        <p:pic>
          <p:nvPicPr>
            <p:cNvPr id="278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146300" y="2025650"/>
              <a:ext cx="5599366" cy="4212192"/>
            </a:xfrm>
            <a:prstGeom prst="rect">
              <a:avLst/>
            </a:prstGeom>
            <a:ln w="57150">
              <a:solidFill>
                <a:srgbClr val="999999"/>
              </a:solidFill>
            </a:ln>
          </p:spPr>
        </p:pic>
        <p:sp>
          <p:nvSpPr>
            <p:cNvPr id="279" name=""/>
            <p:cNvSpPr/>
            <p:nvPr/>
          </p:nvSpPr>
          <p:spPr>
            <a:xfrm>
              <a:off x="7371863" y="2009775"/>
              <a:ext cx="371461" cy="3048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281" name=""/>
            <p:cNvSpPr/>
            <p:nvPr/>
          </p:nvSpPr>
          <p:spPr>
            <a:xfrm>
              <a:off x="2209800" y="5467350"/>
              <a:ext cx="2590800" cy="3048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258" name="직사각형 3"/>
          <p:cNvSpPr/>
          <p:nvPr/>
        </p:nvSpPr>
        <p:spPr>
          <a:xfrm>
            <a:off x="1076325" y="990600"/>
            <a:ext cx="6096000" cy="5657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Chrome Browser Version Check</a:t>
            </a:r>
            <a:endParaRPr xmlns:mc="http://schemas.openxmlformats.org/markup-compatibility/2006" xmlns:hp="http://schemas.haansoft.com/office/presentation/8.0" lang="en-US" altLang="ko-KR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64" name="직사각형 35"/>
          <p:cNvSpPr/>
          <p:nvPr/>
        </p:nvSpPr>
        <p:spPr>
          <a:xfrm>
            <a:off x="762000" y="120828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28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4662" y="1765865"/>
            <a:ext cx="6416675" cy="1663134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284" name="직사각형 3"/>
          <p:cNvSpPr/>
          <p:nvPr/>
        </p:nvSpPr>
        <p:spPr>
          <a:xfrm>
            <a:off x="1076325" y="3657600"/>
            <a:ext cx="6096000" cy="5657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Chromedriver Download</a:t>
            </a:r>
            <a:endParaRPr xmlns:mc="http://schemas.openxmlformats.org/markup-compatibility/2006" xmlns:hp="http://schemas.haansoft.com/office/presentation/8.0" lang="en-US" altLang="ko-KR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762000" y="387528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28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04526" y="4391025"/>
            <a:ext cx="3496947" cy="21336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pic>
        <p:nvPicPr>
          <p:cNvPr id="2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0420" y="1676400"/>
            <a:ext cx="5725160" cy="16002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28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28426" y="3733800"/>
            <a:ext cx="4849146" cy="198119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pic>
        <p:nvPicPr>
          <p:cNvPr id="2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800" y="1524000"/>
            <a:ext cx="8286749" cy="44196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291" name="직사각형 3"/>
          <p:cNvSpPr/>
          <p:nvPr/>
        </p:nvSpPr>
        <p:spPr>
          <a:xfrm>
            <a:off x="1085850" y="1143000"/>
            <a:ext cx="6096000" cy="5657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F12 - 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개발자 도구</a:t>
            </a: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2" name="직사각형 35"/>
          <p:cNvSpPr/>
          <p:nvPr/>
        </p:nvSpPr>
        <p:spPr>
          <a:xfrm>
            <a:off x="762000" y="1332114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2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8674" y="1981835"/>
            <a:ext cx="7208652" cy="42989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291" name="직사각형 3"/>
          <p:cNvSpPr/>
          <p:nvPr/>
        </p:nvSpPr>
        <p:spPr>
          <a:xfrm>
            <a:off x="1085850" y="1143000"/>
            <a:ext cx="6096000" cy="5657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Element 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접근하기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xmlns:mc="http://schemas.openxmlformats.org/markup-compatibility/2006" xmlns:hp="http://schemas.haansoft.com/office/presentation/8.0" lang="en-US" altLang="ko-KR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2" name="직사각형 35"/>
          <p:cNvSpPr/>
          <p:nvPr/>
        </p:nvSpPr>
        <p:spPr>
          <a:xfrm>
            <a:off x="762000" y="1332114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2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8674" y="1981835"/>
            <a:ext cx="7208652" cy="42989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295" name=""/>
          <p:cNvSpPr/>
          <p:nvPr/>
        </p:nvSpPr>
        <p:spPr>
          <a:xfrm>
            <a:off x="2228850" y="2105025"/>
            <a:ext cx="304800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296" name=""/>
          <p:cNvCxnSpPr/>
          <p:nvPr/>
        </p:nvCxnSpPr>
        <p:spPr>
          <a:xfrm>
            <a:off x="2381250" y="2257425"/>
            <a:ext cx="1276350" cy="101917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설치</a:t>
            </a:r>
          </a:p>
        </p:txBody>
      </p:sp>
      <p:sp>
        <p:nvSpPr>
          <p:cNvPr id="260" name="직사각형 35"/>
          <p:cNvSpPr/>
          <p:nvPr/>
        </p:nvSpPr>
        <p:spPr>
          <a:xfrm>
            <a:off x="879288" y="13201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1" name="직사각형 3"/>
          <p:cNvSpPr/>
          <p:nvPr/>
        </p:nvSpPr>
        <p:spPr>
          <a:xfrm>
            <a:off x="5334000" y="1143000"/>
            <a:ext cx="4114800" cy="4933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[ Run ] - [ Run Module ]</a:t>
            </a:r>
          </a:p>
        </p:txBody>
      </p:sp>
      <p:sp>
        <p:nvSpPr>
          <p:cNvPr id="267" name="직사각형 3"/>
          <p:cNvSpPr/>
          <p:nvPr/>
        </p:nvSpPr>
        <p:spPr>
          <a:xfrm>
            <a:off x="1222188" y="1219200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Python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실행</a:t>
            </a:r>
          </a:p>
        </p:txBody>
      </p:sp>
      <p:pic>
        <p:nvPicPr>
          <p:cNvPr id="270" name="그림 2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1600" y="3053219"/>
            <a:ext cx="3699124" cy="1608315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pic>
        <p:nvPicPr>
          <p:cNvPr id="271" name="그림 27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8150" y="2788285"/>
            <a:ext cx="2863850" cy="2025649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sp>
        <p:nvSpPr>
          <p:cNvPr id="272" name="TextBox 271"/>
          <p:cNvSpPr txBox="1"/>
          <p:nvPr/>
        </p:nvSpPr>
        <p:spPr>
          <a:xfrm>
            <a:off x="2826935" y="5118735"/>
            <a:ext cx="5478865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300" b="1" cap="none" spc="0">
                <a:ln w="0"/>
                <a:solidFill>
                  <a:schemeClr val="tx1"/>
                </a:solidFill>
                <a:latin typeface="+mn-ea"/>
              </a:rPr>
              <a:t>print(”Hello world”)</a:t>
            </a:r>
            <a:endParaRPr lang="en-US" altLang="ko-KR" sz="3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291" name="직사각형 3"/>
          <p:cNvSpPr/>
          <p:nvPr/>
        </p:nvSpPr>
        <p:spPr>
          <a:xfrm>
            <a:off x="1085850" y="1143000"/>
            <a:ext cx="6096000" cy="5657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Element 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클릭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2" name="직사각형 35"/>
          <p:cNvSpPr/>
          <p:nvPr/>
        </p:nvSpPr>
        <p:spPr>
          <a:xfrm>
            <a:off x="762000" y="1332114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29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63887" y="2073974"/>
            <a:ext cx="5178226" cy="2269426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29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3724" y="4575175"/>
            <a:ext cx="6178550" cy="17589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68" name="직사각형 3"/>
          <p:cNvSpPr/>
          <p:nvPr/>
        </p:nvSpPr>
        <p:spPr>
          <a:xfrm>
            <a:off x="1219200" y="1295400"/>
            <a:ext cx="4648200" cy="6934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40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HTML</a:t>
            </a:r>
            <a:r>
              <a:rPr xmlns:mc="http://schemas.openxmlformats.org/markup-compatibility/2006" xmlns:hp="http://schemas.haansoft.com/office/presentation/8.0" lang="ko-KR" altLang="en-US" sz="40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40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Element</a:t>
            </a:r>
            <a:endParaRPr xmlns:mc="http://schemas.openxmlformats.org/markup-compatibility/2006" xmlns:hp="http://schemas.haansoft.com/office/presentation/8.0" lang="en-US" altLang="ko-KR" sz="40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3500" y="2590800"/>
            <a:ext cx="7239000" cy="2465916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274" name="직사각형 35"/>
          <p:cNvSpPr/>
          <p:nvPr/>
        </p:nvSpPr>
        <p:spPr>
          <a:xfrm>
            <a:off x="762000" y="1560714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75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6" name="직사각형 3"/>
          <p:cNvSpPr/>
          <p:nvPr/>
        </p:nvSpPr>
        <p:spPr>
          <a:xfrm>
            <a:off x="729403" y="1767840"/>
            <a:ext cx="6096000" cy="5657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Element 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특정하기</a:t>
            </a: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77" name="직사각형 35"/>
          <p:cNvSpPr/>
          <p:nvPr/>
        </p:nvSpPr>
        <p:spPr>
          <a:xfrm>
            <a:off x="405553" y="1956954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2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9313" y="2667000"/>
            <a:ext cx="9127373" cy="182879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279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6" name="직사각형 3"/>
          <p:cNvSpPr/>
          <p:nvPr/>
        </p:nvSpPr>
        <p:spPr>
          <a:xfrm>
            <a:off x="1905000" y="3146107"/>
            <a:ext cx="6096000" cy="5667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Google 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에서 자동검색해보기</a:t>
            </a: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79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6" name="직사각형 3"/>
          <p:cNvSpPr/>
          <p:nvPr/>
        </p:nvSpPr>
        <p:spPr>
          <a:xfrm>
            <a:off x="1085850" y="2326640"/>
            <a:ext cx="6096000" cy="5670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Element 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에 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Data 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보내기</a:t>
            </a: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77" name="직사각형 35"/>
          <p:cNvSpPr/>
          <p:nvPr/>
        </p:nvSpPr>
        <p:spPr>
          <a:xfrm>
            <a:off x="762000" y="2515754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2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7886" y="3244850"/>
            <a:ext cx="5830227" cy="14795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279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6" name="직사각형 3"/>
          <p:cNvSpPr/>
          <p:nvPr/>
        </p:nvSpPr>
        <p:spPr>
          <a:xfrm>
            <a:off x="1085850" y="2286000"/>
            <a:ext cx="6096000" cy="5670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Element 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클릭하기</a:t>
            </a: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77" name="직사각형 35"/>
          <p:cNvSpPr/>
          <p:nvPr/>
        </p:nvSpPr>
        <p:spPr>
          <a:xfrm>
            <a:off x="762000" y="2475114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pic>
        <p:nvPicPr>
          <p:cNvPr id="28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5531" y="3276600"/>
            <a:ext cx="6216869" cy="10668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281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1" name="직사각형 3"/>
          <p:cNvSpPr/>
          <p:nvPr/>
        </p:nvSpPr>
        <p:spPr>
          <a:xfrm>
            <a:off x="1676400" y="3032998"/>
            <a:ext cx="6553200" cy="7941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왜 클릭이 안되지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...?</a:t>
            </a:r>
            <a:endParaRPr xmlns:mc="http://schemas.openxmlformats.org/markup-compatibility/2006" xmlns:hp="http://schemas.haansoft.com/office/presentation/8.0" lang="en-US" altLang="ko-KR" sz="31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pic>
        <p:nvPicPr>
          <p:cNvPr id="28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60382" y="1371600"/>
            <a:ext cx="5185236" cy="25019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2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3649" y="4190999"/>
            <a:ext cx="8278701" cy="21590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284" name=""/>
          <p:cNvSpPr/>
          <p:nvPr/>
        </p:nvSpPr>
        <p:spPr>
          <a:xfrm>
            <a:off x="1447800" y="4876800"/>
            <a:ext cx="1064266" cy="334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85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6" name="직사각형 3"/>
          <p:cNvSpPr/>
          <p:nvPr/>
        </p:nvSpPr>
        <p:spPr>
          <a:xfrm>
            <a:off x="1866900" y="2674143"/>
            <a:ext cx="6172200" cy="15097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실습하시면서 이걸로 어떤 것들을 할 수 있을지 고민해봅시다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79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6" name="직사각형 3"/>
          <p:cNvSpPr/>
          <p:nvPr/>
        </p:nvSpPr>
        <p:spPr>
          <a:xfrm>
            <a:off x="1676400" y="2677477"/>
            <a:ext cx="6553200" cy="15030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아니근데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...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같은 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class name 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이 한두개냐고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...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 </a:t>
            </a: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sp>
        <p:nvSpPr>
          <p:cNvPr id="277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설치</a:t>
            </a:r>
          </a:p>
        </p:txBody>
      </p:sp>
      <p:sp>
        <p:nvSpPr>
          <p:cNvPr id="260" name="직사각형 35"/>
          <p:cNvSpPr/>
          <p:nvPr/>
        </p:nvSpPr>
        <p:spPr>
          <a:xfrm>
            <a:off x="879288" y="13201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7" name="직사각형 3"/>
          <p:cNvSpPr/>
          <p:nvPr/>
        </p:nvSpPr>
        <p:spPr>
          <a:xfrm>
            <a:off x="1222188" y="1219200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Python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저장</a:t>
            </a:r>
          </a:p>
        </p:txBody>
      </p:sp>
      <p:pic>
        <p:nvPicPr>
          <p:cNvPr id="272" name="그림 27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5252" y="2564194"/>
            <a:ext cx="4059598" cy="2991051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pic>
        <p:nvPicPr>
          <p:cNvPr id="273" name="그림 27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52612" y="2004186"/>
            <a:ext cx="4815238" cy="3558414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6" name="직사각형 3"/>
          <p:cNvSpPr/>
          <p:nvPr/>
        </p:nvSpPr>
        <p:spPr>
          <a:xfrm>
            <a:off x="914400" y="1447800"/>
            <a:ext cx="6096000" cy="5657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상대경로 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Xpath!!</a:t>
            </a:r>
            <a:endParaRPr xmlns:mc="http://schemas.openxmlformats.org/markup-compatibility/2006" xmlns:hp="http://schemas.haansoft.com/office/presentation/8.0" lang="en-US" altLang="ko-KR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77" name="직사각형 35"/>
          <p:cNvSpPr/>
          <p:nvPr/>
        </p:nvSpPr>
        <p:spPr>
          <a:xfrm>
            <a:off x="590550" y="1636914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grpSp>
        <p:nvGrpSpPr>
          <p:cNvPr id="281" name=""/>
          <p:cNvGrpSpPr/>
          <p:nvPr/>
        </p:nvGrpSpPr>
        <p:grpSpPr>
          <a:xfrm rot="0">
            <a:off x="2290762" y="2419350"/>
            <a:ext cx="5324475" cy="3600450"/>
            <a:chOff x="2295525" y="2571750"/>
            <a:chExt cx="5324475" cy="3600450"/>
          </a:xfrm>
        </p:grpSpPr>
        <p:pic>
          <p:nvPicPr>
            <p:cNvPr id="279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295525" y="2571750"/>
              <a:ext cx="5314950" cy="3600450"/>
            </a:xfrm>
            <a:prstGeom prst="rect">
              <a:avLst/>
            </a:prstGeom>
            <a:ln w="57150">
              <a:solidFill>
                <a:srgbClr val="999999"/>
              </a:solidFill>
            </a:ln>
          </p:spPr>
        </p:pic>
        <p:sp>
          <p:nvSpPr>
            <p:cNvPr id="280" name=""/>
            <p:cNvSpPr/>
            <p:nvPr/>
          </p:nvSpPr>
          <p:spPr>
            <a:xfrm>
              <a:off x="6096000" y="5648325"/>
              <a:ext cx="1524000" cy="2750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399" y="2209800"/>
            <a:ext cx="6705600" cy="2303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Selenium</a:t>
            </a:r>
            <a:r>
              <a:rPr lang="ko-KR" altLang="en-US" sz="5200" b="1">
                <a:solidFill>
                  <a:schemeClr val="bg1"/>
                </a:solidFill>
              </a:rPr>
              <a:t> </a:t>
            </a:r>
            <a:endParaRPr lang="ko-KR" altLang="en-US" sz="5200" b="1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효율적으로 접근하기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76" name="직사각형 3"/>
          <p:cNvSpPr/>
          <p:nvPr/>
        </p:nvSpPr>
        <p:spPr>
          <a:xfrm>
            <a:off x="750375" y="1525904"/>
            <a:ext cx="8991600" cy="12934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selenium !!</a:t>
            </a:r>
            <a:r>
              <a:rPr xmlns:mc="http://schemas.openxmlformats.org/markup-compatibility/2006" xmlns:hp="http://schemas.haansoft.com/office/presentation/8.0" lang="ko-KR" altLang="en-US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이럴때 사용합니다</a:t>
            </a: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25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          사람의 추가적인 조작이 필요</a:t>
            </a:r>
            <a:r>
              <a:rPr xmlns:mc="http://schemas.openxmlformats.org/markup-compatibility/2006" xmlns:hp="http://schemas.haansoft.com/office/presentation/8.0" lang="ko-KR" altLang="en-US" sz="25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할 때</a:t>
            </a:r>
            <a:r>
              <a:rPr xmlns:mc="http://schemas.openxmlformats.org/markup-compatibility/2006" xmlns:hp="http://schemas.haansoft.com/office/presentation/8.0" lang="en-US" altLang="ko-KR" sz="25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5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사용합니다</a:t>
            </a:r>
            <a:r>
              <a:rPr xmlns:mc="http://schemas.openxmlformats.org/markup-compatibility/2006" xmlns:hp="http://schemas.haansoft.com/office/presentation/8.0" lang="en-US" altLang="ko-KR" sz="25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25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77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cxnSp>
        <p:nvCxnSpPr>
          <p:cNvPr id="278" name="직선 연결선 32"/>
          <p:cNvCxnSpPr/>
          <p:nvPr/>
        </p:nvCxnSpPr>
        <p:spPr>
          <a:xfrm flipH="1">
            <a:off x="1066800" y="2516504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직사각형 35"/>
          <p:cNvSpPr/>
          <p:nvPr/>
        </p:nvSpPr>
        <p:spPr>
          <a:xfrm>
            <a:off x="934766" y="3695700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0" name="직사각형 3"/>
          <p:cNvSpPr/>
          <p:nvPr/>
        </p:nvSpPr>
        <p:spPr>
          <a:xfrm>
            <a:off x="1353865" y="3581400"/>
            <a:ext cx="4619626" cy="44196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Login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이 필요한 페이지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1" name="직사각형 35"/>
          <p:cNvSpPr/>
          <p:nvPr/>
        </p:nvSpPr>
        <p:spPr>
          <a:xfrm>
            <a:off x="952501" y="4480561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2" name="직사각형 3"/>
          <p:cNvSpPr/>
          <p:nvPr/>
        </p:nvSpPr>
        <p:spPr>
          <a:xfrm>
            <a:off x="1371600" y="4366261"/>
            <a:ext cx="4619626" cy="4436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스크롤을 내려야하는 페이지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3" name="직사각형 35"/>
          <p:cNvSpPr/>
          <p:nvPr/>
        </p:nvSpPr>
        <p:spPr>
          <a:xfrm>
            <a:off x="982392" y="5271136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4" name="직사각형 3"/>
          <p:cNvSpPr/>
          <p:nvPr/>
        </p:nvSpPr>
        <p:spPr>
          <a:xfrm>
            <a:off x="1401491" y="5156836"/>
            <a:ext cx="7839075" cy="4436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버튼을 누르거나 데이터가 동적으로 출력되는 페이지 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</p:bldLst>
  </p:timing>
</p:sld>
</file>

<file path=ppt/slides/slide4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283" name="직사각형 35"/>
          <p:cNvSpPr/>
          <p:nvPr/>
        </p:nvSpPr>
        <p:spPr>
          <a:xfrm>
            <a:off x="762000" y="1554652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4" name="직사각형 3"/>
          <p:cNvSpPr/>
          <p:nvPr/>
        </p:nvSpPr>
        <p:spPr>
          <a:xfrm>
            <a:off x="1144314" y="1442085"/>
            <a:ext cx="4619626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Login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이 필요한 페이지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5" name="직사각형 3"/>
          <p:cNvSpPr/>
          <p:nvPr/>
        </p:nvSpPr>
        <p:spPr>
          <a:xfrm>
            <a:off x="1676400" y="3022282"/>
            <a:ext cx="6553200" cy="7877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8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37781" y="2286000"/>
            <a:ext cx="5230438" cy="37338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283" name="직사각형 35"/>
          <p:cNvSpPr/>
          <p:nvPr/>
        </p:nvSpPr>
        <p:spPr>
          <a:xfrm>
            <a:off x="762000" y="1554652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4" name="직사각형 3"/>
          <p:cNvSpPr/>
          <p:nvPr/>
        </p:nvSpPr>
        <p:spPr>
          <a:xfrm>
            <a:off x="1144314" y="1442085"/>
            <a:ext cx="4619626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스크롤을 내려야하는 페이지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5" name="직사각형 3"/>
          <p:cNvSpPr/>
          <p:nvPr/>
        </p:nvSpPr>
        <p:spPr>
          <a:xfrm>
            <a:off x="1676400" y="3022282"/>
            <a:ext cx="6553200" cy="7877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4123" y="2362200"/>
            <a:ext cx="6137754" cy="342899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28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82975" y="2987675"/>
            <a:ext cx="2940050" cy="88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284" name="직사각형 3"/>
          <p:cNvSpPr/>
          <p:nvPr/>
        </p:nvSpPr>
        <p:spPr>
          <a:xfrm>
            <a:off x="466723" y="1461135"/>
            <a:ext cx="4619626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Broswer - Console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5" name="직사각형 3"/>
          <p:cNvSpPr/>
          <p:nvPr/>
        </p:nvSpPr>
        <p:spPr>
          <a:xfrm>
            <a:off x="1676400" y="3403282"/>
            <a:ext cx="6553200" cy="7877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8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9325" y="3200400"/>
            <a:ext cx="7614517" cy="22860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grpSp>
        <p:nvGrpSpPr>
          <p:cNvPr id="293" name=""/>
          <p:cNvGrpSpPr/>
          <p:nvPr/>
        </p:nvGrpSpPr>
        <p:grpSpPr>
          <a:xfrm rot="0">
            <a:off x="990600" y="2133600"/>
            <a:ext cx="7620000" cy="762000"/>
            <a:chOff x="990600" y="1752600"/>
            <a:chExt cx="7620000" cy="762000"/>
          </a:xfrm>
        </p:grpSpPr>
        <p:sp>
          <p:nvSpPr>
            <p:cNvPr id="291" name="직사각형 3"/>
            <p:cNvSpPr/>
            <p:nvPr/>
          </p:nvSpPr>
          <p:spPr>
            <a:xfrm>
              <a:off x="1142999" y="1945005"/>
              <a:ext cx="7210426" cy="3962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sz="20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브라우저에 명령하거나 브라우저 관련정보를 알아낼 수 있음</a:t>
              </a:r>
              <a:endParaRPr xmlns:mc="http://schemas.openxmlformats.org/markup-compatibility/2006" xmlns:hp="http://schemas.haansoft.com/office/presentation/8.0" lang="ko-KR" altLang="en-US" sz="2000" b="1" cap="none" spc="0" mc:Ignorable="hp" hp:hslEmbossed="0">
                <a:ln w="0"/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2" name=""/>
            <p:cNvSpPr/>
            <p:nvPr/>
          </p:nvSpPr>
          <p:spPr>
            <a:xfrm>
              <a:off x="990600" y="1752600"/>
              <a:ext cx="7620000" cy="762000"/>
            </a:xfrm>
            <a:prstGeom prst="rect">
              <a:avLst/>
            </a:prstGeom>
            <a:noFill/>
            <a:ln w="57150">
              <a:solidFill>
                <a:srgbClr val="99999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284" name="직사각형 3"/>
          <p:cNvSpPr/>
          <p:nvPr/>
        </p:nvSpPr>
        <p:spPr>
          <a:xfrm>
            <a:off x="466724" y="1524000"/>
            <a:ext cx="8905876" cy="4362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Selenium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에서도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execute_script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로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Console 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처리가능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5" name="직사각형 3"/>
          <p:cNvSpPr/>
          <p:nvPr/>
        </p:nvSpPr>
        <p:spPr>
          <a:xfrm>
            <a:off x="1676400" y="3542347"/>
            <a:ext cx="6553200" cy="7877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93" name=""/>
          <p:cNvGrpSpPr/>
          <p:nvPr/>
        </p:nvGrpSpPr>
        <p:grpSpPr>
          <a:xfrm rot="0">
            <a:off x="990600" y="2196465"/>
            <a:ext cx="7620000" cy="762000"/>
            <a:chOff x="990600" y="1752600"/>
            <a:chExt cx="7620000" cy="762000"/>
          </a:xfrm>
        </p:grpSpPr>
        <p:sp>
          <p:nvSpPr>
            <p:cNvPr id="291" name="직사각형 3"/>
            <p:cNvSpPr/>
            <p:nvPr/>
          </p:nvSpPr>
          <p:spPr>
            <a:xfrm>
              <a:off x="1142999" y="1945005"/>
              <a:ext cx="7210426" cy="3962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en-US" altLang="ko-KR" sz="20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Scroll </a:t>
              </a:r>
              <a:r>
                <a:rPr xmlns:mc="http://schemas.openxmlformats.org/markup-compatibility/2006" xmlns:hp="http://schemas.haansoft.com/office/presentation/8.0" lang="ko-KR" altLang="en-US" sz="20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관련 명령</a:t>
              </a:r>
              <a:r>
                <a:rPr xmlns:mc="http://schemas.openxmlformats.org/markup-compatibility/2006" xmlns:hp="http://schemas.haansoft.com/office/presentation/8.0" lang="en-US" altLang="ko-KR" sz="20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,</a:t>
              </a:r>
              <a:r>
                <a:rPr xmlns:mc="http://schemas.openxmlformats.org/markup-compatibility/2006" xmlns:hp="http://schemas.haansoft.com/office/presentation/8.0" lang="ko-KR" altLang="en-US" sz="20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 정보확인</a:t>
              </a:r>
              <a:endParaRPr xmlns:mc="http://schemas.openxmlformats.org/markup-compatibility/2006" xmlns:hp="http://schemas.haansoft.com/office/presentation/8.0" lang="ko-KR" altLang="en-US" sz="2000" b="1" cap="none" spc="0" mc:Ignorable="hp" hp:hslEmbossed="0">
                <a:ln w="0"/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2" name=""/>
            <p:cNvSpPr/>
            <p:nvPr/>
          </p:nvSpPr>
          <p:spPr>
            <a:xfrm>
              <a:off x="990600" y="1752600"/>
              <a:ext cx="7620000" cy="762000"/>
            </a:xfrm>
            <a:prstGeom prst="rect">
              <a:avLst/>
            </a:prstGeom>
            <a:noFill/>
            <a:ln w="57150">
              <a:solidFill>
                <a:srgbClr val="99999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94" name="직사각형 35"/>
          <p:cNvSpPr/>
          <p:nvPr/>
        </p:nvSpPr>
        <p:spPr>
          <a:xfrm>
            <a:off x="876300" y="353568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5" name="직사각형 3"/>
          <p:cNvSpPr/>
          <p:nvPr/>
        </p:nvSpPr>
        <p:spPr>
          <a:xfrm>
            <a:off x="1219200" y="3415665"/>
            <a:ext cx="8001000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document.documentElement.scrollHeight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6" name="직사각형 35"/>
          <p:cNvSpPr/>
          <p:nvPr/>
        </p:nvSpPr>
        <p:spPr>
          <a:xfrm>
            <a:off x="876300" y="481203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7" name="직사각형 3"/>
          <p:cNvSpPr/>
          <p:nvPr/>
        </p:nvSpPr>
        <p:spPr>
          <a:xfrm>
            <a:off x="1219200" y="4711065"/>
            <a:ext cx="3228975" cy="4434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scrollTo(0, x)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8" name="직사각형 3"/>
          <p:cNvSpPr/>
          <p:nvPr/>
        </p:nvSpPr>
        <p:spPr>
          <a:xfrm>
            <a:off x="1649924" y="3962400"/>
            <a:ext cx="80772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현재 웹 페이지의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Height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99" name="직선 연결선 32"/>
          <p:cNvCxnSpPr/>
          <p:nvPr/>
        </p:nvCxnSpPr>
        <p:spPr>
          <a:xfrm flipH="1">
            <a:off x="926024" y="418215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직사각형 3"/>
          <p:cNvSpPr/>
          <p:nvPr/>
        </p:nvSpPr>
        <p:spPr>
          <a:xfrm>
            <a:off x="1714500" y="5306898"/>
            <a:ext cx="80772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현재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(0)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로 부터 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x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만큼 스크롤을 내린다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!</a:t>
            </a: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301" name="직선 연결선 32"/>
          <p:cNvCxnSpPr/>
          <p:nvPr/>
        </p:nvCxnSpPr>
        <p:spPr>
          <a:xfrm flipH="1">
            <a:off x="990600" y="55266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pic>
        <p:nvPicPr>
          <p:cNvPr id="30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914400"/>
            <a:ext cx="9017127" cy="1883235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303" name="직사각형 35"/>
          <p:cNvSpPr/>
          <p:nvPr/>
        </p:nvSpPr>
        <p:spPr>
          <a:xfrm>
            <a:off x="445576" y="31870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4" name="직사각형 3"/>
          <p:cNvSpPr/>
          <p:nvPr/>
        </p:nvSpPr>
        <p:spPr>
          <a:xfrm>
            <a:off x="788476" y="3067050"/>
            <a:ext cx="8001000" cy="4426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21 Line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5" name="직사각형 3"/>
          <p:cNvSpPr/>
          <p:nvPr/>
        </p:nvSpPr>
        <p:spPr>
          <a:xfrm>
            <a:off x="1181100" y="3585210"/>
            <a:ext cx="8077200" cy="4133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현재 내릴 수 있는 높이까지 스크롤을 내림</a:t>
            </a:r>
            <a:endParaRPr xmlns:mc="http://schemas.openxmlformats.org/markup-compatibility/2006" xmlns:hp="http://schemas.haansoft.com/office/presentation/8.0" lang="ko-KR" altLang="en-US" sz="21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306" name="직선 연결선 32"/>
          <p:cNvCxnSpPr/>
          <p:nvPr/>
        </p:nvCxnSpPr>
        <p:spPr>
          <a:xfrm flipH="1">
            <a:off x="485775" y="378591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직사각형 35"/>
          <p:cNvSpPr/>
          <p:nvPr/>
        </p:nvSpPr>
        <p:spPr>
          <a:xfrm>
            <a:off x="445576" y="426023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8" name="직사각형 3"/>
          <p:cNvSpPr/>
          <p:nvPr/>
        </p:nvSpPr>
        <p:spPr>
          <a:xfrm>
            <a:off x="788476" y="4140223"/>
            <a:ext cx="8001000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23 Line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9" name="직사각형 3"/>
          <p:cNvSpPr/>
          <p:nvPr/>
        </p:nvSpPr>
        <p:spPr>
          <a:xfrm>
            <a:off x="1181100" y="4657725"/>
            <a:ext cx="8077200" cy="4082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스크롤을 내린 후 현재 내릴 수 있는 높이를 반환</a:t>
            </a:r>
            <a:endParaRPr xmlns:mc="http://schemas.openxmlformats.org/markup-compatibility/2006" xmlns:hp="http://schemas.haansoft.com/office/presentation/8.0" lang="ko-KR" altLang="en-US" sz="21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310" name="직선 연결선 32"/>
          <p:cNvCxnSpPr/>
          <p:nvPr/>
        </p:nvCxnSpPr>
        <p:spPr>
          <a:xfrm flipH="1">
            <a:off x="495300" y="4857838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직사각형 35"/>
          <p:cNvSpPr/>
          <p:nvPr/>
        </p:nvSpPr>
        <p:spPr>
          <a:xfrm>
            <a:off x="483676" y="5390492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12" name="직사각형 3"/>
          <p:cNvSpPr/>
          <p:nvPr/>
        </p:nvSpPr>
        <p:spPr>
          <a:xfrm>
            <a:off x="826576" y="5270477"/>
            <a:ext cx="8001000" cy="4426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24 Line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13" name="직사각형 3"/>
          <p:cNvSpPr/>
          <p:nvPr/>
        </p:nvSpPr>
        <p:spPr>
          <a:xfrm>
            <a:off x="1257300" y="5768340"/>
            <a:ext cx="8077200" cy="4133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스크롤을 다 내린 경우</a:t>
            </a:r>
            <a:r>
              <a:rPr xmlns:mc="http://schemas.openxmlformats.org/markup-compatibility/2006" xmlns:hp="http://schemas.haansoft.com/office/presentation/8.0" lang="en-US" altLang="ko-KR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!!!</a:t>
            </a:r>
            <a:r>
              <a:rPr xmlns:mc="http://schemas.openxmlformats.org/markup-compatibility/2006" xmlns:hp="http://schemas.haansoft.com/office/presentation/8.0" lang="ko-KR" altLang="en-US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break</a:t>
            </a:r>
            <a:endParaRPr xmlns:mc="http://schemas.openxmlformats.org/markup-compatibility/2006" xmlns:hp="http://schemas.haansoft.com/office/presentation/8.0" lang="en-US" altLang="ko-KR" sz="21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314" name="직선 연결선 32"/>
          <p:cNvCxnSpPr/>
          <p:nvPr/>
        </p:nvCxnSpPr>
        <p:spPr>
          <a:xfrm flipH="1">
            <a:off x="533400" y="5988093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315" name="직사각형 3"/>
          <p:cNvSpPr/>
          <p:nvPr/>
        </p:nvSpPr>
        <p:spPr>
          <a:xfrm>
            <a:off x="1676400" y="3035141"/>
            <a:ext cx="6553200" cy="7920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제일 중요한 건 사이트 마다의 특성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!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 </a:t>
            </a: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pic>
        <p:nvPicPr>
          <p:cNvPr id="3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5500" y="1219200"/>
            <a:ext cx="8254999" cy="349884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316" name="직사각형 3"/>
          <p:cNvSpPr/>
          <p:nvPr/>
        </p:nvSpPr>
        <p:spPr>
          <a:xfrm>
            <a:off x="1164149" y="5257800"/>
            <a:ext cx="8077200" cy="10458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이 로고가 나올때 정도가 되야 댓글이 생성됨</a:t>
            </a:r>
            <a:r>
              <a:rPr xmlns:mc="http://schemas.openxmlformats.org/markup-compatibility/2006" xmlns:hp="http://schemas.haansoft.com/office/presentation/8.0" lang="en-US" altLang="ko-KR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!!</a:t>
            </a:r>
            <a:endParaRPr xmlns:mc="http://schemas.openxmlformats.org/markup-compatibility/2006" xmlns:hp="http://schemas.haansoft.com/office/presentation/8.0" lang="en-US" altLang="ko-KR" sz="21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  <a:p>
            <a:pPr algn="ctr">
              <a:defRPr/>
            </a:pPr>
            <a:endParaRPr xmlns:mc="http://schemas.openxmlformats.org/markup-compatibility/2006" xmlns:hp="http://schemas.haansoft.com/office/presentation/8.0" lang="en-US" altLang="ko-KR" sz="21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만약</a:t>
            </a:r>
            <a:r>
              <a:rPr xmlns:mc="http://schemas.openxmlformats.org/markup-compatibility/2006" xmlns:hp="http://schemas.haansoft.com/office/presentation/8.0" lang="en-US" altLang="ko-KR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,</a:t>
            </a:r>
            <a:r>
              <a:rPr xmlns:mc="http://schemas.openxmlformats.org/markup-compatibility/2006" xmlns:hp="http://schemas.haansoft.com/office/presentation/8.0" lang="ko-KR" altLang="en-US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ko-KR" altLang="en-US" sz="2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스크롤을 내리자마자 댓글을 가져오려한다</a:t>
            </a:r>
            <a:r>
              <a:rPr xmlns:mc="http://schemas.openxmlformats.org/markup-compatibility/2006" xmlns:hp="http://schemas.haansoft.com/office/presentation/8.0" lang="en-US" altLang="ko-KR" sz="21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?????</a:t>
            </a:r>
            <a:endParaRPr xmlns:mc="http://schemas.openxmlformats.org/markup-compatibility/2006" xmlns:hp="http://schemas.haansoft.com/office/presentation/8.0" lang="en-US" altLang="ko-KR" sz="21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17" name="직선 연결선 32"/>
          <p:cNvCxnSpPr/>
          <p:nvPr/>
        </p:nvCxnSpPr>
        <p:spPr>
          <a:xfrm rot="16200000" flipH="1">
            <a:off x="723900" y="3619500"/>
            <a:ext cx="1981200" cy="990600"/>
          </a:xfrm>
          <a:prstGeom prst="line">
            <a:avLst/>
          </a:prstGeom>
          <a:ln w="76200">
            <a:solidFill>
              <a:srgbClr val="ff0000"/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"/>
          <p:cNvSpPr/>
          <p:nvPr/>
        </p:nvSpPr>
        <p:spPr>
          <a:xfrm>
            <a:off x="4454236" y="3886200"/>
            <a:ext cx="997527" cy="5334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설치</a:t>
            </a:r>
          </a:p>
        </p:txBody>
      </p:sp>
      <p:sp>
        <p:nvSpPr>
          <p:cNvPr id="260" name="직사각형 35"/>
          <p:cNvSpPr/>
          <p:nvPr/>
        </p:nvSpPr>
        <p:spPr>
          <a:xfrm>
            <a:off x="879288" y="24631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7" name="직사각형 3"/>
          <p:cNvSpPr/>
          <p:nvPr/>
        </p:nvSpPr>
        <p:spPr>
          <a:xfrm>
            <a:off x="1222188" y="2362200"/>
            <a:ext cx="3248025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Python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실행 결과</a:t>
            </a:r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8775" y="3293745"/>
            <a:ext cx="9188449" cy="730250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cxnSp>
        <p:nvCxnSpPr>
          <p:cNvPr id="275" name="직선 연결선 32"/>
          <p:cNvCxnSpPr/>
          <p:nvPr/>
        </p:nvCxnSpPr>
        <p:spPr>
          <a:xfrm flipH="1">
            <a:off x="1213943" y="504063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33"/>
          <p:cNvSpPr txBox="1"/>
          <p:nvPr/>
        </p:nvSpPr>
        <p:spPr>
          <a:xfrm>
            <a:off x="1935745" y="4834891"/>
            <a:ext cx="7055855" cy="422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맑은 고딕"/>
              </a:rPr>
              <a:t>파일 생성</a:t>
            </a:r>
            <a:r>
              <a:rPr lang="en-US" altLang="ko-KR" sz="2200" b="1">
                <a:latin typeface="맑은 고딕"/>
              </a:rPr>
              <a:t>,</a:t>
            </a:r>
            <a:r>
              <a:rPr lang="ko-KR" altLang="en-US" sz="2200" b="1">
                <a:latin typeface="맑은 고딕"/>
              </a:rPr>
              <a:t> 불러오기</a:t>
            </a:r>
            <a:r>
              <a:rPr lang="en-US" altLang="ko-KR" sz="2200" b="1">
                <a:latin typeface="맑은 고딕"/>
              </a:rPr>
              <a:t>,</a:t>
            </a:r>
            <a:r>
              <a:rPr lang="ko-KR" altLang="en-US" sz="2200" b="1">
                <a:latin typeface="맑은 고딕"/>
              </a:rPr>
              <a:t> 저장</a:t>
            </a:r>
            <a:r>
              <a:rPr lang="en-US" altLang="ko-KR" sz="2200" b="1">
                <a:latin typeface="맑은 고딕"/>
              </a:rPr>
              <a:t>,</a:t>
            </a:r>
            <a:r>
              <a:rPr lang="ko-KR" altLang="en-US" sz="2200" b="1">
                <a:latin typeface="맑은 고딕"/>
              </a:rPr>
              <a:t> 실행 과정이 번거로움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316" name="직사각형 3"/>
          <p:cNvSpPr/>
          <p:nvPr/>
        </p:nvSpPr>
        <p:spPr>
          <a:xfrm>
            <a:off x="914400" y="4993005"/>
            <a:ext cx="8077200" cy="4152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댓글이 생기고 난 후 가져올 수 있음</a:t>
            </a:r>
            <a:r>
              <a:rPr xmlns:mc="http://schemas.openxmlformats.org/markup-compatibility/2006" xmlns:hp="http://schemas.haansoft.com/office/presentation/8.0" lang="en-US" altLang="ko-KR" sz="21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!!!</a:t>
            </a:r>
            <a:endParaRPr xmlns:mc="http://schemas.openxmlformats.org/markup-compatibility/2006" xmlns:hp="http://schemas.haansoft.com/office/presentation/8.0" lang="ko-KR" altLang="en-US" sz="21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6675" y="1828800"/>
            <a:ext cx="7232650" cy="276225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283" name="직사각형 35"/>
          <p:cNvSpPr/>
          <p:nvPr/>
        </p:nvSpPr>
        <p:spPr>
          <a:xfrm>
            <a:off x="762000" y="1554652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4" name="직사각형 3"/>
          <p:cNvSpPr/>
          <p:nvPr/>
        </p:nvSpPr>
        <p:spPr>
          <a:xfrm>
            <a:off x="1144314" y="1442085"/>
            <a:ext cx="8533086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버튼을 누르거나 데이터가 동적으로 출력되는 페이지 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85" name="직사각형 3"/>
          <p:cNvSpPr/>
          <p:nvPr/>
        </p:nvSpPr>
        <p:spPr>
          <a:xfrm>
            <a:off x="1676400" y="3022282"/>
            <a:ext cx="6553200" cy="7877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8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4900" y="2316305"/>
            <a:ext cx="7696200" cy="3322495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8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Web Browser </a:t>
            </a:r>
            <a:r>
              <a:rPr lang="ko-KR" altLang="en-US" b="1">
                <a:latin typeface="+mn-ea"/>
              </a:rPr>
              <a:t>자동화</a:t>
            </a:r>
            <a:endParaRPr lang="ko-KR" altLang="en-US" b="1">
              <a:latin typeface="+mn-ea"/>
            </a:endParaRPr>
          </a:p>
        </p:txBody>
      </p:sp>
      <p:sp>
        <p:nvSpPr>
          <p:cNvPr id="290" name="직사각형 3"/>
          <p:cNvSpPr/>
          <p:nvPr/>
        </p:nvSpPr>
        <p:spPr>
          <a:xfrm>
            <a:off x="1676400" y="2674739"/>
            <a:ext cx="6553200" cy="15085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dk1"/>
                </a:solidFill>
                <a:latin typeface="+mn-ea"/>
              </a:rPr>
              <a:t>news.txt 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dk1"/>
                </a:solidFill>
                <a:latin typeface="+mn-ea"/>
              </a:rPr>
              <a:t>를 </a:t>
            </a: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chemeClr val="dk1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dk1"/>
                </a:solidFill>
                <a:latin typeface="+mn-ea"/>
              </a:rPr>
              <a:t>interpret_news.txt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dk1"/>
                </a:solidFill>
                <a:latin typeface="+mn-ea"/>
              </a:rPr>
              <a:t> 로 번역하기</a:t>
            </a: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chemeClr val="dk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72390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크롤링 </a:t>
            </a:r>
            <a:r>
              <a:rPr lang="en-US" altLang="ko-KR" sz="5200" b="1">
                <a:solidFill>
                  <a:schemeClr val="bg1"/>
                </a:solidFill>
              </a:rPr>
              <a:t>+ </a:t>
            </a:r>
            <a:r>
              <a:rPr lang="ko-KR" altLang="en-US" sz="5200" b="1">
                <a:solidFill>
                  <a:schemeClr val="bg1"/>
                </a:solidFill>
              </a:rPr>
              <a:t>데이터 시각화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2452687"/>
            <a:ext cx="9105901" cy="195548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블랙핑크의 전 앨범과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수록곡을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Crawling 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해와라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복습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가사는 어디서 가져올까</a:t>
            </a:r>
            <a:r>
              <a:rPr lang="en-US" altLang="ko-KR" b="1">
                <a:latin typeface="+mn-ea"/>
              </a:rPr>
              <a:t>?</a:t>
            </a:r>
            <a:endParaRPr lang="en-US" altLang="ko-KR" b="1">
              <a:latin typeface="+mn-ea"/>
            </a:endParaRPr>
          </a:p>
        </p:txBody>
      </p:sp>
      <p:pic>
        <p:nvPicPr>
          <p:cNvPr id="3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8950" y="1341929"/>
            <a:ext cx="6388100" cy="4174141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pic>
        <p:nvPicPr>
          <p:cNvPr id="3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5550" y="1295400"/>
            <a:ext cx="4914900" cy="3276600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324" name="직사각형 3"/>
          <p:cNvSpPr/>
          <p:nvPr/>
        </p:nvSpPr>
        <p:spPr>
          <a:xfrm>
            <a:off x="400048" y="4673917"/>
            <a:ext cx="9105902" cy="1020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이 정보는 어디서 오는거지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...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??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6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가사는 어디서 가져올까</a:t>
            </a:r>
            <a:r>
              <a:rPr lang="en-US" altLang="ko-KR" b="1">
                <a:latin typeface="+mn-ea"/>
              </a:rPr>
              <a:t>?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Network </a:t>
            </a:r>
            <a:r>
              <a:rPr lang="ko-KR" altLang="en-US" b="1">
                <a:latin typeface="+mn-ea"/>
              </a:rPr>
              <a:t>탭</a:t>
            </a:r>
            <a:endParaRPr lang="ko-KR" altLang="en-US" b="1">
              <a:latin typeface="+mn-ea"/>
            </a:endParaRPr>
          </a:p>
        </p:txBody>
      </p:sp>
      <p:sp>
        <p:nvSpPr>
          <p:cNvPr id="324" name="직사각형 3"/>
          <p:cNvSpPr/>
          <p:nvPr/>
        </p:nvSpPr>
        <p:spPr>
          <a:xfrm>
            <a:off x="400049" y="5533072"/>
            <a:ext cx="9105902" cy="1020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Network 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에서 확인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6400" y="1066800"/>
            <a:ext cx="6553200" cy="4017287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pic>
        <p:nvPicPr>
          <p:cNvPr id="3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814" y="3407687"/>
            <a:ext cx="8772371" cy="1981199"/>
          </a:xfrm>
          <a:prstGeom prst="rect">
            <a:avLst/>
          </a:prstGeom>
          <a:ln w="76200">
            <a:solidFill>
              <a:srgbClr val="999999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Xml </a:t>
            </a:r>
            <a:r>
              <a:rPr lang="ko-KR" altLang="en-US" b="1">
                <a:latin typeface="+mn-ea"/>
              </a:rPr>
              <a:t>데이터</a:t>
            </a:r>
            <a:endParaRPr lang="ko-KR" altLang="en-US" b="1">
              <a:latin typeface="+mn-ea"/>
            </a:endParaRPr>
          </a:p>
        </p:txBody>
      </p:sp>
      <p:pic>
        <p:nvPicPr>
          <p:cNvPr id="3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6438" y="1219200"/>
            <a:ext cx="8793123" cy="4772025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329" name=""/>
          <p:cNvSpPr/>
          <p:nvPr/>
        </p:nvSpPr>
        <p:spPr>
          <a:xfrm>
            <a:off x="1981200" y="2933700"/>
            <a:ext cx="457200" cy="990599"/>
          </a:xfrm>
          <a:prstGeom prst="downArrow">
            <a:avLst>
              <a:gd name="adj1" fmla="val 50000"/>
              <a:gd name="adj2" fmla="val 422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2062043"/>
            <a:ext cx="9105901" cy="28909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어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...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잠깐만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??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URL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주목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만약 하나의 페이지에서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가사를 뽑아올 수 있다면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??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Get Point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7394" y="1066800"/>
            <a:ext cx="8631212" cy="4267200"/>
          </a:xfrm>
          <a:prstGeom prst="rect">
            <a:avLst/>
          </a:prstGeom>
          <a:solidFill>
            <a:schemeClr val="accent1"/>
          </a:solidFill>
          <a:ln w="57150">
            <a:solidFill>
              <a:srgbClr val="455F7E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09600" y="5737861"/>
            <a:ext cx="7315200" cy="594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300" b="1">
                <a:latin typeface="맑은 고딕"/>
              </a:rPr>
              <a:t>네이버 영화관 평점 조작</a:t>
            </a:r>
          </a:p>
        </p:txBody>
      </p:sp>
      <p:sp>
        <p:nvSpPr>
          <p:cNvPr id="5" name="직사각형 3"/>
          <p:cNvSpPr/>
          <p:nvPr/>
        </p:nvSpPr>
        <p:spPr>
          <a:xfrm>
            <a:off x="5323909" y="6337936"/>
            <a:ext cx="4886891" cy="367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e-mail : gksvnsfl200@naver.com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IDE </a:t>
            </a:r>
            <a:r>
              <a:rPr lang="ko-KR" altLang="en-US" b="1">
                <a:latin typeface="+mn-ea"/>
              </a:rPr>
              <a:t>설치 </a:t>
            </a:r>
            <a:r>
              <a:rPr lang="en-US" altLang="ko-KR" b="1">
                <a:latin typeface="+mn-ea"/>
              </a:rPr>
              <a:t>(visual studio code)</a:t>
            </a:r>
          </a:p>
        </p:txBody>
      </p:sp>
      <p:sp>
        <p:nvSpPr>
          <p:cNvPr id="261" name="직사각형 35"/>
          <p:cNvSpPr/>
          <p:nvPr/>
        </p:nvSpPr>
        <p:spPr>
          <a:xfrm>
            <a:off x="915893" y="256413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2" name="직사각형 3"/>
          <p:cNvSpPr/>
          <p:nvPr/>
        </p:nvSpPr>
        <p:spPr>
          <a:xfrm>
            <a:off x="1258793" y="2438400"/>
            <a:ext cx="7388412" cy="4648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500" b="1" cap="none" spc="0">
                <a:ln w="0"/>
                <a:solidFill>
                  <a:schemeClr val="tx1"/>
                </a:solidFill>
                <a:latin typeface="+mn-ea"/>
              </a:rPr>
              <a:t>Python Shell</a:t>
            </a:r>
          </a:p>
        </p:txBody>
      </p:sp>
      <p:cxnSp>
        <p:nvCxnSpPr>
          <p:cNvPr id="266" name="직선 연결선 32"/>
          <p:cNvCxnSpPr/>
          <p:nvPr/>
        </p:nvCxnSpPr>
        <p:spPr>
          <a:xfrm flipH="1">
            <a:off x="993374" y="382905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33"/>
          <p:cNvSpPr txBox="1"/>
          <p:nvPr/>
        </p:nvSpPr>
        <p:spPr>
          <a:xfrm>
            <a:off x="1743750" y="3632836"/>
            <a:ext cx="7055855" cy="42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rgbClr val="FF0000"/>
                </a:solidFill>
                <a:latin typeface="맑은 고딕"/>
              </a:rPr>
              <a:t>대화형 모드</a:t>
            </a:r>
            <a:r>
              <a:rPr lang="ko-KR" altLang="en-US" sz="2200" b="1">
                <a:latin typeface="맑은 고딕"/>
              </a:rPr>
              <a:t>라고 부름</a:t>
            </a:r>
          </a:p>
        </p:txBody>
      </p:sp>
      <p:cxnSp>
        <p:nvCxnSpPr>
          <p:cNvPr id="268" name="직선 연결선 32"/>
          <p:cNvCxnSpPr/>
          <p:nvPr/>
        </p:nvCxnSpPr>
        <p:spPr>
          <a:xfrm flipH="1">
            <a:off x="1002898" y="450532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33"/>
          <p:cNvSpPr txBox="1"/>
          <p:nvPr/>
        </p:nvSpPr>
        <p:spPr>
          <a:xfrm>
            <a:off x="1753273" y="4309111"/>
            <a:ext cx="5186701" cy="42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rgbClr val="FF0000"/>
                </a:solidFill>
                <a:latin typeface="맑은 고딕"/>
              </a:rPr>
              <a:t>간단한 정보 확인</a:t>
            </a:r>
            <a:r>
              <a:rPr lang="ko-KR" altLang="en-US" sz="2200" b="1">
                <a:latin typeface="맑은 고딕"/>
              </a:rPr>
              <a:t> 시 사용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8" y="2917447"/>
            <a:ext cx="9105901" cy="102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각 노래에 대한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ID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값을 추출하자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Get Point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8" y="2917447"/>
            <a:ext cx="9105901" cy="102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블랙핑크의 모든 가사를 긁어오자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Get Point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8" y="2450276"/>
            <a:ext cx="9105901" cy="19578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블랙핑크의 모든 가사의 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빈도수를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Dictionary 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에 저장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Get Point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8" y="2450276"/>
            <a:ext cx="9105901" cy="19578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가사의 빈도수를 체크하고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turtle 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로 나타내세요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Get Point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333500" y="2895600"/>
            <a:ext cx="7239000" cy="88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파일 및 사진관리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os,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pillow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1051891" y="21513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394791" y="2050370"/>
            <a:ext cx="6474012" cy="44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os Library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1468003" y="2779769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2213941" y="2579744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파일관리 라이브러리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2" name="직사각형 35"/>
          <p:cNvSpPr/>
          <p:nvPr/>
        </p:nvSpPr>
        <p:spPr>
          <a:xfrm>
            <a:off x="1051891" y="414608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1394791" y="4045120"/>
            <a:ext cx="8039100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pillow Library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4" name="직선 연결선 32"/>
          <p:cNvCxnSpPr/>
          <p:nvPr/>
        </p:nvCxnSpPr>
        <p:spPr>
          <a:xfrm flipH="1">
            <a:off x="1468002" y="480712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"/>
          <p:cNvSpPr txBox="1"/>
          <p:nvPr/>
        </p:nvSpPr>
        <p:spPr>
          <a:xfrm>
            <a:off x="2209800" y="4607096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사진관리 라이브러리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44" name=""/>
          <p:cNvSpPr/>
          <p:nvPr/>
        </p:nvSpPr>
        <p:spPr>
          <a:xfrm>
            <a:off x="571500" y="3886200"/>
            <a:ext cx="8763000" cy="17526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경로의 분류</a:t>
            </a:r>
            <a:endParaRPr lang="ko-KR" altLang="en-US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685800" y="196405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19" name="TextBox 33"/>
          <p:cNvSpPr txBox="1"/>
          <p:nvPr/>
        </p:nvSpPr>
        <p:spPr>
          <a:xfrm>
            <a:off x="1047750" y="1828800"/>
            <a:ext cx="2201427" cy="517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dk1"/>
                </a:solidFill>
                <a:latin typeface="맑은 고딕"/>
              </a:rPr>
              <a:t>절대경로</a:t>
            </a:r>
            <a:endParaRPr lang="ko-KR" altLang="en-US" sz="28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53" name="직사각형 35"/>
          <p:cNvSpPr/>
          <p:nvPr/>
        </p:nvSpPr>
        <p:spPr>
          <a:xfrm>
            <a:off x="752475" y="40633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54" name="TextBox 33"/>
          <p:cNvSpPr txBox="1"/>
          <p:nvPr/>
        </p:nvSpPr>
        <p:spPr>
          <a:xfrm>
            <a:off x="1114425" y="3928110"/>
            <a:ext cx="2201427" cy="51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solidFill>
                  <a:schemeClr val="dk1"/>
                </a:solidFill>
                <a:latin typeface="맑은 고딕"/>
              </a:rPr>
              <a:t>상대경로</a:t>
            </a:r>
            <a:endParaRPr lang="ko-KR" altLang="en-US" sz="2800" b="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355" name="직선 연결선 32"/>
          <p:cNvCxnSpPr/>
          <p:nvPr/>
        </p:nvCxnSpPr>
        <p:spPr>
          <a:xfrm flipH="1">
            <a:off x="867927" y="269879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3"/>
          <p:cNvSpPr txBox="1"/>
          <p:nvPr/>
        </p:nvSpPr>
        <p:spPr>
          <a:xfrm>
            <a:off x="1613865" y="2498770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최상위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Directory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로 부터의 경로를 지칭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357" name="직선 연결선 32"/>
          <p:cNvCxnSpPr/>
          <p:nvPr/>
        </p:nvCxnSpPr>
        <p:spPr>
          <a:xfrm flipH="1">
            <a:off x="998289" y="482917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TextBox 33"/>
          <p:cNvSpPr txBox="1"/>
          <p:nvPr/>
        </p:nvSpPr>
        <p:spPr>
          <a:xfrm>
            <a:off x="1744227" y="4629150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현재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Directory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로 부터의 경로를 지칭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경로의 분류</a:t>
            </a:r>
            <a:endParaRPr lang="ko-KR" altLang="en-US" b="1">
              <a:latin typeface="+mn-ea"/>
            </a:endParaRPr>
          </a:p>
        </p:txBody>
      </p:sp>
      <p:pic>
        <p:nvPicPr>
          <p:cNvPr id="3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3100" y="1219200"/>
            <a:ext cx="4432300" cy="2908300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pic>
        <p:nvPicPr>
          <p:cNvPr id="36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9600" y="3429000"/>
            <a:ext cx="4648199" cy="2921264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os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650734" y="1869462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013836" y="1677057"/>
            <a:ext cx="6474012" cy="517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os.getcwd( )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832861" y="258515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578799" y="2385127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현재 경로 반환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49" name="직사각형 35"/>
          <p:cNvSpPr/>
          <p:nvPr/>
        </p:nvSpPr>
        <p:spPr>
          <a:xfrm>
            <a:off x="661458" y="346013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50" name="직사각형 3"/>
          <p:cNvSpPr/>
          <p:nvPr/>
        </p:nvSpPr>
        <p:spPr>
          <a:xfrm>
            <a:off x="1034085" y="3277257"/>
            <a:ext cx="6474012" cy="517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os.listdir( path )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51" name="직선 연결선 32"/>
          <p:cNvCxnSpPr/>
          <p:nvPr/>
        </p:nvCxnSpPr>
        <p:spPr>
          <a:xfrm flipH="1">
            <a:off x="843585" y="4175827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TextBox 33"/>
          <p:cNvSpPr txBox="1"/>
          <p:nvPr/>
        </p:nvSpPr>
        <p:spPr>
          <a:xfrm>
            <a:off x="1589522" y="3975802"/>
            <a:ext cx="6563878" cy="105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path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안의 파일 및 폴더들을 </a:t>
            </a:r>
            <a:r>
              <a:rPr lang="ko-KR" altLang="en-US" sz="2100" b="1">
                <a:solidFill>
                  <a:srgbClr val="ff0000"/>
                </a:solidFill>
                <a:latin typeface="맑은 고딕"/>
              </a:rPr>
              <a:t>리스트로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반환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  <a:p>
            <a:pPr>
              <a:defRPr/>
            </a:pPr>
            <a:endParaRPr lang="en-US" altLang="ko-KR" sz="2100" b="1">
              <a:solidFill>
                <a:schemeClr val="dk1"/>
              </a:solidFill>
              <a:latin typeface="맑은 고딕"/>
            </a:endParaRPr>
          </a:p>
          <a:p>
            <a:pPr algn="r"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path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의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default Value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는 현재경로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8" y="2057400"/>
            <a:ext cx="9105901" cy="28841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실습파일 중 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if, while, for 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언급된 횟수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파일확장자</a:t>
            </a:r>
          </a:p>
        </p:txBody>
      </p:sp>
      <p:sp>
        <p:nvSpPr>
          <p:cNvPr id="265" name="직사각형 35"/>
          <p:cNvSpPr/>
          <p:nvPr/>
        </p:nvSpPr>
        <p:spPr>
          <a:xfrm>
            <a:off x="879288" y="193929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6" name="직사각형 3"/>
          <p:cNvSpPr/>
          <p:nvPr/>
        </p:nvSpPr>
        <p:spPr>
          <a:xfrm>
            <a:off x="1222188" y="1813560"/>
            <a:ext cx="7388412" cy="4724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파일 확장자</a:t>
            </a:r>
          </a:p>
        </p:txBody>
      </p:sp>
      <p:cxnSp>
        <p:nvCxnSpPr>
          <p:cNvPr id="267" name="직선 연결선 32"/>
          <p:cNvCxnSpPr/>
          <p:nvPr/>
        </p:nvCxnSpPr>
        <p:spPr>
          <a:xfrm flipH="1">
            <a:off x="956769" y="272796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33"/>
          <p:cNvSpPr txBox="1"/>
          <p:nvPr/>
        </p:nvSpPr>
        <p:spPr>
          <a:xfrm>
            <a:off x="1678570" y="2522221"/>
            <a:ext cx="7055855" cy="422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맑은 고딕"/>
              </a:rPr>
              <a:t>해당 파일의 종류 및 역할에 따라 확장자가 정해져있음</a:t>
            </a:r>
          </a:p>
        </p:txBody>
      </p:sp>
      <p:sp>
        <p:nvSpPr>
          <p:cNvPr id="269" name="TextBox 33"/>
          <p:cNvSpPr txBox="1"/>
          <p:nvPr/>
        </p:nvSpPr>
        <p:spPr>
          <a:xfrm>
            <a:off x="2850144" y="3354705"/>
            <a:ext cx="7055856" cy="424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b="1">
                <a:latin typeface="맑은 고딕"/>
              </a:rPr>
              <a:t>[</a:t>
            </a:r>
            <a:r>
              <a:rPr lang="ko-KR" altLang="en-US" sz="2200" b="1">
                <a:latin typeface="맑은 고딕"/>
              </a:rPr>
              <a:t>  파일이름  </a:t>
            </a:r>
            <a:r>
              <a:rPr lang="en-US" altLang="ko-KR" sz="2200" b="1">
                <a:latin typeface="맑은 고딕"/>
              </a:rPr>
              <a:t>]</a:t>
            </a:r>
            <a:r>
              <a:rPr lang="ko-KR" altLang="en-US" sz="2200" b="1">
                <a:latin typeface="맑은 고딕"/>
              </a:rPr>
              <a:t> </a:t>
            </a:r>
            <a:r>
              <a:rPr lang="en-US" altLang="ko-KR" sz="2200" b="1">
                <a:latin typeface="맑은 고딕"/>
              </a:rPr>
              <a:t>.</a:t>
            </a:r>
            <a:r>
              <a:rPr lang="ko-KR" altLang="en-US" sz="2200" b="1">
                <a:latin typeface="맑은 고딕"/>
              </a:rPr>
              <a:t> </a:t>
            </a:r>
            <a:r>
              <a:rPr lang="en-US" altLang="ko-KR" sz="2200" b="1">
                <a:solidFill>
                  <a:srgbClr val="FF0000"/>
                </a:solidFill>
                <a:latin typeface="맑은 고딕"/>
              </a:rPr>
              <a:t>[</a:t>
            </a:r>
            <a:r>
              <a:rPr lang="ko-KR" altLang="en-US" sz="2200" b="1">
                <a:solidFill>
                  <a:srgbClr val="FF0000"/>
                </a:solidFill>
                <a:latin typeface="맑은 고딕"/>
              </a:rPr>
              <a:t> 확장자 </a:t>
            </a:r>
            <a:r>
              <a:rPr lang="en-US" altLang="ko-KR" sz="2200" b="1">
                <a:solidFill>
                  <a:srgbClr val="FF0000"/>
                </a:solidFill>
                <a:latin typeface="맑은 고딕"/>
              </a:rPr>
              <a:t>]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1866900" y="5213986"/>
            <a:ext cx="6667501" cy="424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200" dirty="0">
                <a:hlinkClick r:id="rId3"/>
              </a:rPr>
              <a:t>http://www.terms.co.kr/filename-extensions.htm</a:t>
            </a:r>
            <a:endParaRPr lang="en-US" altLang="en-US" sz="2200" dirty="0"/>
          </a:p>
        </p:txBody>
      </p:sp>
      <p:sp>
        <p:nvSpPr>
          <p:cNvPr id="277" name="TextBox 33"/>
          <p:cNvSpPr txBox="1"/>
          <p:nvPr/>
        </p:nvSpPr>
        <p:spPr>
          <a:xfrm>
            <a:off x="792744" y="4754880"/>
            <a:ext cx="7055855" cy="424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맑은 고딕"/>
              </a:rPr>
              <a:t>확장자 모음 사이트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os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742996" y="170366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106098" y="1511255"/>
            <a:ext cx="6474012" cy="517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os.mkdir( A )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925123" y="241935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671061" y="2219325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A(str)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라는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Directory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생성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49" name="직사각형 35"/>
          <p:cNvSpPr/>
          <p:nvPr/>
        </p:nvSpPr>
        <p:spPr>
          <a:xfrm>
            <a:off x="753720" y="32181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50" name="직사각형 3"/>
          <p:cNvSpPr/>
          <p:nvPr/>
        </p:nvSpPr>
        <p:spPr>
          <a:xfrm>
            <a:off x="1126347" y="3035255"/>
            <a:ext cx="6474012" cy="517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os.path.isdir( A )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51" name="직선 연결선 32"/>
          <p:cNvCxnSpPr/>
          <p:nvPr/>
        </p:nvCxnSpPr>
        <p:spPr>
          <a:xfrm flipH="1">
            <a:off x="935847" y="393382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TextBox 33"/>
          <p:cNvSpPr txBox="1"/>
          <p:nvPr/>
        </p:nvSpPr>
        <p:spPr>
          <a:xfrm>
            <a:off x="1681783" y="3733799"/>
            <a:ext cx="6563878" cy="41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A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라는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Directory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가 있는지를 반환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(Bool)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55" name="직사각형 35"/>
          <p:cNvSpPr/>
          <p:nvPr/>
        </p:nvSpPr>
        <p:spPr>
          <a:xfrm>
            <a:off x="827406" y="484881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56" name="직사각형 3"/>
          <p:cNvSpPr/>
          <p:nvPr/>
        </p:nvSpPr>
        <p:spPr>
          <a:xfrm>
            <a:off x="1200033" y="4665935"/>
            <a:ext cx="6474012" cy="5200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os.path.isfile( A )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57" name="직선 연결선 32"/>
          <p:cNvCxnSpPr/>
          <p:nvPr/>
        </p:nvCxnSpPr>
        <p:spPr>
          <a:xfrm flipH="1">
            <a:off x="1009533" y="556450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TextBox 33"/>
          <p:cNvSpPr txBox="1"/>
          <p:nvPr/>
        </p:nvSpPr>
        <p:spPr>
          <a:xfrm>
            <a:off x="1755469" y="5364478"/>
            <a:ext cx="6563878" cy="414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A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라는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File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이 있는지를 반환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 (Bool)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8" y="2057400"/>
            <a:ext cx="9105901" cy="28915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poketmon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Directory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없으면 생성하는 코드 작성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(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있으면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폴더가 존재합니다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. )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361950" y="2537460"/>
            <a:ext cx="9105901" cy="19583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poketlist.txt 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에서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포켓몬 이름과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URL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정보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분리하기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크롤링</a:t>
            </a:r>
            <a:endParaRPr lang="ko-KR" altLang="en-US" b="1">
              <a:latin typeface="+mn-ea"/>
            </a:endParaRPr>
          </a:p>
        </p:txBody>
      </p:sp>
      <p:sp>
        <p:nvSpPr>
          <p:cNvPr id="297" name="직사각형 35"/>
          <p:cNvSpPr/>
          <p:nvPr/>
        </p:nvSpPr>
        <p:spPr>
          <a:xfrm>
            <a:off x="1047750" y="1396366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8" name="직사각형 3"/>
          <p:cNvSpPr/>
          <p:nvPr/>
        </p:nvSpPr>
        <p:spPr>
          <a:xfrm>
            <a:off x="1457324" y="1295400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텍스트 파일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99" name="직사각형 35"/>
          <p:cNvSpPr/>
          <p:nvPr/>
        </p:nvSpPr>
        <p:spPr>
          <a:xfrm>
            <a:off x="1114425" y="3758566"/>
            <a:ext cx="210865" cy="22080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0" name="직사각형 3"/>
          <p:cNvSpPr/>
          <p:nvPr/>
        </p:nvSpPr>
        <p:spPr>
          <a:xfrm>
            <a:off x="1524000" y="3657600"/>
            <a:ext cx="3248025" cy="443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바이너리 파일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1" name="직사각형 3"/>
          <p:cNvSpPr/>
          <p:nvPr/>
        </p:nvSpPr>
        <p:spPr>
          <a:xfrm>
            <a:off x="1943100" y="1939119"/>
            <a:ext cx="67818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텍스트로 해석되야하는 파일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302" name="직선 연결선 32"/>
          <p:cNvCxnSpPr/>
          <p:nvPr/>
        </p:nvCxnSpPr>
        <p:spPr>
          <a:xfrm flipH="1">
            <a:off x="1123950" y="215887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직사각형 3"/>
          <p:cNvSpPr/>
          <p:nvPr/>
        </p:nvSpPr>
        <p:spPr>
          <a:xfrm>
            <a:off x="2057400" y="4312749"/>
            <a:ext cx="67818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텍스트 외로 해석되야하는 파일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304" name="직선 연결선 32"/>
          <p:cNvCxnSpPr/>
          <p:nvPr/>
        </p:nvCxnSpPr>
        <p:spPr>
          <a:xfrm flipH="1">
            <a:off x="1238250" y="4532502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"/>
          <p:cNvSpPr/>
          <p:nvPr/>
        </p:nvSpPr>
        <p:spPr>
          <a:xfrm>
            <a:off x="3543300" y="2667000"/>
            <a:ext cx="3581400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01110111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1011011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01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....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6" name=""/>
          <p:cNvSpPr/>
          <p:nvPr/>
        </p:nvSpPr>
        <p:spPr>
          <a:xfrm>
            <a:off x="3571925" y="2705100"/>
            <a:ext cx="1426550" cy="352983"/>
          </a:xfrm>
          <a:prstGeom prst="rect">
            <a:avLst/>
          </a:prstGeom>
          <a:noFill/>
          <a:ln w="57150">
            <a:solidFill>
              <a:srgbClr val="455f7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09" name="직사각형 3"/>
          <p:cNvSpPr/>
          <p:nvPr/>
        </p:nvSpPr>
        <p:spPr>
          <a:xfrm>
            <a:off x="3543300" y="5052061"/>
            <a:ext cx="3581400" cy="4419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011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dk1"/>
                </a:solidFill>
                <a:latin typeface="+mn-ea"/>
              </a:rPr>
              <a:t>101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111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011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011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dk1"/>
                </a:solidFill>
                <a:latin typeface="+mn-ea"/>
              </a:rPr>
              <a:t>01.</a:t>
            </a: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...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0" name=""/>
          <p:cNvSpPr/>
          <p:nvPr/>
        </p:nvSpPr>
        <p:spPr>
          <a:xfrm>
            <a:off x="3543300" y="5105400"/>
            <a:ext cx="627862" cy="352983"/>
          </a:xfrm>
          <a:prstGeom prst="rect">
            <a:avLst/>
          </a:prstGeom>
          <a:noFill/>
          <a:ln w="57150">
            <a:solidFill>
              <a:srgbClr val="455f7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5"/>
          <p:cNvSpPr/>
          <p:nvPr/>
        </p:nvSpPr>
        <p:spPr>
          <a:xfrm>
            <a:off x="838200" y="18535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1181099" y="1752600"/>
            <a:ext cx="6667501" cy="44217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열기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파일포인터 생성 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999999"/>
          </a:solidFill>
          <a:ln w="45720"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999999"/>
          </a:solidFill>
          <a:ln>
            <a:solidFill>
              <a:srgbClr val="999999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 입출력</a:t>
            </a:r>
            <a:endParaRPr lang="ko-KR" altLang="en-US" b="1">
              <a:latin typeface="+mn-ea"/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89010" y="2514600"/>
            <a:ext cx="6927978" cy="685799"/>
          </a:xfrm>
          <a:prstGeom prst="rect">
            <a:avLst/>
          </a:prstGeom>
          <a:ln w="57150">
            <a:solidFill>
              <a:srgbClr val="999999"/>
            </a:solidFill>
          </a:ln>
        </p:spPr>
      </p:pic>
      <p:sp>
        <p:nvSpPr>
          <p:cNvPr id="71" name="직사각형 3"/>
          <p:cNvSpPr/>
          <p:nvPr/>
        </p:nvSpPr>
        <p:spPr>
          <a:xfrm>
            <a:off x="4800599" y="3200184"/>
            <a:ext cx="1828801" cy="6098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파일이름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sp>
        <p:nvSpPr>
          <p:cNvPr id="73" name="직사각형 3"/>
          <p:cNvSpPr/>
          <p:nvPr/>
        </p:nvSpPr>
        <p:spPr>
          <a:xfrm>
            <a:off x="7467600" y="3200184"/>
            <a:ext cx="876300" cy="6098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권한</a:t>
            </a:r>
            <a:endParaRPr lang="ko-KR" altLang="en-US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cxnSp>
        <p:nvCxnSpPr>
          <p:cNvPr id="74" name=""/>
          <p:cNvCxnSpPr/>
          <p:nvPr/>
        </p:nvCxnSpPr>
        <p:spPr>
          <a:xfrm>
            <a:off x="4419600" y="3124200"/>
            <a:ext cx="25987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"/>
          <p:cNvCxnSpPr/>
          <p:nvPr/>
        </p:nvCxnSpPr>
        <p:spPr>
          <a:xfrm>
            <a:off x="7467598" y="3124200"/>
            <a:ext cx="80512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3"/>
          <p:cNvSpPr/>
          <p:nvPr/>
        </p:nvSpPr>
        <p:spPr>
          <a:xfrm>
            <a:off x="2252587" y="4192689"/>
            <a:ext cx="1790700" cy="6079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300" b="1" cap="none" spc="0">
                <a:ln w="0"/>
                <a:solidFill>
                  <a:schemeClr val="dk1"/>
                </a:solidFill>
                <a:latin typeface="+mn-ea"/>
              </a:rPr>
              <a:t>권한</a:t>
            </a:r>
            <a:r>
              <a:rPr lang="en-US" altLang="ko-KR" sz="2300" b="1" cap="none" spc="0">
                <a:ln w="0"/>
                <a:solidFill>
                  <a:schemeClr val="dk1"/>
                </a:solidFill>
                <a:latin typeface="+mn-ea"/>
              </a:rPr>
              <a:t> + b</a:t>
            </a:r>
            <a:endParaRPr lang="en-US" altLang="ko-KR" sz="2300" b="1" cap="none" spc="0">
              <a:ln w="0"/>
              <a:solidFill>
                <a:schemeClr val="dk1"/>
              </a:solidFill>
              <a:latin typeface="+mn-ea"/>
            </a:endParaRPr>
          </a:p>
        </p:txBody>
      </p:sp>
      <p:cxnSp>
        <p:nvCxnSpPr>
          <p:cNvPr id="86" name=""/>
          <p:cNvCxnSpPr/>
          <p:nvPr/>
        </p:nvCxnSpPr>
        <p:spPr>
          <a:xfrm>
            <a:off x="2352339" y="4743450"/>
            <a:ext cx="11528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3"/>
          <p:cNvSpPr/>
          <p:nvPr/>
        </p:nvSpPr>
        <p:spPr>
          <a:xfrm>
            <a:off x="4271888" y="4333875"/>
            <a:ext cx="4800600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rgbClr val="000000"/>
                </a:solidFill>
                <a:latin typeface="+mn-ea"/>
              </a:rPr>
              <a:t>바이너리 파일로 접근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361950" y="2537460"/>
            <a:ext cx="9105901" cy="1956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포켓몬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URL 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을 통해서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사진 저장하기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os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577048" y="141160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940150" y="1219200"/>
            <a:ext cx="6474012" cy="517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os.rename( A , B )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759175" y="212729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505113" y="1927270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A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파일의 이름을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B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로 바꾼다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!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3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800" y="2667000"/>
            <a:ext cx="6248400" cy="3567048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342899" y="1032510"/>
            <a:ext cx="9105901" cy="1024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파일이름 포맷 바꾸기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pic>
        <p:nvPicPr>
          <p:cNvPr id="3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800" y="2362200"/>
            <a:ext cx="3810000" cy="2175029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pic>
        <p:nvPicPr>
          <p:cNvPr id="3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4400" y="2362200"/>
            <a:ext cx="4495800" cy="3106701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pillow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1051891" y="21513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394791" y="2050370"/>
            <a:ext cx="6474012" cy="4432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os Library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1468003" y="2779769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2213941" y="2579744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파일관리 라이브러리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2" name="직사각형 35"/>
          <p:cNvSpPr/>
          <p:nvPr/>
        </p:nvSpPr>
        <p:spPr>
          <a:xfrm>
            <a:off x="1051891" y="414608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1394791" y="4045120"/>
            <a:ext cx="8039100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pillow Library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4" name="직선 연결선 32"/>
          <p:cNvCxnSpPr/>
          <p:nvPr/>
        </p:nvCxnSpPr>
        <p:spPr>
          <a:xfrm flipH="1">
            <a:off x="1468002" y="480712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"/>
          <p:cNvSpPr txBox="1"/>
          <p:nvPr/>
        </p:nvSpPr>
        <p:spPr>
          <a:xfrm>
            <a:off x="2209800" y="4607096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사진관리 라이브러리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45" name=""/>
          <p:cNvSpPr/>
          <p:nvPr/>
        </p:nvSpPr>
        <p:spPr>
          <a:xfrm>
            <a:off x="304799" y="1676400"/>
            <a:ext cx="8763000" cy="17526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pillow</a:t>
            </a:r>
            <a:endParaRPr lang="en-US" altLang="ko-KR" b="1">
              <a:latin typeface="+mn-ea"/>
            </a:endParaRPr>
          </a:p>
        </p:txBody>
      </p:sp>
      <p:pic>
        <p:nvPicPr>
          <p:cNvPr id="3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800" y="1295400"/>
            <a:ext cx="5952565" cy="6096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sp>
        <p:nvSpPr>
          <p:cNvPr id="361" name=""/>
          <p:cNvSpPr/>
          <p:nvPr/>
        </p:nvSpPr>
        <p:spPr>
          <a:xfrm>
            <a:off x="5133975" y="1339850"/>
            <a:ext cx="1447800" cy="508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362" name="직선 연결선 32"/>
          <p:cNvCxnSpPr/>
          <p:nvPr/>
        </p:nvCxnSpPr>
        <p:spPr>
          <a:xfrm flipH="1">
            <a:off x="685800" y="247650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3"/>
          <p:cNvSpPr txBox="1"/>
          <p:nvPr/>
        </p:nvSpPr>
        <p:spPr>
          <a:xfrm>
            <a:off x="1427598" y="2276475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Image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의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 Instance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를 생성해서 무언가를 하겠네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?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36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0753" y="3048000"/>
            <a:ext cx="7004493" cy="29337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설치</a:t>
            </a:r>
          </a:p>
        </p:txBody>
      </p:sp>
      <p:sp>
        <p:nvSpPr>
          <p:cNvPr id="260" name="직사각형 35"/>
          <p:cNvSpPr/>
          <p:nvPr/>
        </p:nvSpPr>
        <p:spPr>
          <a:xfrm>
            <a:off x="879288" y="1167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1" name="직사각형 3"/>
          <p:cNvSpPr/>
          <p:nvPr/>
        </p:nvSpPr>
        <p:spPr>
          <a:xfrm>
            <a:off x="1222188" y="1066800"/>
            <a:ext cx="4111812" cy="4362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Visual Studio Code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설치</a:t>
            </a:r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7829" y="2438400"/>
            <a:ext cx="6590341" cy="4062653"/>
          </a:xfrm>
          <a:prstGeom prst="rect">
            <a:avLst/>
          </a:prstGeom>
          <a:ln w="76200">
            <a:solidFill>
              <a:srgbClr val="335C91"/>
            </a:solidFill>
          </a:ln>
        </p:spPr>
      </p:pic>
      <p:sp>
        <p:nvSpPr>
          <p:cNvPr id="265" name="TextBox 264"/>
          <p:cNvSpPr txBox="1"/>
          <p:nvPr/>
        </p:nvSpPr>
        <p:spPr>
          <a:xfrm>
            <a:off x="4953000" y="1392555"/>
            <a:ext cx="4839177" cy="59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300" b="1" cap="none" spc="0" dirty="0">
                <a:ln w="0"/>
                <a:solidFill>
                  <a:schemeClr val="tx1"/>
                </a:solidFill>
                <a:latin typeface="+mn-ea"/>
              </a:rPr>
              <a:t>code.visualstudio.com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pillow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732273" y="249826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095375" y="2305856"/>
            <a:ext cx="6474012" cy="517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Image.show( ) 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914400" y="32139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660338" y="3013926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Image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객체를 보여줌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49" name="직사각형 35"/>
          <p:cNvSpPr/>
          <p:nvPr/>
        </p:nvSpPr>
        <p:spPr>
          <a:xfrm>
            <a:off x="742997" y="401273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50" name="직사각형 3"/>
          <p:cNvSpPr/>
          <p:nvPr/>
        </p:nvSpPr>
        <p:spPr>
          <a:xfrm>
            <a:off x="1115624" y="3829856"/>
            <a:ext cx="6474012" cy="517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Image.resize( ( X , Y ) )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51" name="직선 연결선 32"/>
          <p:cNvCxnSpPr/>
          <p:nvPr/>
        </p:nvCxnSpPr>
        <p:spPr>
          <a:xfrm flipH="1">
            <a:off x="925124" y="472842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TextBox 33"/>
          <p:cNvSpPr txBox="1"/>
          <p:nvPr/>
        </p:nvSpPr>
        <p:spPr>
          <a:xfrm>
            <a:off x="1671060" y="4528400"/>
            <a:ext cx="6563878" cy="41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Image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의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width, height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를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 X, Y )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로 설정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(tuple)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361950" y="2537460"/>
            <a:ext cx="9105901" cy="1956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포켓몬 사진을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150 x 150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으로 설정해서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사진을 화면에 띄워라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~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2450782"/>
            <a:ext cx="9105901" cy="19573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Directory 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를 검사해서 만들어주는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ex01.py 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를 일반화 시켜봅시다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xmlns:mc="http://schemas.openxmlformats.org/markup-compatibility/2006" xmlns:hp="http://schemas.haansoft.com/office/presentation/8.0" lang="en-US" altLang="ko-KR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1411605"/>
            <a:ext cx="9105901" cy="16440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0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Poketmon_150</a:t>
            </a:r>
            <a:r>
              <a:rPr xmlns:mc="http://schemas.openxmlformats.org/markup-compatibility/2006" xmlns:hp="http://schemas.haansoft.com/office/presentation/8.0" lang="ko-KR" altLang="en-US" sz="30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폴더를 생성해봅시다</a:t>
            </a:r>
            <a:r>
              <a:rPr xmlns:mc="http://schemas.openxmlformats.org/markup-compatibility/2006" xmlns:hp="http://schemas.haansoft.com/office/presentation/8.0" lang="en-US" altLang="ko-KR" sz="30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xmlns:mc="http://schemas.openxmlformats.org/markup-compatibility/2006" xmlns:hp="http://schemas.haansoft.com/office/presentation/8.0" lang="en-US" altLang="ko-KR" sz="30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en-US" altLang="ko-KR" sz="30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ex01.py</a:t>
            </a:r>
            <a:r>
              <a:rPr xmlns:mc="http://schemas.openxmlformats.org/markup-compatibility/2006" xmlns:hp="http://schemas.haansoft.com/office/presentation/8.0" lang="ko-KR" altLang="en-US" sz="30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를 이용하여</a:t>
            </a:r>
            <a:r>
              <a:rPr xmlns:mc="http://schemas.openxmlformats.org/markup-compatibility/2006" xmlns:hp="http://schemas.haansoft.com/office/presentation/8.0" lang="en-US" altLang="ko-KR" sz="30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!</a:t>
            </a:r>
            <a:endParaRPr xmlns:mc="http://schemas.openxmlformats.org/markup-compatibility/2006" xmlns:hp="http://schemas.haansoft.com/office/presentation/8.0" lang="en-US" altLang="ko-KR" sz="30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pic>
        <p:nvPicPr>
          <p:cNvPr id="3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28900" y="3429000"/>
            <a:ext cx="4648200" cy="2162295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pillow</a:t>
            </a:r>
            <a:endParaRPr lang="en-US" altLang="ko-KR" b="1">
              <a:latin typeface="+mn-ea"/>
            </a:endParaRPr>
          </a:p>
        </p:txBody>
      </p:sp>
      <p:sp>
        <p:nvSpPr>
          <p:cNvPr id="285" name="직사각형 35"/>
          <p:cNvSpPr/>
          <p:nvPr/>
        </p:nvSpPr>
        <p:spPr>
          <a:xfrm>
            <a:off x="732273" y="156400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86" name="직사각형 3"/>
          <p:cNvSpPr/>
          <p:nvPr/>
        </p:nvSpPr>
        <p:spPr>
          <a:xfrm>
            <a:off x="1095375" y="1371600"/>
            <a:ext cx="6474012" cy="517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Image.save(  A  )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18" name="직선 연결선 32"/>
          <p:cNvCxnSpPr/>
          <p:nvPr/>
        </p:nvCxnSpPr>
        <p:spPr>
          <a:xfrm flipH="1">
            <a:off x="914400" y="227969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3"/>
          <p:cNvSpPr txBox="1"/>
          <p:nvPr/>
        </p:nvSpPr>
        <p:spPr>
          <a:xfrm>
            <a:off x="1660338" y="2079670"/>
            <a:ext cx="6563877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Image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객체를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A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 파일로 저장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36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51148" y="2895600"/>
            <a:ext cx="6203703" cy="34290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361950" y="2537460"/>
            <a:ext cx="9105901" cy="1956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이상해씨을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150 x 150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으로 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설정해서 저장해라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361950" y="2537460"/>
            <a:ext cx="9105901" cy="1956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포켓몬들을 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150 x 150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으로 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설정해서 저장해라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Pillow</a:t>
            </a:r>
            <a:endParaRPr lang="en-US" altLang="ko-KR" b="1">
              <a:latin typeface="+mn-ea"/>
            </a:endParaRPr>
          </a:p>
        </p:txBody>
      </p:sp>
      <p:pic>
        <p:nvPicPr>
          <p:cNvPr id="3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72200" y="2057400"/>
            <a:ext cx="3113314" cy="2971800"/>
          </a:xfrm>
          <a:prstGeom prst="rect">
            <a:avLst/>
          </a:prstGeom>
        </p:spPr>
      </p:pic>
      <p:sp>
        <p:nvSpPr>
          <p:cNvPr id="370" name="직사각형 35"/>
          <p:cNvSpPr/>
          <p:nvPr/>
        </p:nvSpPr>
        <p:spPr>
          <a:xfrm>
            <a:off x="519734" y="224980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71" name="직사각형 3"/>
          <p:cNvSpPr/>
          <p:nvPr/>
        </p:nvSpPr>
        <p:spPr>
          <a:xfrm>
            <a:off x="882837" y="2057400"/>
            <a:ext cx="4818498" cy="517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Image.getpixel((x,y))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72" name="직선 연결선 32"/>
          <p:cNvCxnSpPr/>
          <p:nvPr/>
        </p:nvCxnSpPr>
        <p:spPr>
          <a:xfrm flipH="1">
            <a:off x="701862" y="296549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3"/>
          <p:cNvSpPr txBox="1"/>
          <p:nvPr/>
        </p:nvSpPr>
        <p:spPr>
          <a:xfrm>
            <a:off x="1447800" y="2765470"/>
            <a:ext cx="328103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(x, y)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의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rgba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값을 반환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74" name="직사각형 35"/>
          <p:cNvSpPr/>
          <p:nvPr/>
        </p:nvSpPr>
        <p:spPr>
          <a:xfrm>
            <a:off x="519734" y="39039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75" name="직사각형 3"/>
          <p:cNvSpPr/>
          <p:nvPr/>
        </p:nvSpPr>
        <p:spPr>
          <a:xfrm>
            <a:off x="882837" y="3711530"/>
            <a:ext cx="5351898" cy="515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Image.putpixel((x,y), (r,g,b,a))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76" name="직선 연결선 32"/>
          <p:cNvCxnSpPr/>
          <p:nvPr/>
        </p:nvCxnSpPr>
        <p:spPr>
          <a:xfrm flipH="1">
            <a:off x="701862" y="461962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TextBox 33"/>
          <p:cNvSpPr txBox="1"/>
          <p:nvPr/>
        </p:nvSpPr>
        <p:spPr>
          <a:xfrm>
            <a:off x="1447800" y="4419600"/>
            <a:ext cx="328103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(x, y)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의 </a:t>
            </a: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rgba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을 설정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2590800"/>
            <a:ext cx="9105901" cy="19507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이상해씨의 색깔있는 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부분을 검은색으로 바꾸자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00049" y="2450782"/>
            <a:ext cx="9105901" cy="19573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모든 포켓몬을 검은색 그림자 파일로</a:t>
            </a:r>
            <a:r>
              <a:rPr xmlns:mc="http://schemas.openxmlformats.org/markup-compatibility/2006" xmlns:hp="http://schemas.haansoft.com/office/presentation/8.0" lang="en-US" altLang="ko-KR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shadow_poketmon Directory </a:t>
            </a:r>
            <a:r>
              <a:rPr xmlns:mc="http://schemas.openxmlformats.org/markup-compatibility/2006" xmlns:hp="http://schemas.haansoft.com/office/presentation/8.0" lang="ko-KR" altLang="en-US" sz="36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에 저장하자</a:t>
            </a:r>
            <a:endParaRPr xmlns:mc="http://schemas.openxmlformats.org/markup-compatibility/2006" xmlns:hp="http://schemas.haansoft.com/office/presentation/8.0" lang="ko-KR" altLang="en-US" sz="36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IDE </a:t>
            </a:r>
            <a:r>
              <a:rPr lang="ko-KR" altLang="en-US" b="1">
                <a:latin typeface="+mn-ea"/>
              </a:rPr>
              <a:t>설치 </a:t>
            </a:r>
            <a:r>
              <a:rPr lang="en-US" altLang="ko-KR" b="1">
                <a:latin typeface="+mn-ea"/>
              </a:rPr>
              <a:t>(visual studio code)</a:t>
            </a:r>
          </a:p>
        </p:txBody>
      </p:sp>
      <p:sp>
        <p:nvSpPr>
          <p:cNvPr id="261" name="직사각형 35"/>
          <p:cNvSpPr/>
          <p:nvPr/>
        </p:nvSpPr>
        <p:spPr>
          <a:xfrm>
            <a:off x="879288" y="203073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2" name="직사각형 3"/>
          <p:cNvSpPr/>
          <p:nvPr/>
        </p:nvSpPr>
        <p:spPr>
          <a:xfrm>
            <a:off x="1222188" y="1905000"/>
            <a:ext cx="7388412" cy="8458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500" b="1" cap="none" spc="0">
                <a:ln w="0"/>
                <a:solidFill>
                  <a:schemeClr val="tx1"/>
                </a:solidFill>
                <a:latin typeface="+mn-ea"/>
              </a:rPr>
              <a:t>IDE (Integrated Development Environment)</a:t>
            </a: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/>
            </a:r>
            <a:b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</a:b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                     통합개발 환경</a:t>
            </a:r>
          </a:p>
        </p:txBody>
      </p:sp>
      <p:cxnSp>
        <p:nvCxnSpPr>
          <p:cNvPr id="266" name="직선 연결선 32"/>
          <p:cNvCxnSpPr/>
          <p:nvPr/>
        </p:nvCxnSpPr>
        <p:spPr>
          <a:xfrm flipH="1">
            <a:off x="956769" y="329565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33"/>
          <p:cNvSpPr txBox="1"/>
          <p:nvPr/>
        </p:nvSpPr>
        <p:spPr>
          <a:xfrm>
            <a:off x="1707145" y="3099436"/>
            <a:ext cx="7055855" cy="42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맑은 고딕"/>
              </a:rPr>
              <a:t>하나의 플랫폼에서 여러가지 언어를 실행시킬 수 있음</a:t>
            </a:r>
          </a:p>
        </p:txBody>
      </p:sp>
      <p:cxnSp>
        <p:nvCxnSpPr>
          <p:cNvPr id="268" name="직선 연결선 32"/>
          <p:cNvCxnSpPr/>
          <p:nvPr/>
        </p:nvCxnSpPr>
        <p:spPr>
          <a:xfrm flipH="1">
            <a:off x="966293" y="397192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33"/>
          <p:cNvSpPr txBox="1"/>
          <p:nvPr/>
        </p:nvSpPr>
        <p:spPr>
          <a:xfrm>
            <a:off x="1716668" y="3775711"/>
            <a:ext cx="5186701" cy="42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맑은 고딕"/>
              </a:rPr>
              <a:t>개발에 필요한 기능들을 지원</a:t>
            </a:r>
          </a:p>
        </p:txBody>
      </p:sp>
      <p:cxnSp>
        <p:nvCxnSpPr>
          <p:cNvPr id="274" name="직선 연결선 32"/>
          <p:cNvCxnSpPr/>
          <p:nvPr/>
        </p:nvCxnSpPr>
        <p:spPr>
          <a:xfrm flipH="1">
            <a:off x="983245" y="464820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33"/>
          <p:cNvSpPr txBox="1"/>
          <p:nvPr/>
        </p:nvSpPr>
        <p:spPr>
          <a:xfrm>
            <a:off x="1733620" y="4451986"/>
            <a:ext cx="5186701" cy="424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맑은 고딕"/>
              </a:rPr>
              <a:t>라이브러리 설치 용이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endParaRPr lang="ko-KR" altLang="en-US" b="1">
              <a:latin typeface="+mn-ea"/>
            </a:endParaRPr>
          </a:p>
        </p:txBody>
      </p:sp>
      <p:pic>
        <p:nvPicPr>
          <p:cNvPr id="3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99298" y="1752600"/>
            <a:ext cx="3968502" cy="3981449"/>
          </a:xfrm>
          <a:prstGeom prst="rect">
            <a:avLst/>
          </a:prstGeom>
        </p:spPr>
      </p:pic>
      <p:pic>
        <p:nvPicPr>
          <p:cNvPr id="3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799" y="1752600"/>
            <a:ext cx="4038599" cy="40191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00199" y="2829877"/>
            <a:ext cx="6705600" cy="119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총 정리 실습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381000" y="990600"/>
            <a:ext cx="9067801" cy="9179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2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네이버를 대상으로 </a:t>
            </a:r>
            <a:r>
              <a:rPr xmlns:mc="http://schemas.openxmlformats.org/markup-compatibility/2006" xmlns:hp="http://schemas.haansoft.com/office/presentation/8.0" lang="ko-KR" altLang="en-US" sz="32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이미지 크롤링</a:t>
            </a:r>
            <a:r>
              <a:rPr xmlns:mc="http://schemas.openxmlformats.org/markup-compatibility/2006" xmlns:hp="http://schemas.haansoft.com/office/presentation/8.0" lang="ko-KR" altLang="en-US" sz="32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을 하여라</a:t>
            </a:r>
            <a:endParaRPr xmlns:mc="http://schemas.openxmlformats.org/markup-compatibility/2006" xmlns:hp="http://schemas.haansoft.com/office/presentation/8.0" lang="ko-KR" altLang="en-US" sz="32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r>
              <a:rPr lang="en-US" altLang="ko-KR" b="1">
                <a:latin typeface="+mn-ea"/>
              </a:rPr>
              <a:t>!!</a:t>
            </a:r>
            <a:endParaRPr lang="en-US" altLang="ko-KR" b="1">
              <a:latin typeface="+mn-ea"/>
            </a:endParaRPr>
          </a:p>
        </p:txBody>
      </p:sp>
      <p:pic>
        <p:nvPicPr>
          <p:cNvPr id="3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3900" y="2168013"/>
            <a:ext cx="6400800" cy="3546987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pic>
        <p:nvPicPr>
          <p:cNvPr id="3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2701" y="4495800"/>
            <a:ext cx="5435600" cy="1588214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"/>
          <p:cNvSpPr/>
          <p:nvPr/>
        </p:nvSpPr>
        <p:spPr>
          <a:xfrm>
            <a:off x="419099" y="2970014"/>
            <a:ext cx="9067801" cy="9179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32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구글을 대상으로 </a:t>
            </a:r>
            <a:r>
              <a:rPr xmlns:mc="http://schemas.openxmlformats.org/markup-compatibility/2006" xmlns:hp="http://schemas.haansoft.com/office/presentation/8.0" lang="ko-KR" altLang="en-US" sz="3200" b="1" cap="none" spc="0" mc:Ignorable="hp" hp:hslEmbossed="0">
                <a:ln w="0"/>
                <a:solidFill>
                  <a:srgbClr val="ff0000"/>
                </a:solidFill>
                <a:latin typeface="+mn-ea"/>
              </a:rPr>
              <a:t>이미지 크롤링</a:t>
            </a:r>
            <a:r>
              <a:rPr xmlns:mc="http://schemas.openxmlformats.org/markup-compatibility/2006" xmlns:hp="http://schemas.haansoft.com/office/presentation/8.0" lang="ko-KR" altLang="en-US" sz="32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을 하여라</a:t>
            </a:r>
            <a:endParaRPr xmlns:mc="http://schemas.openxmlformats.org/markup-compatibility/2006" xmlns:hp="http://schemas.haansoft.com/office/presentation/8.0" lang="ko-KR" altLang="en-US" sz="32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0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1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22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실습</a:t>
            </a:r>
            <a:r>
              <a:rPr lang="en-US" altLang="ko-KR" b="1">
                <a:latin typeface="+mn-ea"/>
              </a:rPr>
              <a:t>!!</a:t>
            </a:r>
            <a:endParaRPr lang="en-US" altLang="ko-KR" b="1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999999">
              <a:alpha val="80000"/>
            </a:srgb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00199" y="2829877"/>
            <a:ext cx="6705600" cy="1198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altLang="ko-KR" sz="5200" b="1">
                <a:solidFill>
                  <a:schemeClr val="bg1"/>
                </a:solidFill>
              </a:rPr>
              <a:t>GUI Programming</a:t>
            </a:r>
            <a:endParaRPr lang="en-US" altLang="ko-KR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최종실습 준비</a:t>
            </a:r>
            <a:endParaRPr lang="ko-KR" altLang="en-US" b="1">
              <a:latin typeface="+mn-ea"/>
            </a:endParaRPr>
          </a:p>
        </p:txBody>
      </p:sp>
      <p:sp>
        <p:nvSpPr>
          <p:cNvPr id="258" name="직사각형 3"/>
          <p:cNvSpPr/>
          <p:nvPr/>
        </p:nvSpPr>
        <p:spPr>
          <a:xfrm>
            <a:off x="647700" y="1299210"/>
            <a:ext cx="7658100" cy="5200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LOL chracter </a:t>
            </a:r>
            <a:r>
              <a:rPr xmlns:mc="http://schemas.openxmlformats.org/markup-compatibility/2006" xmlns:hp="http://schemas.haansoft.com/office/presentation/8.0" lang="ko-KR" altLang="en-US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사진을 폴더에 저장</a:t>
            </a:r>
            <a:endParaRPr xmlns:mc="http://schemas.openxmlformats.org/markup-compatibility/2006" xmlns:hp="http://schemas.haansoft.com/office/presentation/8.0" lang="ko-KR" altLang="en-US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64" name="직사각형 35"/>
          <p:cNvSpPr/>
          <p:nvPr/>
        </p:nvSpPr>
        <p:spPr>
          <a:xfrm>
            <a:off x="304800" y="145498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5" name=""/>
          <p:cNvSpPr txBox="1"/>
          <p:nvPr/>
        </p:nvSpPr>
        <p:spPr>
          <a:xfrm>
            <a:off x="1028699" y="5604510"/>
            <a:ext cx="7848600" cy="49149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en-US" sz="2600" b="1"/>
              <a:t>http://lol.inven.co.kr/dataninfo/champion/</a:t>
            </a:r>
            <a:endParaRPr lang="en-US" altLang="en-US" sz="2600" b="1"/>
          </a:p>
        </p:txBody>
      </p:sp>
      <p:pic>
        <p:nvPicPr>
          <p:cNvPr id="2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2099310"/>
            <a:ext cx="9144000" cy="301625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Interface </a:t>
            </a:r>
            <a:endParaRPr lang="en-US" altLang="ko-KR" b="1">
              <a:latin typeface="+mn-ea"/>
            </a:endParaRPr>
          </a:p>
        </p:txBody>
      </p:sp>
      <p:sp>
        <p:nvSpPr>
          <p:cNvPr id="370" name="직사각형 35"/>
          <p:cNvSpPr/>
          <p:nvPr/>
        </p:nvSpPr>
        <p:spPr>
          <a:xfrm>
            <a:off x="457200" y="1529931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71" name="직사각형 3"/>
          <p:cNvSpPr/>
          <p:nvPr/>
        </p:nvSpPr>
        <p:spPr>
          <a:xfrm>
            <a:off x="820303" y="1375626"/>
            <a:ext cx="4818498" cy="5179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GUI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73" name="TextBox 33"/>
          <p:cNvSpPr txBox="1"/>
          <p:nvPr/>
        </p:nvSpPr>
        <p:spPr>
          <a:xfrm>
            <a:off x="1367161" y="2057400"/>
            <a:ext cx="3281039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Graphic User Interface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74" name="직사각형 35"/>
          <p:cNvSpPr/>
          <p:nvPr/>
        </p:nvSpPr>
        <p:spPr>
          <a:xfrm>
            <a:off x="457200" y="397383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75" name="직사각형 3"/>
          <p:cNvSpPr/>
          <p:nvPr/>
        </p:nvSpPr>
        <p:spPr>
          <a:xfrm>
            <a:off x="820303" y="3810000"/>
            <a:ext cx="5351898" cy="515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CLI, TUI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77" name="TextBox 33"/>
          <p:cNvSpPr txBox="1"/>
          <p:nvPr/>
        </p:nvSpPr>
        <p:spPr>
          <a:xfrm>
            <a:off x="838200" y="4644606"/>
            <a:ext cx="3370904" cy="1049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Command Line Interface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  <a:p>
            <a:pPr algn="ctr">
              <a:defRPr/>
            </a:pPr>
            <a:endParaRPr lang="en-US" altLang="ko-KR" sz="2100" b="1">
              <a:solidFill>
                <a:schemeClr val="dk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Text User Interface</a:t>
            </a:r>
            <a:endParaRPr lang="en-US" altLang="ko-KR" sz="2100" b="1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3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3519" y="4114800"/>
            <a:ext cx="4579081" cy="1936749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pic>
        <p:nvPicPr>
          <p:cNvPr id="37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3519" y="990600"/>
            <a:ext cx="2902618" cy="2743200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808080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tkinter</a:t>
            </a:r>
            <a:endParaRPr lang="en-US" altLang="ko-KR" b="1">
              <a:latin typeface="+mn-ea"/>
            </a:endParaRPr>
          </a:p>
        </p:txBody>
      </p:sp>
      <p:sp>
        <p:nvSpPr>
          <p:cNvPr id="332" name="직사각형 35"/>
          <p:cNvSpPr/>
          <p:nvPr/>
        </p:nvSpPr>
        <p:spPr>
          <a:xfrm>
            <a:off x="723900" y="147256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3" name="직사각형 3"/>
          <p:cNvSpPr/>
          <p:nvPr/>
        </p:nvSpPr>
        <p:spPr>
          <a:xfrm>
            <a:off x="1066800" y="1371600"/>
            <a:ext cx="8039100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tkinter Library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4" name="직선 연결선 32"/>
          <p:cNvCxnSpPr/>
          <p:nvPr/>
        </p:nvCxnSpPr>
        <p:spPr>
          <a:xfrm flipH="1">
            <a:off x="1140011" y="213360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"/>
          <p:cNvSpPr txBox="1"/>
          <p:nvPr/>
        </p:nvSpPr>
        <p:spPr>
          <a:xfrm>
            <a:off x="1881809" y="1933576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GUI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프로그래밍 라이브러리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3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5600" y="2895600"/>
            <a:ext cx="4114800" cy="3155795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기본창 띄우기</a:t>
            </a:r>
            <a:endParaRPr lang="ko-KR" altLang="en-US" b="1">
              <a:latin typeface="+mn-ea"/>
            </a:endParaRPr>
          </a:p>
        </p:txBody>
      </p:sp>
      <p:pic>
        <p:nvPicPr>
          <p:cNvPr id="3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6658" y="1364726"/>
            <a:ext cx="3831541" cy="1683274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pic>
        <p:nvPicPr>
          <p:cNvPr id="3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8775" y="1396365"/>
            <a:ext cx="3200400" cy="3680460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창 설정</a:t>
            </a:r>
            <a:endParaRPr lang="ko-KR" altLang="en-US" b="1">
              <a:latin typeface="+mn-ea"/>
            </a:endParaRPr>
          </a:p>
        </p:txBody>
      </p:sp>
      <p:pic>
        <p:nvPicPr>
          <p:cNvPr id="3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9600" y="990600"/>
            <a:ext cx="4794249" cy="5086350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pic>
        <p:nvPicPr>
          <p:cNvPr id="3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000" y="1555750"/>
            <a:ext cx="4984749" cy="2482849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cxnSp>
        <p:nvCxnSpPr>
          <p:cNvPr id="314" name=""/>
          <p:cNvCxnSpPr/>
          <p:nvPr/>
        </p:nvCxnSpPr>
        <p:spPr>
          <a:xfrm rot="5400000" flipH="1" flipV="1">
            <a:off x="3200400" y="1295400"/>
            <a:ext cx="1447800" cy="1447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설치</a:t>
            </a:r>
          </a:p>
        </p:txBody>
      </p:sp>
      <p:sp>
        <p:nvSpPr>
          <p:cNvPr id="260" name="직사각형 35"/>
          <p:cNvSpPr/>
          <p:nvPr/>
        </p:nvSpPr>
        <p:spPr>
          <a:xfrm>
            <a:off x="879288" y="11677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1" name="직사각형 3"/>
          <p:cNvSpPr/>
          <p:nvPr/>
        </p:nvSpPr>
        <p:spPr>
          <a:xfrm>
            <a:off x="1222188" y="1066800"/>
            <a:ext cx="4111812" cy="4362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Extension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설치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628423" y="6019800"/>
            <a:ext cx="5829777" cy="588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300" b="1" cap="none" spc="0">
                <a:ln w="0"/>
                <a:solidFill>
                  <a:schemeClr val="tx1"/>
                </a:solidFill>
                <a:latin typeface="+mn-ea"/>
              </a:rPr>
              <a:t>Python extensions Install</a:t>
            </a:r>
          </a:p>
        </p:txBody>
      </p:sp>
      <p:pic>
        <p:nvPicPr>
          <p:cNvPr id="266" name="그림 2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905000"/>
            <a:ext cx="3130550" cy="3949700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pic>
        <p:nvPicPr>
          <p:cNvPr id="269" name="그림 26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68779" y="2514600"/>
            <a:ext cx="4212254" cy="2603939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내부 꾸미기 </a:t>
            </a:r>
            <a:r>
              <a:rPr lang="en-US" altLang="ko-KR" b="1">
                <a:latin typeface="+mn-ea"/>
              </a:rPr>
              <a:t>(</a:t>
            </a:r>
            <a:r>
              <a:rPr lang="ko-KR" altLang="en-US" b="1">
                <a:latin typeface="+mn-ea"/>
              </a:rPr>
              <a:t> 위젯 </a:t>
            </a:r>
            <a:r>
              <a:rPr lang="en-US" altLang="ko-KR" b="1">
                <a:latin typeface="+mn-ea"/>
              </a:rPr>
              <a:t>)</a:t>
            </a:r>
            <a:endParaRPr lang="en-US" altLang="ko-KR" b="1">
              <a:latin typeface="+mn-ea"/>
            </a:endParaRPr>
          </a:p>
        </p:txBody>
      </p:sp>
      <p:sp>
        <p:nvSpPr>
          <p:cNvPr id="319" name="직사각형 35"/>
          <p:cNvSpPr/>
          <p:nvPr/>
        </p:nvSpPr>
        <p:spPr>
          <a:xfrm>
            <a:off x="1295400" y="4659414"/>
            <a:ext cx="184816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0" name="직사각형 3"/>
          <p:cNvSpPr/>
          <p:nvPr/>
        </p:nvSpPr>
        <p:spPr>
          <a:xfrm>
            <a:off x="1658503" y="4505109"/>
            <a:ext cx="2608697" cy="5200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Label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2" name="직사각형 35"/>
          <p:cNvSpPr/>
          <p:nvPr/>
        </p:nvSpPr>
        <p:spPr>
          <a:xfrm>
            <a:off x="1294247" y="5509044"/>
            <a:ext cx="184816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3" name="직사각형 3"/>
          <p:cNvSpPr/>
          <p:nvPr/>
        </p:nvSpPr>
        <p:spPr>
          <a:xfrm>
            <a:off x="1657350" y="5354739"/>
            <a:ext cx="2608697" cy="5200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Button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4" name="직사각형 35"/>
          <p:cNvSpPr/>
          <p:nvPr/>
        </p:nvSpPr>
        <p:spPr>
          <a:xfrm>
            <a:off x="4927266" y="4661319"/>
            <a:ext cx="184816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5" name="직사각형 3"/>
          <p:cNvSpPr/>
          <p:nvPr/>
        </p:nvSpPr>
        <p:spPr>
          <a:xfrm>
            <a:off x="5290369" y="4507014"/>
            <a:ext cx="4223271" cy="5200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Checkbutton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26" name="직사각형 35"/>
          <p:cNvSpPr/>
          <p:nvPr/>
        </p:nvSpPr>
        <p:spPr>
          <a:xfrm>
            <a:off x="4936791" y="5514975"/>
            <a:ext cx="184816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5299894" y="5360670"/>
            <a:ext cx="4223272" cy="5200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Radiobutton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30" name=""/>
          <p:cNvGrpSpPr/>
          <p:nvPr/>
        </p:nvGrpSpPr>
        <p:grpSpPr>
          <a:xfrm rot="0">
            <a:off x="533400" y="3137535"/>
            <a:ext cx="4838700" cy="914400"/>
            <a:chOff x="1752599" y="1066800"/>
            <a:chExt cx="5520665" cy="914400"/>
          </a:xfrm>
        </p:grpSpPr>
        <p:sp>
          <p:nvSpPr>
            <p:cNvPr id="328" name="직사각형 3"/>
            <p:cNvSpPr/>
            <p:nvPr/>
          </p:nvSpPr>
          <p:spPr>
            <a:xfrm>
              <a:off x="2072201" y="1282063"/>
              <a:ext cx="4940244" cy="5162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sz="2800" b="1" cap="none" spc="0" mc:Ignorable="hp" hp:hslEmbossed="0">
                  <a:ln w="0"/>
                  <a:solidFill>
                    <a:srgbClr val="ff0000"/>
                  </a:solidFill>
                  <a:latin typeface="+mn-ea"/>
                </a:rPr>
                <a:t>위젯</a:t>
              </a:r>
              <a:r>
                <a:rPr xmlns:mc="http://schemas.openxmlformats.org/markup-compatibility/2006" xmlns:hp="http://schemas.haansoft.com/office/presentation/8.0" lang="en-US" altLang="ko-KR" sz="28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(</a:t>
              </a:r>
              <a:r>
                <a:rPr xmlns:mc="http://schemas.openxmlformats.org/markup-compatibility/2006" xmlns:hp="http://schemas.haansoft.com/office/presentation/8.0" lang="ko-KR" altLang="en-US" sz="28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창</a:t>
              </a:r>
              <a:r>
                <a:rPr xmlns:mc="http://schemas.openxmlformats.org/markup-compatibility/2006" xmlns:hp="http://schemas.haansoft.com/office/presentation/8.0" lang="en-US" altLang="ko-KR" sz="28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,</a:t>
              </a:r>
              <a:r>
                <a:rPr xmlns:mc="http://schemas.openxmlformats.org/markup-compatibility/2006" xmlns:hp="http://schemas.haansoft.com/office/presentation/8.0" lang="ko-KR" altLang="en-US" sz="28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 속성</a:t>
              </a:r>
              <a:r>
                <a:rPr xmlns:mc="http://schemas.openxmlformats.org/markup-compatibility/2006" xmlns:hp="http://schemas.haansoft.com/office/presentation/8.0" lang="en-US" altLang="ko-KR" sz="28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1,</a:t>
              </a:r>
              <a:r>
                <a:rPr xmlns:mc="http://schemas.openxmlformats.org/markup-compatibility/2006" xmlns:hp="http://schemas.haansoft.com/office/presentation/8.0" lang="ko-KR" altLang="en-US" sz="28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 속성</a:t>
              </a:r>
              <a:r>
                <a:rPr xmlns:mc="http://schemas.openxmlformats.org/markup-compatibility/2006" xmlns:hp="http://schemas.haansoft.com/office/presentation/8.0" lang="en-US" altLang="ko-KR" sz="28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2,</a:t>
              </a:r>
              <a:r>
                <a:rPr xmlns:mc="http://schemas.openxmlformats.org/markup-compatibility/2006" xmlns:hp="http://schemas.haansoft.com/office/presentation/8.0" lang="ko-KR" altLang="en-US" sz="28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 </a:t>
              </a:r>
              <a:r>
                <a:rPr xmlns:mc="http://schemas.openxmlformats.org/markup-compatibility/2006" xmlns:hp="http://schemas.haansoft.com/office/presentation/8.0" lang="en-US" altLang="ko-KR" sz="28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...</a:t>
              </a:r>
              <a:r>
                <a:rPr xmlns:mc="http://schemas.openxmlformats.org/markup-compatibility/2006" xmlns:hp="http://schemas.haansoft.com/office/presentation/8.0" lang="ko-KR" altLang="en-US" sz="28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 </a:t>
              </a:r>
              <a:r>
                <a:rPr xmlns:mc="http://schemas.openxmlformats.org/markup-compatibility/2006" xmlns:hp="http://schemas.haansoft.com/office/presentation/8.0" lang="en-US" altLang="ko-KR" sz="28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)</a:t>
              </a:r>
              <a:endPara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9" name=""/>
            <p:cNvSpPr/>
            <p:nvPr/>
          </p:nvSpPr>
          <p:spPr>
            <a:xfrm>
              <a:off x="1752599" y="1066800"/>
              <a:ext cx="5520665" cy="914400"/>
            </a:xfrm>
            <a:prstGeom prst="rect">
              <a:avLst/>
            </a:prstGeom>
            <a:noFill/>
            <a:ln w="76200">
              <a:solidFill>
                <a:srgbClr val="80808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200"/>
            </a:p>
          </p:txBody>
        </p:sp>
      </p:grpSp>
      <p:grpSp>
        <p:nvGrpSpPr>
          <p:cNvPr id="331" name=""/>
          <p:cNvGrpSpPr/>
          <p:nvPr/>
        </p:nvGrpSpPr>
        <p:grpSpPr>
          <a:xfrm rot="0">
            <a:off x="6667501" y="3213735"/>
            <a:ext cx="2324100" cy="771525"/>
            <a:chOff x="1752600" y="1143000"/>
            <a:chExt cx="4419429" cy="771525"/>
          </a:xfrm>
        </p:grpSpPr>
        <p:sp>
          <p:nvSpPr>
            <p:cNvPr id="332" name="직사각형 3"/>
            <p:cNvSpPr/>
            <p:nvPr/>
          </p:nvSpPr>
          <p:spPr>
            <a:xfrm>
              <a:off x="2114846" y="1295398"/>
              <a:ext cx="3767385" cy="47053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xmlns:mc="http://schemas.openxmlformats.org/markup-compatibility/2006" xmlns:hp="http://schemas.haansoft.com/office/presentation/8.0" lang="ko-KR" altLang="en-US" sz="2500" b="1" cap="none" spc="0" mc:Ignorable="hp" hp:hslEmbossed="0">
                  <a:ln w="0"/>
                  <a:solidFill>
                    <a:srgbClr val="ff0000"/>
                  </a:solidFill>
                  <a:latin typeface="+mn-ea"/>
                </a:rPr>
                <a:t>위젯</a:t>
              </a:r>
              <a:r>
                <a:rPr xmlns:mc="http://schemas.openxmlformats.org/markup-compatibility/2006" xmlns:hp="http://schemas.haansoft.com/office/presentation/8.0" lang="en-US" altLang="ko-KR" sz="2500" b="1" cap="none" spc="0" mc:Ignorable="hp" hp:hslEmbossed="0">
                  <a:ln w="0"/>
                  <a:solidFill>
                    <a:srgbClr val="ff0000"/>
                  </a:solidFill>
                  <a:latin typeface="+mn-ea"/>
                </a:rPr>
                <a:t>.pack( )</a:t>
              </a:r>
              <a:endParaRPr xmlns:mc="http://schemas.openxmlformats.org/markup-compatibility/2006" xmlns:hp="http://schemas.haansoft.com/office/presentation/8.0" lang="en-US" altLang="ko-KR" sz="2500" b="1" cap="none" spc="0" mc:Ignorable="hp" hp:hslEmbossed="0">
                <a:ln w="0"/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33" name=""/>
            <p:cNvSpPr/>
            <p:nvPr/>
          </p:nvSpPr>
          <p:spPr>
            <a:xfrm>
              <a:off x="1752600" y="1143000"/>
              <a:ext cx="4419429" cy="771525"/>
            </a:xfrm>
            <a:prstGeom prst="rect">
              <a:avLst/>
            </a:prstGeom>
            <a:noFill/>
            <a:ln w="76200">
              <a:solidFill>
                <a:srgbClr val="80808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334" name="직선 연결선 32"/>
          <p:cNvCxnSpPr/>
          <p:nvPr/>
        </p:nvCxnSpPr>
        <p:spPr>
          <a:xfrm flipH="1">
            <a:off x="5715001" y="359473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"/>
          <p:cNvSpPr txBox="1"/>
          <p:nvPr/>
        </p:nvSpPr>
        <p:spPr>
          <a:xfrm rot="20738774">
            <a:off x="225957" y="2894279"/>
            <a:ext cx="1268730" cy="396240"/>
          </a:xfrm>
          <a:prstGeom prst="rect">
            <a:avLst/>
          </a:prstGeom>
          <a:solidFill>
            <a:schemeClr val="lt1"/>
          </a:solidFill>
          <a:ln w="38100">
            <a:solidFill>
              <a:srgbClr val="808080"/>
            </a:solidFill>
          </a:ln>
        </p:spPr>
        <p:txBody>
          <a:bodyPr wrap="none">
            <a:spAutoFit/>
          </a:bodyPr>
          <a:p>
            <a:pPr>
              <a:defRPr/>
            </a:pPr>
            <a:r>
              <a:rPr lang="ko-KR" altLang="en-US" sz="2000" b="1"/>
              <a:t>요소 생성</a:t>
            </a:r>
            <a:endParaRPr lang="ko-KR" altLang="en-US" sz="2000" b="1"/>
          </a:p>
        </p:txBody>
      </p:sp>
      <p:sp>
        <p:nvSpPr>
          <p:cNvPr id="336" name=""/>
          <p:cNvSpPr txBox="1"/>
          <p:nvPr/>
        </p:nvSpPr>
        <p:spPr>
          <a:xfrm rot="20738774">
            <a:off x="6321957" y="2957880"/>
            <a:ext cx="1268730" cy="396240"/>
          </a:xfrm>
          <a:prstGeom prst="rect">
            <a:avLst/>
          </a:prstGeom>
          <a:solidFill>
            <a:schemeClr val="lt1"/>
          </a:solidFill>
          <a:ln w="38100">
            <a:solidFill>
              <a:srgbClr val="80808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창에 붙임</a:t>
            </a:r>
            <a:endParaRPr lang="ko-KR" altLang="en-US" sz="2000" b="1"/>
          </a:p>
        </p:txBody>
      </p:sp>
      <p:sp>
        <p:nvSpPr>
          <p:cNvPr id="337" name="직사각형 35"/>
          <p:cNvSpPr/>
          <p:nvPr/>
        </p:nvSpPr>
        <p:spPr>
          <a:xfrm>
            <a:off x="590549" y="133371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8" name="직사각형 3"/>
          <p:cNvSpPr/>
          <p:nvPr/>
        </p:nvSpPr>
        <p:spPr>
          <a:xfrm>
            <a:off x="933450" y="1232750"/>
            <a:ext cx="8039100" cy="4417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위젯</a:t>
            </a:r>
            <a:endParaRPr xmlns:mc="http://schemas.openxmlformats.org/markup-compatibility/2006" xmlns:hp="http://schemas.haansoft.com/office/presentation/8.0" lang="ko-KR" altLang="en-US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9" name="직선 연결선 32"/>
          <p:cNvCxnSpPr/>
          <p:nvPr/>
        </p:nvCxnSpPr>
        <p:spPr>
          <a:xfrm flipH="1">
            <a:off x="697424" y="19947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"/>
          <p:cNvSpPr txBox="1"/>
          <p:nvPr/>
        </p:nvSpPr>
        <p:spPr>
          <a:xfrm>
            <a:off x="1360922" y="1794726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어떤 시스템을 이루는 소형 부품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내부 꾸미기 </a:t>
            </a:r>
            <a:r>
              <a:rPr lang="en-US" altLang="ko-KR" b="1">
                <a:latin typeface="+mn-ea"/>
              </a:rPr>
              <a:t>(</a:t>
            </a:r>
            <a:r>
              <a:rPr lang="ko-KR" altLang="en-US" b="1">
                <a:latin typeface="+mn-ea"/>
              </a:rPr>
              <a:t> 위젯 </a:t>
            </a:r>
            <a:r>
              <a:rPr lang="en-US" altLang="ko-KR" b="1">
                <a:latin typeface="+mn-ea"/>
              </a:rPr>
              <a:t>)</a:t>
            </a:r>
            <a:endParaRPr lang="en-US" altLang="ko-KR" b="1">
              <a:latin typeface="+mn-ea"/>
            </a:endParaRPr>
          </a:p>
        </p:txBody>
      </p:sp>
      <p:sp>
        <p:nvSpPr>
          <p:cNvPr id="305" name="직사각형 35"/>
          <p:cNvSpPr/>
          <p:nvPr/>
        </p:nvSpPr>
        <p:spPr>
          <a:xfrm>
            <a:off x="703094" y="274510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6" name="직사각형 3"/>
          <p:cNvSpPr/>
          <p:nvPr/>
        </p:nvSpPr>
        <p:spPr>
          <a:xfrm>
            <a:off x="1066197" y="2590800"/>
            <a:ext cx="4818498" cy="5179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Label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7" name="직사각형 35"/>
          <p:cNvSpPr/>
          <p:nvPr/>
        </p:nvSpPr>
        <p:spPr>
          <a:xfrm>
            <a:off x="701941" y="35947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08" name="직사각형 3"/>
          <p:cNvSpPr/>
          <p:nvPr/>
        </p:nvSpPr>
        <p:spPr>
          <a:xfrm>
            <a:off x="1065044" y="3440430"/>
            <a:ext cx="4818498" cy="5200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Button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9" name="직사각형 35"/>
          <p:cNvSpPr/>
          <p:nvPr/>
        </p:nvSpPr>
        <p:spPr>
          <a:xfrm>
            <a:off x="701941" y="4417479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10" name="직사각형 3"/>
          <p:cNvSpPr/>
          <p:nvPr/>
        </p:nvSpPr>
        <p:spPr>
          <a:xfrm>
            <a:off x="1065044" y="4263174"/>
            <a:ext cx="4818498" cy="5200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Checkbutton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11" name="직사각형 35"/>
          <p:cNvSpPr/>
          <p:nvPr/>
        </p:nvSpPr>
        <p:spPr>
          <a:xfrm>
            <a:off x="711466" y="527113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12" name="직사각형 3"/>
          <p:cNvSpPr/>
          <p:nvPr/>
        </p:nvSpPr>
        <p:spPr>
          <a:xfrm>
            <a:off x="1074569" y="5116830"/>
            <a:ext cx="4818498" cy="5200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Radiobutton</a:t>
            </a:r>
            <a:endParaRPr xmlns:mc="http://schemas.openxmlformats.org/markup-compatibility/2006" xmlns:hp="http://schemas.haansoft.com/office/presentation/8.0" lang="en-US" altLang="ko-KR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9622" y="2209800"/>
            <a:ext cx="5144378" cy="38100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Label </a:t>
            </a:r>
            <a:r>
              <a:rPr lang="ko-KR" altLang="en-US" b="1">
                <a:latin typeface="+mn-ea"/>
              </a:rPr>
              <a:t>속성</a:t>
            </a:r>
            <a:endParaRPr lang="ko-KR" altLang="en-US" b="1">
              <a:latin typeface="+mn-ea"/>
            </a:endParaRPr>
          </a:p>
        </p:txBody>
      </p:sp>
      <p:pic>
        <p:nvPicPr>
          <p:cNvPr id="3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1474" y="1295400"/>
            <a:ext cx="6623050" cy="4917257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sp>
        <p:nvSpPr>
          <p:cNvPr id="315" name=""/>
          <p:cNvSpPr/>
          <p:nvPr/>
        </p:nvSpPr>
        <p:spPr>
          <a:xfrm>
            <a:off x="6562725" y="2162175"/>
            <a:ext cx="972591" cy="361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6" name=""/>
          <p:cNvSpPr/>
          <p:nvPr/>
        </p:nvSpPr>
        <p:spPr>
          <a:xfrm>
            <a:off x="2124075" y="2486025"/>
            <a:ext cx="1505036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7" name=""/>
          <p:cNvSpPr/>
          <p:nvPr/>
        </p:nvSpPr>
        <p:spPr>
          <a:xfrm>
            <a:off x="4572000" y="2847975"/>
            <a:ext cx="662406" cy="361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8" name=""/>
          <p:cNvSpPr/>
          <p:nvPr/>
        </p:nvSpPr>
        <p:spPr>
          <a:xfrm>
            <a:off x="4366793" y="3552825"/>
            <a:ext cx="885468" cy="361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9" name=""/>
          <p:cNvSpPr/>
          <p:nvPr/>
        </p:nvSpPr>
        <p:spPr>
          <a:xfrm>
            <a:off x="5591532" y="3895725"/>
            <a:ext cx="618355" cy="361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Label </a:t>
            </a:r>
            <a:r>
              <a:rPr lang="ko-KR" altLang="en-US" b="1">
                <a:latin typeface="+mn-ea"/>
              </a:rPr>
              <a:t>속성</a:t>
            </a:r>
            <a:endParaRPr lang="ko-KR" altLang="en-US" b="1">
              <a:latin typeface="+mn-ea"/>
            </a:endParaRPr>
          </a:p>
        </p:txBody>
      </p:sp>
      <p:pic>
        <p:nvPicPr>
          <p:cNvPr id="3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703" y="1066800"/>
            <a:ext cx="7235496" cy="33528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pic>
        <p:nvPicPr>
          <p:cNvPr id="3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1703" y="3301999"/>
            <a:ext cx="9322593" cy="22098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None?</a:t>
            </a:r>
            <a:endParaRPr lang="en-US" altLang="ko-KR" b="1">
              <a:latin typeface="+mn-ea"/>
            </a:endParaRPr>
          </a:p>
        </p:txBody>
      </p:sp>
      <p:pic>
        <p:nvPicPr>
          <p:cNvPr id="3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3400" y="1047750"/>
            <a:ext cx="5169596" cy="200025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pic>
        <p:nvPicPr>
          <p:cNvPr id="3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400" y="3352800"/>
            <a:ext cx="8407880" cy="25908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Label </a:t>
            </a:r>
            <a:r>
              <a:rPr lang="ko-KR" altLang="en-US" b="1">
                <a:latin typeface="+mn-ea"/>
              </a:rPr>
              <a:t>속성</a:t>
            </a:r>
            <a:endParaRPr lang="ko-KR" altLang="en-US" b="1">
              <a:latin typeface="+mn-ea"/>
            </a:endParaRPr>
          </a:p>
        </p:txBody>
      </p:sp>
      <p:pic>
        <p:nvPicPr>
          <p:cNvPr id="3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703" y="1447800"/>
            <a:ext cx="9322593" cy="22098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sp>
        <p:nvSpPr>
          <p:cNvPr id="322" name="직사각형 3"/>
          <p:cNvSpPr/>
          <p:nvPr/>
        </p:nvSpPr>
        <p:spPr>
          <a:xfrm>
            <a:off x="791151" y="4075011"/>
            <a:ext cx="8323698" cy="17923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연관되는 객체가 필요하지만</a:t>
            </a:r>
            <a:endParaRPr xmlns:mc="http://schemas.openxmlformats.org/markup-compatibility/2006" xmlns:hp="http://schemas.haansoft.com/office/presentation/8.0" lang="ko-KR" altLang="en-US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200000"/>
              </a:lnSpc>
              <a:defRPr/>
            </a:pPr>
            <a:r>
              <a:rPr xmlns:mc="http://schemas.openxmlformats.org/markup-compatibility/2006" xmlns:hp="http://schemas.haansoft.com/office/presentation/8.0" lang="ko-KR" altLang="en-US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아직 선언되지 않았을 때 </a:t>
            </a: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None</a:t>
            </a:r>
            <a:r>
              <a:rPr xmlns:mc="http://schemas.openxmlformats.org/markup-compatibility/2006" xmlns:hp="http://schemas.haansoft.com/office/presentation/8.0" lang="ko-KR" altLang="en-US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List</a:t>
            </a:r>
            <a:r>
              <a:rPr xmlns:mc="http://schemas.openxmlformats.org/markup-compatibility/2006" xmlns:hp="http://schemas.haansoft.com/office/presentation/8.0" lang="ko-KR" altLang="en-US" sz="28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주로 사용</a:t>
            </a:r>
            <a:endParaRPr xmlns:mc="http://schemas.openxmlformats.org/markup-compatibility/2006" xmlns:hp="http://schemas.haansoft.com/office/presentation/8.0" lang="ko-KR" altLang="en-US" sz="28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Button </a:t>
            </a:r>
            <a:r>
              <a:rPr lang="ko-KR" altLang="en-US" b="1">
                <a:latin typeface="+mn-ea"/>
              </a:rPr>
              <a:t>속성</a:t>
            </a:r>
            <a:endParaRPr lang="ko-KR" altLang="en-US" b="1">
              <a:latin typeface="+mn-ea"/>
            </a:endParaRPr>
          </a:p>
        </p:txBody>
      </p:sp>
      <p:pic>
        <p:nvPicPr>
          <p:cNvPr id="3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6900" y="990600"/>
            <a:ext cx="6172200" cy="5274253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sp>
        <p:nvSpPr>
          <p:cNvPr id="315" name=""/>
          <p:cNvSpPr/>
          <p:nvPr/>
        </p:nvSpPr>
        <p:spPr>
          <a:xfrm>
            <a:off x="4724400" y="2409825"/>
            <a:ext cx="679197" cy="361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6" name=""/>
          <p:cNvSpPr/>
          <p:nvPr/>
        </p:nvSpPr>
        <p:spPr>
          <a:xfrm>
            <a:off x="2304963" y="2057400"/>
            <a:ext cx="1505036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7" name=""/>
          <p:cNvSpPr/>
          <p:nvPr/>
        </p:nvSpPr>
        <p:spPr>
          <a:xfrm>
            <a:off x="4564647" y="3105150"/>
            <a:ext cx="845416" cy="361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8" name=""/>
          <p:cNvSpPr/>
          <p:nvPr/>
        </p:nvSpPr>
        <p:spPr>
          <a:xfrm>
            <a:off x="2286000" y="5514975"/>
            <a:ext cx="1295400" cy="361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9" name=""/>
          <p:cNvSpPr/>
          <p:nvPr/>
        </p:nvSpPr>
        <p:spPr>
          <a:xfrm>
            <a:off x="5343525" y="3800475"/>
            <a:ext cx="587437" cy="361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lambda</a:t>
            </a:r>
            <a:endParaRPr lang="en-US" altLang="ko-KR" b="1">
              <a:latin typeface="+mn-ea"/>
            </a:endParaRPr>
          </a:p>
        </p:txBody>
      </p:sp>
      <p:sp>
        <p:nvSpPr>
          <p:cNvPr id="326" name="직사각형 35"/>
          <p:cNvSpPr/>
          <p:nvPr/>
        </p:nvSpPr>
        <p:spPr>
          <a:xfrm>
            <a:off x="723900" y="2037716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7" name="직사각형 3"/>
          <p:cNvSpPr/>
          <p:nvPr/>
        </p:nvSpPr>
        <p:spPr>
          <a:xfrm>
            <a:off x="1066800" y="1936750"/>
            <a:ext cx="8039100" cy="4425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3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Lambda</a:t>
            </a:r>
            <a:endParaRPr xmlns:mc="http://schemas.openxmlformats.org/markup-compatibility/2006" xmlns:hp="http://schemas.haansoft.com/office/presentation/8.0" lang="en-US" altLang="ko-KR" sz="23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28" name="직선 연결선 32"/>
          <p:cNvCxnSpPr/>
          <p:nvPr/>
        </p:nvCxnSpPr>
        <p:spPr>
          <a:xfrm flipH="1">
            <a:off x="1140011" y="2698751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3"/>
          <p:cNvSpPr txBox="1"/>
          <p:nvPr/>
        </p:nvSpPr>
        <p:spPr>
          <a:xfrm>
            <a:off x="1881809" y="2498726"/>
            <a:ext cx="6563878" cy="41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solidFill>
                  <a:schemeClr val="dk1"/>
                </a:solidFill>
                <a:latin typeface="맑은 고딕"/>
              </a:rPr>
              <a:t>RunTime </a:t>
            </a:r>
            <a:r>
              <a:rPr lang="ko-KR" altLang="en-US" sz="2100" b="1">
                <a:solidFill>
                  <a:schemeClr val="dk1"/>
                </a:solidFill>
                <a:latin typeface="맑은 고딕"/>
              </a:rPr>
              <a:t>시간에 함수호출하고 싶을 때</a:t>
            </a:r>
            <a:endParaRPr lang="ko-KR" altLang="en-US" sz="2100" b="1"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3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7346" y="3384550"/>
            <a:ext cx="7751306" cy="164465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lambda</a:t>
            </a:r>
            <a:endParaRPr lang="en-US" altLang="ko-KR" b="1">
              <a:latin typeface="+mn-ea"/>
            </a:endParaRPr>
          </a:p>
        </p:txBody>
      </p:sp>
      <p:pic>
        <p:nvPicPr>
          <p:cNvPr id="3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8574" y="990600"/>
            <a:ext cx="7308850" cy="5262659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lambda</a:t>
            </a:r>
            <a:endParaRPr lang="en-US" altLang="ko-KR" b="1">
              <a:latin typeface="+mn-ea"/>
            </a:endParaRPr>
          </a:p>
        </p:txBody>
      </p:sp>
      <p:pic>
        <p:nvPicPr>
          <p:cNvPr id="3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800" y="4572000"/>
            <a:ext cx="6248400" cy="968744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pic>
        <p:nvPicPr>
          <p:cNvPr id="3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799" y="1676400"/>
            <a:ext cx="7010400" cy="1828800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cxnSp>
        <p:nvCxnSpPr>
          <p:cNvPr id="340" name=""/>
          <p:cNvCxnSpPr/>
          <p:nvPr/>
        </p:nvCxnSpPr>
        <p:spPr>
          <a:xfrm rot="16200000" flipH="1">
            <a:off x="1543406" y="3409592"/>
            <a:ext cx="224718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"/>
          <p:cNvCxnSpPr/>
          <p:nvPr/>
        </p:nvCxnSpPr>
        <p:spPr>
          <a:xfrm>
            <a:off x="2581275" y="2295525"/>
            <a:ext cx="218256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설치</a:t>
            </a:r>
          </a:p>
        </p:txBody>
      </p:sp>
      <p:sp>
        <p:nvSpPr>
          <p:cNvPr id="260" name="직사각형 35"/>
          <p:cNvSpPr/>
          <p:nvPr/>
        </p:nvSpPr>
        <p:spPr>
          <a:xfrm>
            <a:off x="879288" y="14859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1" name="직사각형 3"/>
          <p:cNvSpPr/>
          <p:nvPr/>
        </p:nvSpPr>
        <p:spPr>
          <a:xfrm>
            <a:off x="1222188" y="1384935"/>
            <a:ext cx="4111812" cy="4438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Extension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설치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99823" y="5964555"/>
            <a:ext cx="5829777" cy="588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300" b="1" cap="none" spc="0">
                <a:ln w="0"/>
                <a:solidFill>
                  <a:schemeClr val="tx1"/>
                </a:solidFill>
                <a:latin typeface="+mn-ea"/>
              </a:rPr>
              <a:t>한국어</a:t>
            </a:r>
            <a:r>
              <a:rPr lang="en-US" altLang="ko-KR" sz="3300" b="1" cap="none" spc="0">
                <a:ln w="0"/>
                <a:solidFill>
                  <a:schemeClr val="tx1"/>
                </a:solidFill>
                <a:latin typeface="+mn-ea"/>
              </a:rPr>
              <a:t> extensions Install</a:t>
            </a:r>
          </a:p>
        </p:txBody>
      </p:sp>
      <p:pic>
        <p:nvPicPr>
          <p:cNvPr id="270" name="그림 26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4411" y="2286000"/>
            <a:ext cx="2977177" cy="3385339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lambda</a:t>
            </a:r>
            <a:endParaRPr lang="en-US" altLang="ko-KR" b="1">
              <a:latin typeface="+mn-ea"/>
            </a:endParaRPr>
          </a:p>
        </p:txBody>
      </p:sp>
      <p:pic>
        <p:nvPicPr>
          <p:cNvPr id="3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800" y="1371600"/>
            <a:ext cx="5603031" cy="44958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cxnSp>
        <p:nvCxnSpPr>
          <p:cNvPr id="335" name=""/>
          <p:cNvCxnSpPr/>
          <p:nvPr/>
        </p:nvCxnSpPr>
        <p:spPr>
          <a:xfrm rot="16200000" flipH="1">
            <a:off x="3459906" y="2124075"/>
            <a:ext cx="2971800" cy="23812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"/>
          <p:cNvCxnSpPr/>
          <p:nvPr/>
        </p:nvCxnSpPr>
        <p:spPr>
          <a:xfrm rot="16200000" flipH="1">
            <a:off x="3221781" y="2343150"/>
            <a:ext cx="2590800" cy="23241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"/>
          <p:cNvCxnSpPr/>
          <p:nvPr/>
        </p:nvCxnSpPr>
        <p:spPr>
          <a:xfrm>
            <a:off x="3317031" y="3581400"/>
            <a:ext cx="2057400" cy="1219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64631" y="4898655"/>
            <a:ext cx="6248400" cy="968744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lambda</a:t>
            </a:r>
            <a:endParaRPr lang="en-US" altLang="ko-KR" b="1">
              <a:latin typeface="+mn-ea"/>
            </a:endParaRPr>
          </a:p>
        </p:txBody>
      </p:sp>
      <p:pic>
        <p:nvPicPr>
          <p:cNvPr id="3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9209" y="1295400"/>
            <a:ext cx="9207581" cy="4800600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cxnSp>
        <p:nvCxnSpPr>
          <p:cNvPr id="335" name=""/>
          <p:cNvCxnSpPr/>
          <p:nvPr/>
        </p:nvCxnSpPr>
        <p:spPr>
          <a:xfrm>
            <a:off x="7645850" y="5562600"/>
            <a:ext cx="17246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"/>
          <p:cNvCxnSpPr/>
          <p:nvPr/>
        </p:nvCxnSpPr>
        <p:spPr>
          <a:xfrm>
            <a:off x="914400" y="3829050"/>
            <a:ext cx="13419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lambda</a:t>
            </a:r>
            <a:endParaRPr lang="en-US" altLang="ko-KR" b="1">
              <a:latin typeface="+mn-ea"/>
            </a:endParaRPr>
          </a:p>
        </p:txBody>
      </p:sp>
      <p:pic>
        <p:nvPicPr>
          <p:cNvPr id="3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2525" y="990600"/>
            <a:ext cx="7600950" cy="2330450"/>
          </a:xfrm>
          <a:prstGeom prst="rect">
            <a:avLst/>
          </a:prstGeom>
          <a:ln w="57150">
            <a:solidFill>
              <a:srgbClr val="808080"/>
            </a:solidFill>
          </a:ln>
        </p:spPr>
      </p:pic>
      <p:pic>
        <p:nvPicPr>
          <p:cNvPr id="3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8800" y="2635250"/>
            <a:ext cx="4775200" cy="3994149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cxnSp>
        <p:nvCxnSpPr>
          <p:cNvPr id="345" name=""/>
          <p:cNvCxnSpPr/>
          <p:nvPr/>
        </p:nvCxnSpPr>
        <p:spPr>
          <a:xfrm>
            <a:off x="4362450" y="3048000"/>
            <a:ext cx="2114550" cy="1371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"/>
          <p:cNvCxnSpPr/>
          <p:nvPr/>
        </p:nvCxnSpPr>
        <p:spPr>
          <a:xfrm>
            <a:off x="3962400" y="3429000"/>
            <a:ext cx="2514600" cy="990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"/>
          <p:cNvCxnSpPr/>
          <p:nvPr/>
        </p:nvCxnSpPr>
        <p:spPr>
          <a:xfrm flipV="1">
            <a:off x="3924300" y="4419600"/>
            <a:ext cx="2552700" cy="152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"/>
          <p:cNvSpPr txBox="1"/>
          <p:nvPr/>
        </p:nvSpPr>
        <p:spPr>
          <a:xfrm>
            <a:off x="6537960" y="4154805"/>
            <a:ext cx="1240154" cy="65341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3700" b="1">
                <a:solidFill>
                  <a:srgbClr val="ff0000"/>
                </a:solidFill>
              </a:rPr>
              <a:t>None</a:t>
            </a:r>
            <a:endParaRPr lang="en-US" altLang="ko-KR" sz="37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lambda</a:t>
            </a:r>
            <a:endParaRPr lang="en-US" altLang="ko-KR" b="1">
              <a:latin typeface="+mn-ea"/>
            </a:endParaRPr>
          </a:p>
        </p:txBody>
      </p:sp>
      <p:sp>
        <p:nvSpPr>
          <p:cNvPr id="349" name="직사각형 3"/>
          <p:cNvSpPr/>
          <p:nvPr/>
        </p:nvSpPr>
        <p:spPr>
          <a:xfrm>
            <a:off x="924587" y="1295400"/>
            <a:ext cx="5066638" cy="5600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Lambda</a:t>
            </a:r>
            <a:endParaRPr xmlns:mc="http://schemas.openxmlformats.org/markup-compatibility/2006" xmlns:hp="http://schemas.haansoft.com/office/presentation/8.0" lang="en-US" altLang="ko-KR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51" name="직사각형 35"/>
          <p:cNvSpPr/>
          <p:nvPr/>
        </p:nvSpPr>
        <p:spPr>
          <a:xfrm>
            <a:off x="551135" y="147637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52" name="직사각형 3"/>
          <p:cNvSpPr/>
          <p:nvPr/>
        </p:nvSpPr>
        <p:spPr>
          <a:xfrm>
            <a:off x="2590800" y="4842986"/>
            <a:ext cx="5867400" cy="5672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lambda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[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입력값 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]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: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[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반환값</a:t>
            </a: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 ]</a:t>
            </a:r>
            <a:endParaRPr xmlns:mc="http://schemas.openxmlformats.org/markup-compatibility/2006" xmlns:hp="http://schemas.haansoft.com/office/presentation/8.0" lang="en-US" altLang="ko-KR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55" name=""/>
          <p:cNvGrpSpPr/>
          <p:nvPr/>
        </p:nvGrpSpPr>
        <p:grpSpPr>
          <a:xfrm rot="0">
            <a:off x="1905000" y="2404586"/>
            <a:ext cx="5105400" cy="1752600"/>
            <a:chOff x="533400" y="2819400"/>
            <a:chExt cx="5105400" cy="1752600"/>
          </a:xfrm>
        </p:grpSpPr>
        <p:sp>
          <p:nvSpPr>
            <p:cNvPr id="353" name=""/>
            <p:cNvSpPr/>
            <p:nvPr/>
          </p:nvSpPr>
          <p:spPr>
            <a:xfrm>
              <a:off x="533400" y="2819400"/>
              <a:ext cx="5105400" cy="1752600"/>
            </a:xfrm>
            <a:prstGeom prst="rect">
              <a:avLst/>
            </a:prstGeom>
            <a:noFill/>
            <a:ln w="76200">
              <a:solidFill>
                <a:srgbClr val="80808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354" name="직사각형 3"/>
            <p:cNvSpPr/>
            <p:nvPr/>
          </p:nvSpPr>
          <p:spPr>
            <a:xfrm>
              <a:off x="685800" y="3013948"/>
              <a:ext cx="4572000" cy="13294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en-US" altLang="ko-KR" sz="27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def </a:t>
              </a:r>
              <a:r>
                <a:rPr xmlns:mc="http://schemas.openxmlformats.org/markup-compatibility/2006" xmlns:hp="http://schemas.haansoft.com/office/presentation/8.0" lang="ko-KR" altLang="en-US" sz="27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함수의 이름</a:t>
              </a:r>
              <a:r>
                <a:rPr xmlns:mc="http://schemas.openxmlformats.org/markup-compatibility/2006" xmlns:hp="http://schemas.haansoft.com/office/presentation/8.0" lang="en-US" altLang="ko-KR" sz="27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([</a:t>
              </a:r>
              <a:r>
                <a:rPr xmlns:mc="http://schemas.openxmlformats.org/markup-compatibility/2006" xmlns:hp="http://schemas.haansoft.com/office/presentation/8.0" lang="ko-KR" altLang="en-US" sz="27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 입력값 </a:t>
              </a:r>
              <a:r>
                <a:rPr xmlns:mc="http://schemas.openxmlformats.org/markup-compatibility/2006" xmlns:hp="http://schemas.haansoft.com/office/presentation/8.0" lang="en-US" altLang="ko-KR" sz="27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]):</a:t>
              </a:r>
              <a:endPara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en-US" altLang="ko-KR" sz="27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     return [</a:t>
              </a:r>
              <a:r>
                <a:rPr xmlns:mc="http://schemas.openxmlformats.org/markup-compatibility/2006" xmlns:hp="http://schemas.haansoft.com/office/presentation/8.0" lang="ko-KR" altLang="en-US" sz="27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 반환값</a:t>
              </a:r>
              <a:r>
                <a:rPr xmlns:mc="http://schemas.openxmlformats.org/markup-compatibility/2006" xmlns:hp="http://schemas.haansoft.com/office/presentation/8.0" lang="en-US" altLang="ko-KR" sz="2700" b="1" cap="none" spc="0" mc:Ignorable="hp" hp:hslEmbossed="0">
                  <a:ln w="0"/>
                  <a:solidFill>
                    <a:schemeClr val="tx1"/>
                  </a:solidFill>
                  <a:latin typeface="+mn-ea"/>
                </a:rPr>
                <a:t> ]</a:t>
              </a:r>
              <a:endParaRPr xmlns:mc="http://schemas.openxmlformats.org/markup-compatibility/2006" xmlns:hp="http://schemas.haansoft.com/office/presentation/8.0" lang="en-US" altLang="ko-KR" sz="2700" b="1" cap="none" spc="0" mc:Ignorable="hp" hp:hslEmbossed="0">
                <a:ln w="0"/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356" name=""/>
          <p:cNvCxnSpPr/>
          <p:nvPr/>
        </p:nvCxnSpPr>
        <p:spPr>
          <a:xfrm rot="5400000">
            <a:off x="4610100" y="3814286"/>
            <a:ext cx="1524000" cy="381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"/>
          <p:cNvCxnSpPr/>
          <p:nvPr/>
        </p:nvCxnSpPr>
        <p:spPr>
          <a:xfrm>
            <a:off x="5257800" y="3699986"/>
            <a:ext cx="2057400" cy="1066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lambda</a:t>
            </a:r>
            <a:endParaRPr lang="en-US" altLang="ko-KR" b="1">
              <a:latin typeface="+mn-ea"/>
            </a:endParaRPr>
          </a:p>
        </p:txBody>
      </p:sp>
      <p:pic>
        <p:nvPicPr>
          <p:cNvPr id="35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9925" y="1219199"/>
            <a:ext cx="4968875" cy="2380586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cxnSp>
        <p:nvCxnSpPr>
          <p:cNvPr id="356" name=""/>
          <p:cNvCxnSpPr/>
          <p:nvPr/>
        </p:nvCxnSpPr>
        <p:spPr>
          <a:xfrm rot="16200000" flipH="1">
            <a:off x="2828925" y="2371725"/>
            <a:ext cx="1276350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"/>
          <p:cNvCxnSpPr/>
          <p:nvPr/>
        </p:nvCxnSpPr>
        <p:spPr>
          <a:xfrm>
            <a:off x="4010025" y="2390775"/>
            <a:ext cx="762000" cy="685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"/>
          <p:cNvCxnSpPr/>
          <p:nvPr/>
        </p:nvCxnSpPr>
        <p:spPr>
          <a:xfrm>
            <a:off x="2784727" y="1866900"/>
            <a:ext cx="12089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"/>
          <p:cNvCxnSpPr/>
          <p:nvPr/>
        </p:nvCxnSpPr>
        <p:spPr>
          <a:xfrm>
            <a:off x="3429000" y="2400300"/>
            <a:ext cx="11485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14800"/>
            <a:ext cx="8393043" cy="2032000"/>
          </a:xfrm>
          <a:prstGeom prst="rect">
            <a:avLst/>
          </a:prstGeom>
          <a:ln w="76200">
            <a:solidFill>
              <a:srgbClr val="808080"/>
            </a:solidFill>
            <a:prstDash val="sysDot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lambda</a:t>
            </a:r>
            <a:endParaRPr lang="en-US" altLang="ko-KR" b="1">
              <a:latin typeface="+mn-ea"/>
            </a:endParaRPr>
          </a:p>
        </p:txBody>
      </p:sp>
      <p:pic>
        <p:nvPicPr>
          <p:cNvPr id="3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2064589"/>
            <a:ext cx="8763000" cy="2458311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sp>
        <p:nvSpPr>
          <p:cNvPr id="332" name="직사각형 3"/>
          <p:cNvSpPr/>
          <p:nvPr/>
        </p:nvSpPr>
        <p:spPr>
          <a:xfrm>
            <a:off x="304800" y="1219200"/>
            <a:ext cx="5066638" cy="5605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Lambda </a:t>
            </a:r>
            <a:r>
              <a:rPr xmlns:mc="http://schemas.openxmlformats.org/markup-compatibility/2006" xmlns:hp="http://schemas.haansoft.com/office/presentation/8.0" lang="ko-KR" altLang="en-US" sz="31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자체가 주소</a:t>
            </a:r>
            <a:endParaRPr xmlns:mc="http://schemas.openxmlformats.org/markup-compatibility/2006" xmlns:hp="http://schemas.haansoft.com/office/presentation/8.0" lang="ko-KR" altLang="en-US" sz="31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5" name=""/>
          <p:cNvCxnSpPr/>
          <p:nvPr/>
        </p:nvCxnSpPr>
        <p:spPr>
          <a:xfrm>
            <a:off x="2544793" y="6038850"/>
            <a:ext cx="69708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"/>
          <p:cNvCxnSpPr/>
          <p:nvPr/>
        </p:nvCxnSpPr>
        <p:spPr>
          <a:xfrm>
            <a:off x="1215672" y="3886199"/>
            <a:ext cx="75473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"/>
          <p:cNvCxnSpPr/>
          <p:nvPr/>
        </p:nvCxnSpPr>
        <p:spPr>
          <a:xfrm flipV="1">
            <a:off x="2286000" y="3886199"/>
            <a:ext cx="3276600" cy="1371600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289" y="5486400"/>
            <a:ext cx="919942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lambda</a:t>
            </a:r>
            <a:endParaRPr lang="en-US" altLang="ko-KR" b="1">
              <a:latin typeface="+mn-ea"/>
            </a:endParaRPr>
          </a:p>
        </p:txBody>
      </p:sp>
      <p:pic>
        <p:nvPicPr>
          <p:cNvPr id="3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7027" y="1295400"/>
            <a:ext cx="8791944" cy="46482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lambda</a:t>
            </a:r>
            <a:endParaRPr lang="en-US" altLang="ko-KR" b="1">
              <a:latin typeface="+mn-ea"/>
            </a:endParaRPr>
          </a:p>
        </p:txBody>
      </p:sp>
      <p:pic>
        <p:nvPicPr>
          <p:cNvPr id="3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6873" y="1371600"/>
            <a:ext cx="5603031" cy="4495800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  <p:pic>
        <p:nvPicPr>
          <p:cNvPr id="3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02704" y="1295400"/>
            <a:ext cx="4227095" cy="2590800"/>
          </a:xfrm>
          <a:prstGeom prst="rect">
            <a:avLst/>
          </a:prstGeom>
        </p:spPr>
      </p:pic>
      <p:cxnSp>
        <p:nvCxnSpPr>
          <p:cNvPr id="342" name=""/>
          <p:cNvCxnSpPr/>
          <p:nvPr/>
        </p:nvCxnSpPr>
        <p:spPr>
          <a:xfrm flipV="1">
            <a:off x="3526254" y="1600200"/>
            <a:ext cx="3143250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"/>
          <p:cNvCxnSpPr/>
          <p:nvPr/>
        </p:nvCxnSpPr>
        <p:spPr>
          <a:xfrm flipV="1">
            <a:off x="3428673" y="1905000"/>
            <a:ext cx="3317031" cy="228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"/>
          <p:cNvCxnSpPr/>
          <p:nvPr/>
        </p:nvCxnSpPr>
        <p:spPr>
          <a:xfrm flipV="1">
            <a:off x="3581073" y="2286000"/>
            <a:ext cx="3164631" cy="152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"/>
          <p:cNvCxnSpPr/>
          <p:nvPr/>
        </p:nvCxnSpPr>
        <p:spPr>
          <a:xfrm flipV="1">
            <a:off x="3507204" y="2590800"/>
            <a:ext cx="3390900" cy="152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"/>
          <p:cNvCxnSpPr/>
          <p:nvPr/>
        </p:nvCxnSpPr>
        <p:spPr>
          <a:xfrm flipV="1">
            <a:off x="3542973" y="2895600"/>
            <a:ext cx="3278931" cy="1524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"/>
          <p:cNvCxnSpPr/>
          <p:nvPr/>
        </p:nvCxnSpPr>
        <p:spPr>
          <a:xfrm flipV="1">
            <a:off x="3571548" y="3276600"/>
            <a:ext cx="3326556" cy="1047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"/>
          <p:cNvCxnSpPr/>
          <p:nvPr/>
        </p:nvCxnSpPr>
        <p:spPr>
          <a:xfrm flipV="1">
            <a:off x="3657273" y="3581400"/>
            <a:ext cx="3240831" cy="76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solidFill>
            <a:srgbClr val="d9d9d9"/>
          </a:solidFill>
          <a:ln w="45720"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Image </a:t>
            </a:r>
            <a:r>
              <a:rPr lang="ko-KR" altLang="en-US" b="1">
                <a:latin typeface="+mn-ea"/>
              </a:rPr>
              <a:t>다루기</a:t>
            </a:r>
            <a:endParaRPr lang="ko-KR" altLang="en-US" b="1">
              <a:latin typeface="+mn-ea"/>
            </a:endParaRPr>
          </a:p>
        </p:txBody>
      </p:sp>
      <p:sp>
        <p:nvSpPr>
          <p:cNvPr id="351" name="직사각형 35"/>
          <p:cNvSpPr/>
          <p:nvPr/>
        </p:nvSpPr>
        <p:spPr>
          <a:xfrm>
            <a:off x="609599" y="143065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52" name="직사각형 3"/>
          <p:cNvSpPr/>
          <p:nvPr/>
        </p:nvSpPr>
        <p:spPr>
          <a:xfrm>
            <a:off x="1001277" y="1295400"/>
            <a:ext cx="7409298" cy="4489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lang="en-US" altLang="ko-KR" sz="24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tkinter </a:t>
            </a:r>
            <a:r>
              <a:rPr xmlns:mc="http://schemas.openxmlformats.org/markup-compatibility/2006" xmlns:hp="http://schemas.haansoft.com/office/presentation/8.0" lang="ko-KR" altLang="en-US" sz="24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전용 이미지 객체를 생성해야한다</a:t>
            </a:r>
            <a:r>
              <a:rPr xmlns:mc="http://schemas.openxmlformats.org/markup-compatibility/2006" xmlns:hp="http://schemas.haansoft.com/office/presentation/8.0" lang="en-US" altLang="ko-KR" sz="2400" b="1" cap="none" spc="0" mc:Ignorable="hp" hp:hslEmbossed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xmlns:mc="http://schemas.openxmlformats.org/markup-compatibility/2006" xmlns:hp="http://schemas.haansoft.com/office/presentation/8.0" lang="en-US" altLang="ko-KR" sz="2400" b="1" cap="none" spc="0" mc:Ignorable="hp" hp:hslEmbossed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5513" y="2125390"/>
            <a:ext cx="8296085" cy="3908425"/>
          </a:xfrm>
          <a:prstGeom prst="rect">
            <a:avLst/>
          </a:prstGeom>
          <a:ln w="7620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Python </a:t>
            </a:r>
            <a:r>
              <a:rPr lang="ko-KR" altLang="en-US" b="1">
                <a:latin typeface="+mn-ea"/>
              </a:rPr>
              <a:t>전용 폴더 만들기</a:t>
            </a:r>
          </a:p>
        </p:txBody>
      </p:sp>
      <p:sp>
        <p:nvSpPr>
          <p:cNvPr id="258" name="직사각형 3"/>
          <p:cNvSpPr/>
          <p:nvPr/>
        </p:nvSpPr>
        <p:spPr>
          <a:xfrm>
            <a:off x="5016500" y="1219200"/>
            <a:ext cx="4114800" cy="4838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600" b="1" cap="none" spc="0">
                <a:ln w="0"/>
                <a:solidFill>
                  <a:schemeClr val="tx1"/>
                </a:solidFill>
                <a:latin typeface="+mn-ea"/>
              </a:rPr>
              <a:t>[ File ] - [ Open Folder ] </a:t>
            </a:r>
          </a:p>
        </p:txBody>
      </p:sp>
      <p:pic>
        <p:nvPicPr>
          <p:cNvPr id="261" name="그림 2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900" y="990600"/>
            <a:ext cx="4017863" cy="2590800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87700" y="1974849"/>
            <a:ext cx="5956300" cy="450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파일생성</a:t>
            </a:r>
          </a:p>
        </p:txBody>
      </p:sp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563" y="1944073"/>
            <a:ext cx="7862874" cy="2969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파일저장</a:t>
            </a:r>
          </a:p>
        </p:txBody>
      </p:sp>
      <p:pic>
        <p:nvPicPr>
          <p:cNvPr id="267" name="그림 2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3475" y="2812298"/>
            <a:ext cx="3498850" cy="2165667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sp>
        <p:nvSpPr>
          <p:cNvPr id="268" name="직사각형 35"/>
          <p:cNvSpPr/>
          <p:nvPr/>
        </p:nvSpPr>
        <p:spPr>
          <a:xfrm>
            <a:off x="879288" y="17178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9" name="직사각형 3"/>
          <p:cNvSpPr/>
          <p:nvPr/>
        </p:nvSpPr>
        <p:spPr>
          <a:xfrm>
            <a:off x="1222188" y="1616913"/>
            <a:ext cx="4950012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Python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생성</a:t>
            </a:r>
            <a:endParaRPr lang="en-US" altLang="ko-KR" sz="23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70" name="그림 26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36655" y="2812298"/>
            <a:ext cx="3388220" cy="2216902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파일저장</a:t>
            </a:r>
          </a:p>
        </p:txBody>
      </p:sp>
      <p:sp>
        <p:nvSpPr>
          <p:cNvPr id="268" name="직사각형 35"/>
          <p:cNvSpPr/>
          <p:nvPr/>
        </p:nvSpPr>
        <p:spPr>
          <a:xfrm>
            <a:off x="879288" y="17178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9" name="직사각형 3"/>
          <p:cNvSpPr/>
          <p:nvPr/>
        </p:nvSpPr>
        <p:spPr>
          <a:xfrm>
            <a:off x="1222188" y="1616913"/>
            <a:ext cx="4950012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Python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저장</a:t>
            </a:r>
          </a:p>
        </p:txBody>
      </p:sp>
      <p:pic>
        <p:nvPicPr>
          <p:cNvPr id="271" name="그림 2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3913" y="2819400"/>
            <a:ext cx="4834507" cy="1981200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cxnSp>
        <p:nvCxnSpPr>
          <p:cNvPr id="272" name="직선 화살표 연결선 271"/>
          <p:cNvCxnSpPr/>
          <p:nvPr/>
        </p:nvCxnSpPr>
        <p:spPr>
          <a:xfrm rot="10800000" flipV="1">
            <a:off x="3466621" y="2667000"/>
            <a:ext cx="609599" cy="3047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/>
          <p:cNvSpPr txBox="1"/>
          <p:nvPr/>
        </p:nvSpPr>
        <p:spPr>
          <a:xfrm>
            <a:off x="4076221" y="2286000"/>
            <a:ext cx="5829779" cy="45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cap="none" spc="0">
                <a:ln w="0"/>
                <a:solidFill>
                  <a:schemeClr val="tx1"/>
                </a:solidFill>
                <a:latin typeface="+mn-ea"/>
              </a:rPr>
              <a:t>파일에 변경사항이 있음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3581400" y="5337810"/>
            <a:ext cx="2514600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 b="1" cap="none" spc="0">
                <a:ln w="0"/>
                <a:solidFill>
                  <a:srgbClr val="FF0000"/>
                </a:solidFill>
                <a:latin typeface="+mn-ea"/>
              </a:rPr>
              <a:t>Ctrl + S </a:t>
            </a:r>
            <a:endParaRPr lang="ko-KR" altLang="en-US" sz="4400" b="1" cap="none" spc="0">
              <a:ln w="0"/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948746"/>
            <a:ext cx="8940165" cy="4537653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144020">
            <a:off x="5179471" y="2833859"/>
            <a:ext cx="2362200" cy="3439521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158" name="그림 15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22761">
            <a:off x="6867406" y="2484801"/>
            <a:ext cx="2667000" cy="3789363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159" name="TextBox 158"/>
          <p:cNvSpPr txBox="1"/>
          <p:nvPr/>
        </p:nvSpPr>
        <p:spPr>
          <a:xfrm>
            <a:off x="457199" y="5735955"/>
            <a:ext cx="3657600" cy="588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300" b="1">
                <a:latin typeface="맑은 고딕"/>
              </a:rPr>
              <a:t>crackus.jeju.kr</a:t>
            </a:r>
          </a:p>
        </p:txBody>
      </p:sp>
      <p:sp>
        <p:nvSpPr>
          <p:cNvPr id="160" name="직사각형 3"/>
          <p:cNvSpPr/>
          <p:nvPr/>
        </p:nvSpPr>
        <p:spPr>
          <a:xfrm>
            <a:off x="5323909" y="6337936"/>
            <a:ext cx="4886891" cy="367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e-mail : gksvnsfl200@naver.com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파일실행</a:t>
            </a:r>
          </a:p>
        </p:txBody>
      </p:sp>
      <p:sp>
        <p:nvSpPr>
          <p:cNvPr id="266" name="TextBox 33"/>
          <p:cNvSpPr txBox="1"/>
          <p:nvPr/>
        </p:nvSpPr>
        <p:spPr>
          <a:xfrm>
            <a:off x="2743200" y="5796916"/>
            <a:ext cx="4648200" cy="527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900" b="1">
                <a:solidFill>
                  <a:srgbClr val="FF0000"/>
                </a:solidFill>
                <a:latin typeface="맑은 고딕"/>
              </a:rPr>
              <a:t>Ctrl +</a:t>
            </a:r>
            <a:r>
              <a:rPr lang="ko-KR" altLang="en-US" sz="2900" b="1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900" b="1">
                <a:solidFill>
                  <a:srgbClr val="FF0000"/>
                </a:solidFill>
                <a:latin typeface="맑은 고딕"/>
              </a:rPr>
              <a:t>F5</a:t>
            </a:r>
          </a:p>
        </p:txBody>
      </p:sp>
      <p:pic>
        <p:nvPicPr>
          <p:cNvPr id="267" name="그림 266"/>
          <p:cNvPicPr>
            <a:picLocks noChangeAspect="1"/>
          </p:cNvPicPr>
          <p:nvPr/>
        </p:nvPicPr>
        <p:blipFill rotWithShape="1">
          <a:blip r:embed="rId3"/>
          <a:srcRect r="44300"/>
          <a:stretch>
            <a:fillRect/>
          </a:stretch>
        </p:blipFill>
        <p:spPr>
          <a:xfrm>
            <a:off x="759343" y="2540000"/>
            <a:ext cx="8387312" cy="3098799"/>
          </a:xfrm>
          <a:prstGeom prst="rect">
            <a:avLst/>
          </a:prstGeom>
        </p:spPr>
      </p:pic>
      <p:sp>
        <p:nvSpPr>
          <p:cNvPr id="268" name="직사각형 35"/>
          <p:cNvSpPr/>
          <p:nvPr/>
        </p:nvSpPr>
        <p:spPr>
          <a:xfrm>
            <a:off x="879288" y="17178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69" name="직사각형 3"/>
          <p:cNvSpPr/>
          <p:nvPr/>
        </p:nvSpPr>
        <p:spPr>
          <a:xfrm>
            <a:off x="1222188" y="1616913"/>
            <a:ext cx="4950012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Python 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파일 실행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Programming</a:t>
            </a:r>
            <a:r>
              <a:rPr lang="ko-KR" altLang="en-US" b="1">
                <a:latin typeface="+mn-ea"/>
              </a:rPr>
              <a:t> </a:t>
            </a:r>
            <a:r>
              <a:rPr lang="en-US" altLang="ko-KR" b="1">
                <a:latin typeface="+mn-ea"/>
              </a:rPr>
              <a:t>Language</a:t>
            </a:r>
          </a:p>
        </p:txBody>
      </p:sp>
      <p:sp>
        <p:nvSpPr>
          <p:cNvPr id="220" name="TextBox 15"/>
          <p:cNvSpPr txBox="1"/>
          <p:nvPr/>
        </p:nvSpPr>
        <p:spPr>
          <a:xfrm>
            <a:off x="495299" y="2667000"/>
            <a:ext cx="8915400" cy="2503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en-US" altLang="ko-KR" sz="3300" b="1" dirty="0">
                <a:solidFill>
                  <a:schemeClr val="tx1"/>
                </a:solidFill>
              </a:rPr>
              <a:t>Python </a:t>
            </a:r>
            <a:r>
              <a:rPr lang="ko-KR" altLang="en-US" sz="3300" b="1" dirty="0">
                <a:solidFill>
                  <a:schemeClr val="tx1"/>
                </a:solidFill>
              </a:rPr>
              <a:t>설치 방법</a:t>
            </a:r>
          </a:p>
          <a:p>
            <a:pPr algn="ctr">
              <a:lnSpc>
                <a:spcPct val="160000"/>
              </a:lnSpc>
              <a:defRPr/>
            </a:pPr>
            <a:r>
              <a:rPr lang="ko-KR" altLang="en-US" sz="3300" b="1" dirty="0">
                <a:solidFill>
                  <a:schemeClr val="tx1"/>
                </a:solidFill>
              </a:rPr>
              <a:t>환경변수</a:t>
            </a:r>
          </a:p>
          <a:p>
            <a:pPr algn="ctr">
              <a:lnSpc>
                <a:spcPct val="160000"/>
              </a:lnSpc>
              <a:defRPr/>
            </a:pPr>
            <a:r>
              <a:rPr lang="ko-KR" altLang="en-US" sz="3300" b="1" dirty="0">
                <a:solidFill>
                  <a:schemeClr val="tx1"/>
                </a:solidFill>
              </a:rPr>
              <a:t>확장자의 의미</a:t>
            </a:r>
          </a:p>
        </p:txBody>
      </p:sp>
      <p:sp>
        <p:nvSpPr>
          <p:cNvPr id="222" name="직사각형 35"/>
          <p:cNvSpPr/>
          <p:nvPr/>
        </p:nvSpPr>
        <p:spPr>
          <a:xfrm>
            <a:off x="619125" y="178117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3" name="직사각형 3"/>
          <p:cNvSpPr/>
          <p:nvPr/>
        </p:nvSpPr>
        <p:spPr>
          <a:xfrm>
            <a:off x="1000125" y="1628775"/>
            <a:ext cx="3248025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정리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환경구성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VS code </a:t>
            </a:r>
            <a:r>
              <a:rPr lang="ko-KR" altLang="en-US" b="1">
                <a:latin typeface="+mn-ea"/>
              </a:rPr>
              <a:t>환경구성</a:t>
            </a:r>
          </a:p>
        </p:txBody>
      </p:sp>
      <p:pic>
        <p:nvPicPr>
          <p:cNvPr id="225" name="그림 2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8275" y="1828800"/>
            <a:ext cx="6689448" cy="441960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226" name="직사각형 35"/>
          <p:cNvSpPr/>
          <p:nvPr/>
        </p:nvSpPr>
        <p:spPr>
          <a:xfrm>
            <a:off x="533400" y="12058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7" name="직사각형 3"/>
          <p:cNvSpPr/>
          <p:nvPr/>
        </p:nvSpPr>
        <p:spPr>
          <a:xfrm>
            <a:off x="914400" y="1053465"/>
            <a:ext cx="5638800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파일에서 </a:t>
            </a: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VS code </a:t>
            </a: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바로 열기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VS code </a:t>
            </a:r>
            <a:r>
              <a:rPr lang="ko-KR" altLang="en-US" b="1">
                <a:latin typeface="+mn-ea"/>
              </a:rPr>
              <a:t>환경구성</a:t>
            </a:r>
          </a:p>
        </p:txBody>
      </p:sp>
      <p:pic>
        <p:nvPicPr>
          <p:cNvPr id="225" name="그림 2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3020" y="1828800"/>
            <a:ext cx="6679959" cy="4713011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226" name="직사각형 35"/>
          <p:cNvSpPr/>
          <p:nvPr/>
        </p:nvSpPr>
        <p:spPr>
          <a:xfrm>
            <a:off x="533400" y="12058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7" name="직사각형 3"/>
          <p:cNvSpPr/>
          <p:nvPr/>
        </p:nvSpPr>
        <p:spPr>
          <a:xfrm>
            <a:off x="914400" y="1053465"/>
            <a:ext cx="5638800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글씨 크기</a:t>
            </a: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 폰트 바꾸기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VS code </a:t>
            </a:r>
            <a:r>
              <a:rPr lang="ko-KR" altLang="en-US" b="1">
                <a:latin typeface="+mn-ea"/>
              </a:rPr>
              <a:t>환경구성</a:t>
            </a:r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824" y="2220801"/>
            <a:ext cx="8940352" cy="3341798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227" name="직사각형 35"/>
          <p:cNvSpPr/>
          <p:nvPr/>
        </p:nvSpPr>
        <p:spPr>
          <a:xfrm>
            <a:off x="533400" y="13582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8" name="직사각형 3"/>
          <p:cNvSpPr/>
          <p:nvPr/>
        </p:nvSpPr>
        <p:spPr>
          <a:xfrm>
            <a:off x="914400" y="1205865"/>
            <a:ext cx="5638800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글씨 크기</a:t>
            </a:r>
            <a:r>
              <a:rPr lang="en-US" altLang="ko-KR" sz="30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 폰트 바꾸기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VS code </a:t>
            </a:r>
            <a:r>
              <a:rPr lang="ko-KR" altLang="en-US" b="1">
                <a:latin typeface="+mn-ea"/>
              </a:rPr>
              <a:t>환경구성</a:t>
            </a:r>
          </a:p>
        </p:txBody>
      </p:sp>
      <p:sp>
        <p:nvSpPr>
          <p:cNvPr id="227" name="직사각형 35"/>
          <p:cNvSpPr/>
          <p:nvPr/>
        </p:nvSpPr>
        <p:spPr>
          <a:xfrm>
            <a:off x="533400" y="13582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8" name="직사각형 3"/>
          <p:cNvSpPr/>
          <p:nvPr/>
        </p:nvSpPr>
        <p:spPr>
          <a:xfrm>
            <a:off x="914400" y="1205865"/>
            <a:ext cx="5638800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실행 창 바꾸기</a:t>
            </a:r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78050" y="2286000"/>
            <a:ext cx="5549900" cy="3899371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VS code </a:t>
            </a:r>
            <a:r>
              <a:rPr lang="ko-KR" altLang="en-US" b="1">
                <a:latin typeface="+mn-ea"/>
              </a:rPr>
              <a:t>환경구성</a:t>
            </a:r>
          </a:p>
        </p:txBody>
      </p:sp>
      <p:pic>
        <p:nvPicPr>
          <p:cNvPr id="230" name="그림 2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0700" y="1676400"/>
            <a:ext cx="6324600" cy="4128348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VS code </a:t>
            </a:r>
            <a:r>
              <a:rPr lang="ko-KR" altLang="en-US" b="1">
                <a:latin typeface="+mn-ea"/>
              </a:rPr>
              <a:t>환경구성</a:t>
            </a:r>
          </a:p>
        </p:txBody>
      </p:sp>
      <p:pic>
        <p:nvPicPr>
          <p:cNvPr id="232" name="그림 2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3229" y="1905000"/>
            <a:ext cx="8359542" cy="323850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출력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0363" y="282107"/>
            <a:ext cx="7695011" cy="5979096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7" name="직사각형 3"/>
          <p:cNvSpPr/>
          <p:nvPr/>
        </p:nvSpPr>
        <p:spPr>
          <a:xfrm>
            <a:off x="5323909" y="6337936"/>
            <a:ext cx="4886891" cy="367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e-mail : gksvnsfl200@naver.com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출력함수 </a:t>
            </a:r>
            <a:r>
              <a:rPr lang="en-US" altLang="ko-KR" b="1">
                <a:latin typeface="+mn-ea"/>
              </a:rPr>
              <a:t>print</a:t>
            </a:r>
          </a:p>
        </p:txBody>
      </p:sp>
      <p:sp>
        <p:nvSpPr>
          <p:cNvPr id="258" name="직사각형 3"/>
          <p:cNvSpPr/>
          <p:nvPr/>
        </p:nvSpPr>
        <p:spPr>
          <a:xfrm>
            <a:off x="2438400" y="3107293"/>
            <a:ext cx="6096000" cy="643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“Hello World”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cxnSp>
        <p:nvCxnSpPr>
          <p:cNvPr id="261" name="직선 연결선 32"/>
          <p:cNvCxnSpPr/>
          <p:nvPr/>
        </p:nvCxnSpPr>
        <p:spPr>
          <a:xfrm flipH="1">
            <a:off x="2514600" y="412813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33"/>
          <p:cNvSpPr txBox="1"/>
          <p:nvPr/>
        </p:nvSpPr>
        <p:spPr>
          <a:xfrm>
            <a:off x="3352800" y="3886200"/>
            <a:ext cx="5105400" cy="493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700" b="1">
                <a:latin typeface="맑은 고딕"/>
              </a:rPr>
              <a:t>“Hello World”</a:t>
            </a:r>
            <a:r>
              <a:rPr lang="ko-KR" altLang="en-US" sz="2700" b="1">
                <a:latin typeface="맑은 고딕"/>
              </a:rPr>
              <a:t>를 화면에 출력</a:t>
            </a:r>
            <a:r>
              <a:rPr lang="en-US" altLang="ko-KR" sz="2700" b="1">
                <a:latin typeface="맑은 고딕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출력함수 </a:t>
            </a:r>
            <a:r>
              <a:rPr lang="en-US" altLang="ko-KR" b="1">
                <a:latin typeface="+mn-ea"/>
              </a:rPr>
              <a:t>print</a:t>
            </a:r>
          </a:p>
        </p:txBody>
      </p:sp>
      <p:sp>
        <p:nvSpPr>
          <p:cNvPr id="258" name="직사각형 3"/>
          <p:cNvSpPr/>
          <p:nvPr/>
        </p:nvSpPr>
        <p:spPr>
          <a:xfrm>
            <a:off x="3190875" y="3048000"/>
            <a:ext cx="6096000" cy="6429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 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자료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cxnSp>
        <p:nvCxnSpPr>
          <p:cNvPr id="261" name="직선 연결선 32"/>
          <p:cNvCxnSpPr/>
          <p:nvPr/>
        </p:nvCxnSpPr>
        <p:spPr>
          <a:xfrm flipH="1">
            <a:off x="3354898" y="4128136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33"/>
          <p:cNvSpPr txBox="1"/>
          <p:nvPr/>
        </p:nvSpPr>
        <p:spPr>
          <a:xfrm>
            <a:off x="4181474" y="3876677"/>
            <a:ext cx="4724401" cy="500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자료</a:t>
            </a:r>
            <a:r>
              <a:rPr lang="ko-KR" altLang="en-US" sz="2700" b="1">
                <a:latin typeface="맑은 고딕"/>
              </a:rPr>
              <a:t>를 화면에 출력</a:t>
            </a:r>
            <a:r>
              <a:rPr lang="en-US" altLang="ko-KR" sz="2700" b="1">
                <a:latin typeface="맑은 고딕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</a:p>
        </p:txBody>
      </p:sp>
      <p:sp>
        <p:nvSpPr>
          <p:cNvPr id="277" name="TextBox 33"/>
          <p:cNvSpPr txBox="1"/>
          <p:nvPr/>
        </p:nvSpPr>
        <p:spPr>
          <a:xfrm>
            <a:off x="1066800" y="1708785"/>
            <a:ext cx="7543800" cy="62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500" b="1">
                <a:latin typeface="맑은 고딕"/>
              </a:rPr>
              <a:t>Python</a:t>
            </a:r>
            <a:r>
              <a:rPr lang="ko-KR" altLang="en-US" sz="3500" b="1">
                <a:latin typeface="맑은 고딕"/>
              </a:rPr>
              <a:t> 에서 사용되는 자료의 형태</a:t>
            </a:r>
          </a:p>
        </p:txBody>
      </p:sp>
      <p:sp>
        <p:nvSpPr>
          <p:cNvPr id="278" name="직사각형 35"/>
          <p:cNvSpPr/>
          <p:nvPr/>
        </p:nvSpPr>
        <p:spPr>
          <a:xfrm>
            <a:off x="2084660" y="37001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2418035" y="3521029"/>
            <a:ext cx="998220" cy="575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숫자</a:t>
            </a:r>
          </a:p>
        </p:txBody>
      </p:sp>
      <p:sp>
        <p:nvSpPr>
          <p:cNvPr id="280" name="직사각형 35"/>
          <p:cNvSpPr/>
          <p:nvPr/>
        </p:nvSpPr>
        <p:spPr>
          <a:xfrm>
            <a:off x="2084660" y="445638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2418035" y="4283029"/>
            <a:ext cx="1407795" cy="577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문자열</a:t>
            </a:r>
          </a:p>
        </p:txBody>
      </p:sp>
      <p:sp>
        <p:nvSpPr>
          <p:cNvPr id="282" name="직사각형 35"/>
          <p:cNvSpPr/>
          <p:nvPr/>
        </p:nvSpPr>
        <p:spPr>
          <a:xfrm>
            <a:off x="5513660" y="320545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847035" y="3048000"/>
            <a:ext cx="1407205" cy="574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리스트</a:t>
            </a:r>
          </a:p>
        </p:txBody>
      </p:sp>
      <p:sp>
        <p:nvSpPr>
          <p:cNvPr id="284" name="직사각형 35"/>
          <p:cNvSpPr/>
          <p:nvPr/>
        </p:nvSpPr>
        <p:spPr>
          <a:xfrm>
            <a:off x="5526995" y="398585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869895" y="3805533"/>
            <a:ext cx="997630" cy="577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튜플</a:t>
            </a:r>
          </a:p>
        </p:txBody>
      </p:sp>
      <p:sp>
        <p:nvSpPr>
          <p:cNvPr id="286" name="직사각형 35"/>
          <p:cNvSpPr/>
          <p:nvPr/>
        </p:nvSpPr>
        <p:spPr>
          <a:xfrm>
            <a:off x="5530805" y="470909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864180" y="4544015"/>
            <a:ext cx="1002029" cy="574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세트</a:t>
            </a:r>
          </a:p>
        </p:txBody>
      </p:sp>
      <p:sp>
        <p:nvSpPr>
          <p:cNvPr id="288" name="직사각형 35"/>
          <p:cNvSpPr/>
          <p:nvPr/>
        </p:nvSpPr>
        <p:spPr>
          <a:xfrm>
            <a:off x="5543550" y="544383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5876200" y="5298395"/>
            <a:ext cx="1820000" cy="576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딕셔너리</a:t>
            </a:r>
          </a:p>
        </p:txBody>
      </p:sp>
      <p:sp>
        <p:nvSpPr>
          <p:cNvPr id="299" name="직사각형 35"/>
          <p:cNvSpPr/>
          <p:nvPr/>
        </p:nvSpPr>
        <p:spPr>
          <a:xfrm>
            <a:off x="2087880" y="5184752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2421255" y="5011396"/>
            <a:ext cx="1061085" cy="577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>
                <a:latin typeface="맑은 고딕"/>
              </a:rPr>
              <a:t>Bool</a:t>
            </a:r>
            <a:endParaRPr lang="ko-KR" altLang="en-US" sz="3200" b="1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출력함수 </a:t>
            </a:r>
            <a:r>
              <a:rPr lang="en-US" altLang="ko-KR" b="1">
                <a:latin typeface="+mn-ea"/>
              </a:rPr>
              <a:t>print</a:t>
            </a:r>
          </a:p>
        </p:txBody>
      </p:sp>
      <p:sp>
        <p:nvSpPr>
          <p:cNvPr id="258" name="직사각형 3"/>
          <p:cNvSpPr/>
          <p:nvPr/>
        </p:nvSpPr>
        <p:spPr>
          <a:xfrm>
            <a:off x="448627" y="1066800"/>
            <a:ext cx="6096001" cy="50349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 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숫자 자료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 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문자열 자료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 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bool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 자료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 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리스트 자료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 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튜플 자료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2048827" y="5391151"/>
            <a:ext cx="313373" cy="862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4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4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lnSpc>
                <a:spcPct val="4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</a:p>
        </p:txBody>
      </p:sp>
      <p:sp>
        <p:nvSpPr>
          <p:cNvPr id="277" name="TextBox 33"/>
          <p:cNvSpPr txBox="1"/>
          <p:nvPr/>
        </p:nvSpPr>
        <p:spPr>
          <a:xfrm>
            <a:off x="1066800" y="1708785"/>
            <a:ext cx="7543800" cy="62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500" b="1">
                <a:latin typeface="맑은 고딕"/>
              </a:rPr>
              <a:t>Python</a:t>
            </a:r>
            <a:r>
              <a:rPr lang="ko-KR" altLang="en-US" sz="3500" b="1">
                <a:latin typeface="맑은 고딕"/>
              </a:rPr>
              <a:t> 에서 사용되는 자료의 형태</a:t>
            </a:r>
          </a:p>
        </p:txBody>
      </p:sp>
      <p:sp>
        <p:nvSpPr>
          <p:cNvPr id="278" name="직사각형 35"/>
          <p:cNvSpPr/>
          <p:nvPr/>
        </p:nvSpPr>
        <p:spPr>
          <a:xfrm>
            <a:off x="2084660" y="370010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2418035" y="3521029"/>
            <a:ext cx="998220" cy="575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숫자</a:t>
            </a:r>
          </a:p>
        </p:txBody>
      </p:sp>
      <p:sp>
        <p:nvSpPr>
          <p:cNvPr id="280" name="직사각형 35"/>
          <p:cNvSpPr/>
          <p:nvPr/>
        </p:nvSpPr>
        <p:spPr>
          <a:xfrm>
            <a:off x="2084660" y="445638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2418035" y="4283029"/>
            <a:ext cx="1407795" cy="577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문자열</a:t>
            </a:r>
          </a:p>
        </p:txBody>
      </p:sp>
      <p:sp>
        <p:nvSpPr>
          <p:cNvPr id="282" name="직사각형 35"/>
          <p:cNvSpPr/>
          <p:nvPr/>
        </p:nvSpPr>
        <p:spPr>
          <a:xfrm>
            <a:off x="5513660" y="320545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847035" y="3048000"/>
            <a:ext cx="1407205" cy="574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리스트</a:t>
            </a:r>
          </a:p>
        </p:txBody>
      </p:sp>
      <p:sp>
        <p:nvSpPr>
          <p:cNvPr id="284" name="직사각형 35"/>
          <p:cNvSpPr/>
          <p:nvPr/>
        </p:nvSpPr>
        <p:spPr>
          <a:xfrm>
            <a:off x="5526995" y="3985850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869895" y="3805533"/>
            <a:ext cx="997630" cy="577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튜플</a:t>
            </a:r>
          </a:p>
        </p:txBody>
      </p:sp>
      <p:sp>
        <p:nvSpPr>
          <p:cNvPr id="286" name="직사각형 35"/>
          <p:cNvSpPr/>
          <p:nvPr/>
        </p:nvSpPr>
        <p:spPr>
          <a:xfrm>
            <a:off x="5530805" y="470909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864180" y="4544015"/>
            <a:ext cx="1002029" cy="574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세트</a:t>
            </a:r>
          </a:p>
        </p:txBody>
      </p:sp>
      <p:sp>
        <p:nvSpPr>
          <p:cNvPr id="288" name="직사각형 35"/>
          <p:cNvSpPr/>
          <p:nvPr/>
        </p:nvSpPr>
        <p:spPr>
          <a:xfrm>
            <a:off x="5543550" y="544383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5876200" y="5298395"/>
            <a:ext cx="1820000" cy="576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200" b="1">
                <a:latin typeface="맑은 고딕"/>
              </a:rPr>
              <a:t>딕셔너리</a:t>
            </a:r>
          </a:p>
        </p:txBody>
      </p:sp>
      <p:grpSp>
        <p:nvGrpSpPr>
          <p:cNvPr id="294" name="그룹 293"/>
          <p:cNvGrpSpPr/>
          <p:nvPr/>
        </p:nvGrpSpPr>
        <p:grpSpPr>
          <a:xfrm>
            <a:off x="2047875" y="3205458"/>
            <a:ext cx="361950" cy="609600"/>
            <a:chOff x="561975" y="2371725"/>
            <a:chExt cx="361950" cy="609600"/>
          </a:xfrm>
        </p:grpSpPr>
        <p:cxnSp>
          <p:nvCxnSpPr>
            <p:cNvPr id="292" name="직선 연결선 291"/>
            <p:cNvCxnSpPr/>
            <p:nvPr/>
          </p:nvCxnSpPr>
          <p:spPr>
            <a:xfrm rot="16200000" flipH="1">
              <a:off x="447675" y="2714625"/>
              <a:ext cx="381000" cy="152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rot="5400000">
              <a:off x="504824" y="2562224"/>
              <a:ext cx="609600" cy="2286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그룹 294"/>
          <p:cNvGrpSpPr/>
          <p:nvPr/>
        </p:nvGrpSpPr>
        <p:grpSpPr>
          <a:xfrm>
            <a:off x="2047875" y="3996033"/>
            <a:ext cx="361950" cy="609600"/>
            <a:chOff x="561975" y="2371725"/>
            <a:chExt cx="361950" cy="609600"/>
          </a:xfrm>
        </p:grpSpPr>
        <p:cxnSp>
          <p:nvCxnSpPr>
            <p:cNvPr id="296" name="직선 연결선 295"/>
            <p:cNvCxnSpPr/>
            <p:nvPr/>
          </p:nvCxnSpPr>
          <p:spPr>
            <a:xfrm rot="16200000" flipH="1">
              <a:off x="447675" y="2714625"/>
              <a:ext cx="381000" cy="152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직선 연결선 296"/>
            <p:cNvCxnSpPr/>
            <p:nvPr/>
          </p:nvCxnSpPr>
          <p:spPr>
            <a:xfrm rot="5400000">
              <a:off x="504824" y="2562224"/>
              <a:ext cx="609600" cy="2286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9" name="직사각형 35"/>
          <p:cNvSpPr/>
          <p:nvPr/>
        </p:nvSpPr>
        <p:spPr>
          <a:xfrm>
            <a:off x="2087880" y="5184752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맑은 고딕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2421255" y="5011396"/>
            <a:ext cx="1061085" cy="577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>
                <a:latin typeface="맑은 고딕"/>
              </a:rPr>
              <a:t>Bool</a:t>
            </a:r>
            <a:endParaRPr lang="ko-KR" altLang="en-US" sz="3200" b="1">
              <a:latin typeface="맑은 고딕"/>
            </a:endParaRPr>
          </a:p>
        </p:txBody>
      </p:sp>
      <p:sp>
        <p:nvSpPr>
          <p:cNvPr id="301" name="직사각형 300"/>
          <p:cNvSpPr/>
          <p:nvPr/>
        </p:nvSpPr>
        <p:spPr>
          <a:xfrm>
            <a:off x="1066800" y="4953000"/>
            <a:ext cx="3124200" cy="914399"/>
          </a:xfrm>
          <a:prstGeom prst="rect">
            <a:avLst/>
          </a:prstGeom>
          <a:solidFill>
            <a:schemeClr val="lt1">
              <a:alpha val="87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2" name="직사각형 301"/>
          <p:cNvSpPr/>
          <p:nvPr/>
        </p:nvSpPr>
        <p:spPr>
          <a:xfrm>
            <a:off x="4800600" y="2743200"/>
            <a:ext cx="3124200" cy="3200399"/>
          </a:xfrm>
          <a:prstGeom prst="rect">
            <a:avLst/>
          </a:prstGeom>
          <a:solidFill>
            <a:schemeClr val="lt1">
              <a:alpha val="87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24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25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43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3" nodeType="withEffect">
                                  <p:stCondLst>
                                    <p:cond delay="1275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2" animBg="1"/>
      <p:bldP spid="295" grpId="3" animBg="1"/>
      <p:bldP spid="301" grpId="0" animBg="1"/>
      <p:bldP spid="302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숫자 자료형</a:t>
            </a:r>
          </a:p>
        </p:txBody>
      </p:sp>
      <p:sp>
        <p:nvSpPr>
          <p:cNvPr id="298" name="직사각형 35"/>
          <p:cNvSpPr/>
          <p:nvPr/>
        </p:nvSpPr>
        <p:spPr>
          <a:xfrm>
            <a:off x="879288" y="14725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9" name="직사각형 3"/>
          <p:cNvSpPr/>
          <p:nvPr/>
        </p:nvSpPr>
        <p:spPr>
          <a:xfrm>
            <a:off x="1222188" y="1371600"/>
            <a:ext cx="4950012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숫자 자료형</a:t>
            </a:r>
          </a:p>
        </p:txBody>
      </p:sp>
      <p:sp>
        <p:nvSpPr>
          <p:cNvPr id="302" name="TextBox 33"/>
          <p:cNvSpPr txBox="1"/>
          <p:nvPr/>
        </p:nvSpPr>
        <p:spPr>
          <a:xfrm>
            <a:off x="1066800" y="2269287"/>
            <a:ext cx="7055855" cy="424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맑은 고딕"/>
              </a:rPr>
              <a:t>정수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2864856" y="2955087"/>
            <a:ext cx="4707255" cy="424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/>
              <a:t>...,</a:t>
            </a:r>
            <a:r>
              <a:rPr lang="ko-KR" altLang="en-US" sz="2200"/>
              <a:t>   </a:t>
            </a:r>
            <a:r>
              <a:rPr lang="en-US" altLang="ko-KR" sz="2200"/>
              <a:t>-4,</a:t>
            </a:r>
            <a:r>
              <a:rPr lang="ko-KR" altLang="en-US" sz="2200"/>
              <a:t>   </a:t>
            </a:r>
            <a:r>
              <a:rPr lang="en-US" altLang="ko-KR" sz="2200"/>
              <a:t>-3,</a:t>
            </a:r>
            <a:r>
              <a:rPr lang="ko-KR" altLang="en-US" sz="2200"/>
              <a:t>   </a:t>
            </a:r>
            <a:r>
              <a:rPr lang="en-US" altLang="ko-KR" sz="2200"/>
              <a:t>-2,</a:t>
            </a:r>
            <a:r>
              <a:rPr lang="ko-KR" altLang="en-US" sz="2200"/>
              <a:t>   </a:t>
            </a:r>
            <a:r>
              <a:rPr lang="en-US" altLang="ko-KR" sz="2200"/>
              <a:t>-1,</a:t>
            </a:r>
            <a:r>
              <a:rPr lang="ko-KR" altLang="en-US" sz="2200"/>
              <a:t>   </a:t>
            </a:r>
            <a:r>
              <a:rPr lang="en-US" altLang="ko-KR" sz="2200"/>
              <a:t>0,</a:t>
            </a:r>
            <a:r>
              <a:rPr lang="ko-KR" altLang="en-US" sz="2200"/>
              <a:t>   </a:t>
            </a:r>
            <a:r>
              <a:rPr lang="en-US" altLang="ko-KR" sz="2200"/>
              <a:t>1,</a:t>
            </a:r>
            <a:r>
              <a:rPr lang="ko-KR" altLang="en-US" sz="2200"/>
              <a:t>   </a:t>
            </a:r>
            <a:r>
              <a:rPr lang="en-US" altLang="ko-KR" sz="2200"/>
              <a:t>2,</a:t>
            </a:r>
            <a:r>
              <a:rPr lang="ko-KR" altLang="en-US" sz="2200"/>
              <a:t>   </a:t>
            </a:r>
            <a:r>
              <a:rPr lang="en-US" altLang="ko-KR" sz="2200"/>
              <a:t>3,</a:t>
            </a:r>
            <a:r>
              <a:rPr lang="ko-KR" altLang="en-US" sz="2200"/>
              <a:t>   </a:t>
            </a:r>
            <a:r>
              <a:rPr lang="en-US" altLang="ko-KR" sz="2200"/>
              <a:t>4,</a:t>
            </a:r>
            <a:r>
              <a:rPr lang="ko-KR" altLang="en-US" sz="2200"/>
              <a:t> </a:t>
            </a:r>
            <a:r>
              <a:rPr lang="en-US" altLang="ko-KR" sz="2200"/>
              <a:t>...</a:t>
            </a:r>
          </a:p>
        </p:txBody>
      </p:sp>
      <p:cxnSp>
        <p:nvCxnSpPr>
          <p:cNvPr id="304" name="직선 연결선 32"/>
          <p:cNvCxnSpPr/>
          <p:nvPr/>
        </p:nvCxnSpPr>
        <p:spPr>
          <a:xfrm flipH="1">
            <a:off x="2521954" y="2497887"/>
            <a:ext cx="33589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3"/>
          <p:cNvSpPr txBox="1"/>
          <p:nvPr/>
        </p:nvSpPr>
        <p:spPr>
          <a:xfrm>
            <a:off x="2941055" y="2316912"/>
            <a:ext cx="4724401" cy="39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rgbClr val="FF0000"/>
                </a:solidFill>
                <a:latin typeface="맑은 고딕"/>
              </a:rPr>
              <a:t>소수점</a:t>
            </a:r>
            <a:r>
              <a:rPr lang="ko-KR" altLang="en-US" sz="2000" b="1">
                <a:latin typeface="맑은 고딕"/>
              </a:rPr>
              <a:t> 없이 표현 가능한 수</a:t>
            </a:r>
          </a:p>
        </p:txBody>
      </p:sp>
      <p:sp>
        <p:nvSpPr>
          <p:cNvPr id="307" name="TextBox 33"/>
          <p:cNvSpPr txBox="1"/>
          <p:nvPr/>
        </p:nvSpPr>
        <p:spPr>
          <a:xfrm>
            <a:off x="1097544" y="3793287"/>
            <a:ext cx="959856" cy="424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맑은 고딕"/>
              </a:rPr>
              <a:t>실수</a:t>
            </a:r>
          </a:p>
        </p:txBody>
      </p:sp>
      <p:cxnSp>
        <p:nvCxnSpPr>
          <p:cNvPr id="309" name="직선 연결선 32"/>
          <p:cNvCxnSpPr/>
          <p:nvPr/>
        </p:nvCxnSpPr>
        <p:spPr>
          <a:xfrm flipH="1">
            <a:off x="2552699" y="4021887"/>
            <a:ext cx="335898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3"/>
          <p:cNvSpPr txBox="1"/>
          <p:nvPr/>
        </p:nvSpPr>
        <p:spPr>
          <a:xfrm>
            <a:off x="2971799" y="3840912"/>
            <a:ext cx="6324601" cy="37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b="1">
                <a:solidFill>
                  <a:srgbClr val="FF0000"/>
                </a:solidFill>
                <a:latin typeface="맑은 고딕"/>
              </a:rPr>
              <a:t>소수점</a:t>
            </a:r>
            <a:r>
              <a:rPr lang="ko-KR" altLang="en-US" sz="1900" b="1">
                <a:latin typeface="맑은 고딕"/>
              </a:rPr>
              <a:t>으로 나타내야하는 수</a:t>
            </a:r>
            <a:r>
              <a:rPr lang="en-US" altLang="ko-KR" sz="1900" b="1">
                <a:latin typeface="맑은 고딕"/>
              </a:rPr>
              <a:t>,</a:t>
            </a:r>
            <a:r>
              <a:rPr lang="ko-KR" altLang="en-US" sz="1900" b="1">
                <a:latin typeface="맑은 고딕"/>
              </a:rPr>
              <a:t> 나누어 떨어지지 않는 수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2864856" y="4587672"/>
            <a:ext cx="3541658" cy="424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/>
              <a:t>0.175</a:t>
            </a:r>
            <a:r>
              <a:rPr lang="ko-KR" altLang="en-US" sz="2200"/>
              <a:t>       </a:t>
            </a:r>
            <a:r>
              <a:rPr lang="en-US" altLang="ko-KR" sz="2200"/>
              <a:t>3.849</a:t>
            </a:r>
            <a:r>
              <a:rPr lang="ko-KR" altLang="en-US" sz="2200"/>
              <a:t>      </a:t>
            </a:r>
            <a:r>
              <a:rPr lang="en-US" altLang="ko-KR" sz="2200"/>
              <a:t>4.23</a:t>
            </a:r>
            <a:r>
              <a:rPr lang="ko-KR" altLang="en-US" sz="2200"/>
              <a:t>            </a:t>
            </a:r>
            <a:endParaRPr lang="en-US" altLang="ko-KR" sz="2200"/>
          </a:p>
        </p:txBody>
      </p:sp>
      <p:grpSp>
        <p:nvGrpSpPr>
          <p:cNvPr id="316" name="그룹 315"/>
          <p:cNvGrpSpPr/>
          <p:nvPr/>
        </p:nvGrpSpPr>
        <p:grpSpPr>
          <a:xfrm>
            <a:off x="5912856" y="4402887"/>
            <a:ext cx="529590" cy="754380"/>
            <a:chOff x="6105525" y="5290185"/>
            <a:chExt cx="529590" cy="754380"/>
          </a:xfrm>
        </p:grpSpPr>
        <p:sp>
          <p:nvSpPr>
            <p:cNvPr id="312" name="TextBox 311"/>
            <p:cNvSpPr txBox="1"/>
            <p:nvPr/>
          </p:nvSpPr>
          <p:spPr>
            <a:xfrm>
              <a:off x="6172200" y="5290185"/>
              <a:ext cx="398409" cy="4248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200"/>
                <a:t> </a:t>
              </a:r>
              <a:r>
                <a:rPr lang="en-US" altLang="ko-KR" sz="2200"/>
                <a:t>4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6181725" y="5619750"/>
              <a:ext cx="398409" cy="4248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200"/>
                <a:t> </a:t>
              </a:r>
              <a:r>
                <a:rPr lang="en-US" altLang="ko-KR" sz="2200"/>
                <a:t>3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6105525" y="5448300"/>
              <a:ext cx="531758" cy="4248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200"/>
                <a:t> ㅡ</a:t>
              </a:r>
            </a:p>
          </p:txBody>
        </p:sp>
      </p:grpSp>
      <p:sp>
        <p:nvSpPr>
          <p:cNvPr id="317" name="TextBox 33"/>
          <p:cNvSpPr txBox="1"/>
          <p:nvPr/>
        </p:nvSpPr>
        <p:spPr>
          <a:xfrm>
            <a:off x="1152524" y="5488738"/>
            <a:ext cx="1295400" cy="367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맑은 고딕"/>
              </a:rPr>
              <a:t>복소수</a:t>
            </a:r>
          </a:p>
        </p:txBody>
      </p:sp>
      <p:cxnSp>
        <p:nvCxnSpPr>
          <p:cNvPr id="321" name="직선 연결선 32"/>
          <p:cNvCxnSpPr/>
          <p:nvPr/>
        </p:nvCxnSpPr>
        <p:spPr>
          <a:xfrm flipH="1">
            <a:off x="2590800" y="5679238"/>
            <a:ext cx="25991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3"/>
          <p:cNvSpPr txBox="1"/>
          <p:nvPr/>
        </p:nvSpPr>
        <p:spPr>
          <a:xfrm>
            <a:off x="3009899" y="5498263"/>
            <a:ext cx="6324601" cy="34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b="1">
                <a:latin typeface="맑은 고딕"/>
              </a:rPr>
              <a:t>존재하지 않는 수 </a:t>
            </a:r>
            <a:r>
              <a:rPr lang="en-US" altLang="ko-KR" sz="1700" b="1">
                <a:latin typeface="맑은 고딕"/>
              </a:rPr>
              <a:t>(</a:t>
            </a:r>
            <a:r>
              <a:rPr lang="ko-KR" altLang="en-US" sz="1700" b="1">
                <a:latin typeface="맑은 고딕"/>
              </a:rPr>
              <a:t> </a:t>
            </a:r>
            <a:r>
              <a:rPr lang="en-US" altLang="ko-KR" sz="1700" b="1">
                <a:latin typeface="맑은 고딕"/>
              </a:rPr>
              <a:t>=</a:t>
            </a:r>
            <a:r>
              <a:rPr lang="ko-KR" altLang="en-US" sz="1700" b="1">
                <a:latin typeface="맑은 고딕"/>
              </a:rPr>
              <a:t> 제곱해서 마이너스가 되는 수 </a:t>
            </a:r>
            <a:r>
              <a:rPr lang="en-US" altLang="ko-KR" sz="1700" b="1">
                <a:latin typeface="맑은 고딕"/>
              </a:rPr>
              <a:t>)</a:t>
            </a:r>
          </a:p>
        </p:txBody>
      </p:sp>
      <p:sp>
        <p:nvSpPr>
          <p:cNvPr id="323" name="직사각형 322"/>
          <p:cNvSpPr/>
          <p:nvPr/>
        </p:nvSpPr>
        <p:spPr>
          <a:xfrm>
            <a:off x="914400" y="2040687"/>
            <a:ext cx="8229600" cy="3276600"/>
          </a:xfrm>
          <a:prstGeom prst="rect">
            <a:avLst/>
          </a:prstGeom>
          <a:noFill/>
          <a:ln w="5715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숫자 자료형</a:t>
            </a:r>
            <a:endParaRPr lang="ko-KR" altLang="en-US" b="1">
              <a:latin typeface="+mn-ea"/>
            </a:endParaRPr>
          </a:p>
        </p:txBody>
      </p:sp>
      <p:sp>
        <p:nvSpPr>
          <p:cNvPr id="298" name="직사각형 35"/>
          <p:cNvSpPr/>
          <p:nvPr/>
        </p:nvSpPr>
        <p:spPr>
          <a:xfrm>
            <a:off x="879288" y="13201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9" name="직사각형 3"/>
          <p:cNvSpPr/>
          <p:nvPr/>
        </p:nvSpPr>
        <p:spPr>
          <a:xfrm>
            <a:off x="1222188" y="1219200"/>
            <a:ext cx="4950012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진법 표현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지수표현도 가능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877942" y="2611755"/>
            <a:ext cx="5903858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>
                <a:latin typeface="맑은 고딕"/>
              </a:rPr>
              <a:t>0</a:t>
            </a:r>
            <a:r>
              <a:rPr lang="en-US" altLang="ko-KR" sz="3600">
                <a:solidFill>
                  <a:srgbClr val="ff0000"/>
                </a:solidFill>
                <a:latin typeface="맑은 고딕"/>
              </a:rPr>
              <a:t>b</a:t>
            </a:r>
            <a:r>
              <a:rPr lang="en-US" altLang="ko-KR" sz="3600">
                <a:latin typeface="맑은 고딕"/>
              </a:rPr>
              <a:t>101 </a:t>
            </a:r>
            <a:r>
              <a:rPr lang="en-US" altLang="ko-KR" sz="2800">
                <a:latin typeface="맑은 고딕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b</a:t>
            </a:r>
            <a:r>
              <a:rPr lang="en-US" altLang="ko-KR" sz="2800">
                <a:latin typeface="맑은 고딕"/>
              </a:rPr>
              <a:t>inary)</a:t>
            </a:r>
            <a:endParaRPr lang="en-US" altLang="ko-KR" sz="2800">
              <a:latin typeface="맑은 고딕"/>
            </a:endParaRPr>
          </a:p>
          <a:p>
            <a:pPr>
              <a:defRPr/>
            </a:pPr>
            <a:r>
              <a:rPr lang="en-US" altLang="ko-KR" sz="3600">
                <a:latin typeface="맑은 고딕"/>
              </a:rPr>
              <a:t>0</a:t>
            </a:r>
            <a:r>
              <a:rPr lang="en-US" altLang="ko-KR" sz="3600">
                <a:solidFill>
                  <a:srgbClr val="ff0000"/>
                </a:solidFill>
                <a:latin typeface="맑은 고딕"/>
              </a:rPr>
              <a:t>o</a:t>
            </a:r>
            <a:r>
              <a:rPr lang="en-US" altLang="ko-KR" sz="3600">
                <a:latin typeface="맑은 고딕"/>
              </a:rPr>
              <a:t>726 </a:t>
            </a:r>
            <a:r>
              <a:rPr lang="en-US" altLang="ko-KR" sz="2800">
                <a:latin typeface="맑은 고딕"/>
              </a:rPr>
              <a:t>(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o</a:t>
            </a:r>
            <a:r>
              <a:rPr lang="en-US" altLang="ko-KR" sz="2800">
                <a:latin typeface="맑은 고딕"/>
              </a:rPr>
              <a:t>ctal)</a:t>
            </a:r>
            <a:endParaRPr lang="en-US" altLang="ko-KR" sz="2800">
              <a:latin typeface="맑은 고딕"/>
            </a:endParaRPr>
          </a:p>
          <a:p>
            <a:pPr>
              <a:defRPr/>
            </a:pPr>
            <a:r>
              <a:rPr lang="en-US" altLang="ko-KR" sz="3600">
                <a:latin typeface="맑은 고딕"/>
              </a:rPr>
              <a:t>0</a:t>
            </a:r>
            <a:r>
              <a:rPr lang="en-US" altLang="ko-KR" sz="3600">
                <a:solidFill>
                  <a:srgbClr val="ff0000"/>
                </a:solidFill>
                <a:latin typeface="맑은 고딕"/>
              </a:rPr>
              <a:t>x</a:t>
            </a:r>
            <a:r>
              <a:rPr lang="en-US" altLang="ko-KR" sz="3600">
                <a:latin typeface="맑은 고딕"/>
              </a:rPr>
              <a:t>A21 </a:t>
            </a:r>
            <a:r>
              <a:rPr lang="en-US" altLang="ko-KR" sz="2800">
                <a:latin typeface="맑은 고딕"/>
              </a:rPr>
              <a:t>(he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x</a:t>
            </a:r>
            <a:r>
              <a:rPr lang="en-US" altLang="ko-KR" sz="2800">
                <a:latin typeface="맑은 고딕"/>
              </a:rPr>
              <a:t>adecimal)</a:t>
            </a:r>
            <a:endParaRPr lang="en-US" altLang="ko-KR" sz="2800">
              <a:latin typeface="맑은 고딕"/>
            </a:endParaRPr>
          </a:p>
        </p:txBody>
      </p:sp>
      <p:grpSp>
        <p:nvGrpSpPr>
          <p:cNvPr id="327" name="그룹 326"/>
          <p:cNvGrpSpPr/>
          <p:nvPr/>
        </p:nvGrpSpPr>
        <p:grpSpPr>
          <a:xfrm rot="0">
            <a:off x="838200" y="1828800"/>
            <a:ext cx="8229600" cy="685800"/>
            <a:chOff x="838200" y="1828800"/>
            <a:chExt cx="8229600" cy="685800"/>
          </a:xfrm>
        </p:grpSpPr>
        <p:sp>
          <p:nvSpPr>
            <p:cNvPr id="302" name="TextBox 33"/>
            <p:cNvSpPr txBox="1"/>
            <p:nvPr/>
          </p:nvSpPr>
          <p:spPr>
            <a:xfrm>
              <a:off x="1066800" y="1981200"/>
              <a:ext cx="7055855" cy="424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200" b="1">
                  <a:latin typeface="맑은 고딕"/>
                </a:rPr>
                <a:t>정수</a:t>
              </a:r>
              <a:endParaRPr lang="ko-KR" altLang="en-US" sz="2200" b="1">
                <a:latin typeface="맑은 고딕"/>
              </a:endParaRPr>
            </a:p>
          </p:txBody>
        </p:sp>
        <p:cxnSp>
          <p:nvCxnSpPr>
            <p:cNvPr id="304" name="직선 연결선 32"/>
            <p:cNvCxnSpPr/>
            <p:nvPr/>
          </p:nvCxnSpPr>
          <p:spPr>
            <a:xfrm flipH="1">
              <a:off x="2521954" y="2162175"/>
              <a:ext cx="335898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xtBox 33"/>
            <p:cNvSpPr txBox="1"/>
            <p:nvPr/>
          </p:nvSpPr>
          <p:spPr>
            <a:xfrm>
              <a:off x="3047999" y="1981200"/>
              <a:ext cx="4724401" cy="407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100" b="1">
                  <a:latin typeface="맑은 고딕"/>
                </a:rPr>
                <a:t>2</a:t>
              </a:r>
              <a:r>
                <a:rPr lang="ko-KR" altLang="en-US" sz="2100" b="1">
                  <a:latin typeface="맑은 고딕"/>
                </a:rPr>
                <a:t>진수</a:t>
              </a:r>
              <a:r>
                <a:rPr lang="en-US" altLang="ko-KR" sz="2100" b="1">
                  <a:latin typeface="맑은 고딕"/>
                </a:rPr>
                <a:t>,</a:t>
              </a:r>
              <a:r>
                <a:rPr lang="ko-KR" altLang="en-US" sz="2100" b="1">
                  <a:latin typeface="맑은 고딕"/>
                </a:rPr>
                <a:t> </a:t>
              </a:r>
              <a:r>
                <a:rPr lang="en-US" altLang="ko-KR" sz="2100" b="1">
                  <a:latin typeface="맑은 고딕"/>
                </a:rPr>
                <a:t>8</a:t>
              </a:r>
              <a:r>
                <a:rPr lang="ko-KR" altLang="en-US" sz="2100" b="1">
                  <a:latin typeface="맑은 고딕"/>
                </a:rPr>
                <a:t>진수</a:t>
              </a:r>
              <a:r>
                <a:rPr lang="en-US" altLang="ko-KR" sz="2100" b="1">
                  <a:latin typeface="맑은 고딕"/>
                </a:rPr>
                <a:t>,</a:t>
              </a:r>
              <a:r>
                <a:rPr lang="ko-KR" altLang="en-US" sz="2100" b="1">
                  <a:latin typeface="맑은 고딕"/>
                </a:rPr>
                <a:t> </a:t>
              </a:r>
              <a:r>
                <a:rPr lang="en-US" altLang="ko-KR" sz="2100" b="1">
                  <a:latin typeface="맑은 고딕"/>
                </a:rPr>
                <a:t>16</a:t>
              </a:r>
              <a:r>
                <a:rPr lang="ko-KR" altLang="en-US" sz="2100" b="1">
                  <a:latin typeface="맑은 고딕"/>
                </a:rPr>
                <a:t>진수 표현</a:t>
              </a:r>
              <a:endParaRPr lang="ko-KR" altLang="en-US" sz="2100" b="1">
                <a:latin typeface="맑은 고딕"/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>
              <a:off x="838200" y="1828800"/>
              <a:ext cx="8229600" cy="685800"/>
            </a:xfrm>
            <a:prstGeom prst="rect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26" name="그룹 325"/>
          <p:cNvGrpSpPr/>
          <p:nvPr/>
        </p:nvGrpSpPr>
        <p:grpSpPr>
          <a:xfrm rot="0">
            <a:off x="838200" y="4575810"/>
            <a:ext cx="8534399" cy="685800"/>
            <a:chOff x="838200" y="3733799"/>
            <a:chExt cx="8534399" cy="685800"/>
          </a:xfrm>
        </p:grpSpPr>
        <p:sp>
          <p:nvSpPr>
            <p:cNvPr id="307" name="TextBox 33"/>
            <p:cNvSpPr txBox="1"/>
            <p:nvPr/>
          </p:nvSpPr>
          <p:spPr>
            <a:xfrm>
              <a:off x="1097544" y="3861867"/>
              <a:ext cx="959856" cy="424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200" b="1">
                  <a:latin typeface="맑은 고딕"/>
                </a:rPr>
                <a:t>실수</a:t>
              </a:r>
              <a:endParaRPr lang="ko-KR" altLang="en-US" sz="2200" b="1">
                <a:latin typeface="맑은 고딕"/>
              </a:endParaRPr>
            </a:p>
          </p:txBody>
        </p:sp>
        <p:cxnSp>
          <p:nvCxnSpPr>
            <p:cNvPr id="309" name="직선 연결선 32"/>
            <p:cNvCxnSpPr/>
            <p:nvPr/>
          </p:nvCxnSpPr>
          <p:spPr>
            <a:xfrm flipH="1">
              <a:off x="2552699" y="4073754"/>
              <a:ext cx="335898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TextBox 33"/>
            <p:cNvSpPr txBox="1"/>
            <p:nvPr/>
          </p:nvSpPr>
          <p:spPr>
            <a:xfrm>
              <a:off x="3047997" y="3880917"/>
              <a:ext cx="6324602" cy="414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100" b="1">
                  <a:latin typeface="맑은 고딕"/>
                </a:rPr>
                <a:t>지수 표현</a:t>
              </a:r>
              <a:endParaRPr lang="ko-KR" altLang="en-US" sz="2100" b="1">
                <a:latin typeface="맑은 고딕"/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>
              <a:off x="838200" y="3733799"/>
              <a:ext cx="8229600" cy="685800"/>
            </a:xfrm>
            <a:prstGeom prst="rect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1" name="그룹 330"/>
          <p:cNvGrpSpPr/>
          <p:nvPr/>
        </p:nvGrpSpPr>
        <p:grpSpPr>
          <a:xfrm rot="0">
            <a:off x="885825" y="5328285"/>
            <a:ext cx="8896350" cy="681990"/>
            <a:chOff x="885825" y="5414010"/>
            <a:chExt cx="8896350" cy="681990"/>
          </a:xfrm>
        </p:grpSpPr>
        <p:sp>
          <p:nvSpPr>
            <p:cNvPr id="329" name="TextBox 328"/>
            <p:cNvSpPr txBox="1"/>
            <p:nvPr/>
          </p:nvSpPr>
          <p:spPr>
            <a:xfrm>
              <a:off x="885825" y="5490210"/>
              <a:ext cx="5903858" cy="60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400">
                  <a:latin typeface="맑은 고딕"/>
                </a:rPr>
                <a:t>1</a:t>
              </a:r>
              <a:r>
                <a:rPr lang="en-US" altLang="ko-KR" sz="3400">
                  <a:solidFill>
                    <a:srgbClr val="ff0000"/>
                  </a:solidFill>
                  <a:latin typeface="맑은 고딕"/>
                </a:rPr>
                <a:t>e</a:t>
              </a:r>
              <a:r>
                <a:rPr lang="en-US" altLang="ko-KR" sz="3400">
                  <a:latin typeface="맑은 고딕"/>
                </a:rPr>
                <a:t>2  =  1 X</a:t>
              </a:r>
              <a:r>
                <a:rPr lang="ko-KR" altLang="en-US" sz="3400">
                  <a:latin typeface="맑은 고딕"/>
                </a:rPr>
                <a:t> </a:t>
              </a:r>
              <a:r>
                <a:rPr lang="en-US" altLang="ko-KR" sz="3400">
                  <a:latin typeface="맑은 고딕"/>
                </a:rPr>
                <a:t>10</a:t>
              </a:r>
              <a:endParaRPr lang="en-US" altLang="ko-KR" sz="3400">
                <a:latin typeface="맑은 고딕"/>
              </a:endParaRP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3878317" y="5414010"/>
              <a:ext cx="5903858" cy="422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>
                  <a:latin typeface="맑은 고딕"/>
                </a:rPr>
                <a:t>2</a:t>
              </a:r>
              <a:endParaRPr lang="en-US" altLang="ko-KR" sz="2200">
                <a:latin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숫자 자료형</a:t>
            </a:r>
            <a:endParaRPr lang="ko-KR" altLang="en-US" b="1">
              <a:latin typeface="+mn-ea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1524000" y="1219200"/>
            <a:ext cx="7162800" cy="2818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ko-KR" sz="2800">
                <a:latin typeface="맑은 고딕"/>
              </a:rPr>
              <a:t>2</a:t>
            </a:r>
            <a:r>
              <a:rPr lang="ko-KR" altLang="en-US" sz="2800">
                <a:latin typeface="맑은 고딕"/>
              </a:rPr>
              <a:t>진법 </a:t>
            </a:r>
            <a:r>
              <a:rPr lang="en-US" altLang="ko-KR" sz="2800">
                <a:latin typeface="맑은 고딕"/>
              </a:rPr>
              <a:t>=</a:t>
            </a: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0,</a:t>
            </a:r>
            <a:r>
              <a:rPr lang="ko-KR" altLang="en-US" sz="280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1</a:t>
            </a:r>
            <a:r>
              <a:rPr lang="ko-KR" altLang="en-US" sz="280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800">
                <a:latin typeface="맑은 고딕"/>
              </a:rPr>
              <a:t>로 모든 수를 나타냄 </a:t>
            </a:r>
            <a:endParaRPr lang="ko-KR" altLang="en-US" sz="2800">
              <a:latin typeface="맑은 고딕"/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ko-KR" sz="2800">
                <a:latin typeface="맑은 고딕"/>
              </a:rPr>
              <a:t>8</a:t>
            </a:r>
            <a:r>
              <a:rPr lang="ko-KR" altLang="en-US" sz="2800">
                <a:latin typeface="맑은 고딕"/>
              </a:rPr>
              <a:t>진법 </a:t>
            </a:r>
            <a:r>
              <a:rPr lang="en-US" altLang="ko-KR" sz="2800">
                <a:latin typeface="맑은 고딕"/>
              </a:rPr>
              <a:t>=</a:t>
            </a: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0</a:t>
            </a:r>
            <a:r>
              <a:rPr lang="ko-KR" altLang="en-US" sz="280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~</a:t>
            </a:r>
            <a:r>
              <a:rPr lang="ko-KR" altLang="en-US" sz="280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7</a:t>
            </a:r>
            <a:r>
              <a:rPr lang="ko-KR" altLang="en-US" sz="2800">
                <a:latin typeface="맑은 고딕"/>
              </a:rPr>
              <a:t> 로 모든 수를 나타냄</a:t>
            </a:r>
            <a:endParaRPr lang="ko-KR" altLang="en-US" sz="2800">
              <a:latin typeface="맑은 고딕"/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ko-KR" sz="2800">
                <a:latin typeface="맑은 고딕"/>
              </a:rPr>
              <a:t>10</a:t>
            </a:r>
            <a:r>
              <a:rPr lang="ko-KR" altLang="en-US" sz="2800">
                <a:latin typeface="맑은 고딕"/>
              </a:rPr>
              <a:t>진법 </a:t>
            </a:r>
            <a:r>
              <a:rPr lang="en-US" altLang="ko-KR" sz="2800">
                <a:latin typeface="맑은 고딕"/>
              </a:rPr>
              <a:t>=</a:t>
            </a: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0</a:t>
            </a:r>
            <a:r>
              <a:rPr lang="ko-KR" altLang="en-US" sz="280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~</a:t>
            </a:r>
            <a:r>
              <a:rPr lang="ko-KR" altLang="en-US" sz="280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9</a:t>
            </a:r>
            <a:r>
              <a:rPr lang="ko-KR" altLang="en-US" sz="2800">
                <a:latin typeface="맑은 고딕"/>
              </a:rPr>
              <a:t> 로 모든 수를 나타냄</a:t>
            </a:r>
            <a:endParaRPr lang="ko-KR" altLang="en-US" sz="2800">
              <a:latin typeface="맑은 고딕"/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ko-KR" sz="2800">
                <a:latin typeface="맑은 고딕"/>
              </a:rPr>
              <a:t>16</a:t>
            </a:r>
            <a:r>
              <a:rPr lang="ko-KR" altLang="en-US" sz="2800">
                <a:latin typeface="맑은 고딕"/>
              </a:rPr>
              <a:t>진법 </a:t>
            </a:r>
            <a:r>
              <a:rPr lang="en-US" altLang="ko-KR" sz="2800">
                <a:latin typeface="맑은 고딕"/>
              </a:rPr>
              <a:t>=</a:t>
            </a: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0</a:t>
            </a:r>
            <a:r>
              <a:rPr lang="ko-KR" altLang="en-US" sz="280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~</a:t>
            </a:r>
            <a:r>
              <a:rPr lang="ko-KR" altLang="en-US" sz="280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15</a:t>
            </a:r>
            <a:r>
              <a:rPr lang="ko-KR" altLang="en-US" sz="2800">
                <a:latin typeface="맑은 고딕"/>
              </a:rPr>
              <a:t> 로 모든 수를 나타냄</a:t>
            </a:r>
            <a:endParaRPr lang="ko-KR" altLang="en-US" sz="2800">
              <a:latin typeface="맑은 고딕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649342" y="5028249"/>
            <a:ext cx="8494658" cy="777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en-US" altLang="ko-KR" sz="2800">
                <a:latin typeface="맑은 고딕"/>
              </a:rPr>
              <a:t>N</a:t>
            </a:r>
            <a:r>
              <a:rPr lang="ko-KR" altLang="en-US" sz="2800">
                <a:latin typeface="맑은 고딕"/>
              </a:rPr>
              <a:t>진법 </a:t>
            </a:r>
            <a:r>
              <a:rPr lang="en-US" altLang="ko-KR" sz="2800">
                <a:latin typeface="맑은 고딕"/>
              </a:rPr>
              <a:t>=</a:t>
            </a:r>
            <a:r>
              <a:rPr lang="ko-KR" altLang="en-US" sz="280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0 ~ (N-1)</a:t>
            </a:r>
            <a:r>
              <a:rPr lang="en-US" altLang="ko-KR" sz="2800">
                <a:latin typeface="맑은 고딕"/>
              </a:rPr>
              <a:t> </a:t>
            </a:r>
            <a:r>
              <a:rPr lang="ko-KR" altLang="en-US" sz="2800">
                <a:latin typeface="맑은 고딕"/>
              </a:rPr>
              <a:t>로 모든 수를 나타냄</a:t>
            </a:r>
            <a:endParaRPr lang="ko-KR" altLang="en-US" sz="2800">
              <a:latin typeface="맑은 고딕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495800" y="4089084"/>
            <a:ext cx="300990" cy="862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4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4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4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숫자 자료형</a:t>
            </a:r>
            <a:endParaRPr lang="ko-KR" altLang="en-US" b="1">
              <a:latin typeface="+mn-ea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152400" y="2422006"/>
            <a:ext cx="1295400" cy="2824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ko-KR" sz="2800">
                <a:latin typeface="맑은 고딕"/>
              </a:rPr>
              <a:t>10</a:t>
            </a:r>
            <a:r>
              <a:rPr lang="ko-KR" altLang="en-US" sz="2800">
                <a:latin typeface="맑은 고딕"/>
              </a:rPr>
              <a:t>진법  </a:t>
            </a:r>
            <a:endParaRPr lang="ko-KR" altLang="en-US" sz="2800">
              <a:latin typeface="맑은 고딕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latin typeface="맑은 고딕"/>
              </a:rPr>
              <a:t>2</a:t>
            </a:r>
            <a:r>
              <a:rPr lang="ko-KR" altLang="en-US" sz="2800">
                <a:latin typeface="맑은 고딕"/>
              </a:rPr>
              <a:t>진법</a:t>
            </a:r>
            <a:endParaRPr lang="ko-KR" altLang="en-US" sz="2800">
              <a:latin typeface="맑은 고딕"/>
            </a:endParaRPr>
          </a:p>
          <a:p>
            <a:pPr>
              <a:lnSpc>
                <a:spcPct val="160000"/>
              </a:lnSpc>
              <a:defRPr/>
            </a:pP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latin typeface="맑은 고딕"/>
              </a:rPr>
              <a:t>8</a:t>
            </a:r>
            <a:r>
              <a:rPr lang="ko-KR" altLang="en-US" sz="2800">
                <a:latin typeface="맑은 고딕"/>
              </a:rPr>
              <a:t>진법</a:t>
            </a:r>
            <a:endParaRPr lang="ko-KR" altLang="en-US" sz="2800">
              <a:latin typeface="맑은 고딕"/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ko-KR" sz="2800">
                <a:latin typeface="맑은 고딕"/>
              </a:rPr>
              <a:t>16</a:t>
            </a:r>
            <a:r>
              <a:rPr lang="ko-KR" altLang="en-US" sz="2800">
                <a:latin typeface="맑은 고딕"/>
              </a:rPr>
              <a:t>진법</a:t>
            </a:r>
            <a:endParaRPr lang="ko-KR" altLang="en-US" sz="2800">
              <a:latin typeface="맑은 고딕"/>
            </a:endParaRPr>
          </a:p>
        </p:txBody>
      </p:sp>
      <p:cxnSp>
        <p:nvCxnSpPr>
          <p:cNvPr id="339" name="직선 연결선 338"/>
          <p:cNvCxnSpPr/>
          <p:nvPr/>
        </p:nvCxnSpPr>
        <p:spPr>
          <a:xfrm rot="16200000" flipH="1">
            <a:off x="-66061" y="3896339"/>
            <a:ext cx="3027722" cy="0"/>
          </a:xfrm>
          <a:prstGeom prst="line">
            <a:avLst/>
          </a:prstGeom>
          <a:ln w="57150">
            <a:solidFill>
              <a:srgbClr val="455f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/>
          <p:cNvSpPr txBox="1"/>
          <p:nvPr/>
        </p:nvSpPr>
        <p:spPr>
          <a:xfrm>
            <a:off x="1600200" y="2420578"/>
            <a:ext cx="8458201" cy="2816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ko-KR" sz="2800">
                <a:latin typeface="맑은 고딕"/>
              </a:rPr>
              <a:t>0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2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3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4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5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6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7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8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9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10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11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12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13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14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...</a:t>
            </a:r>
            <a:r>
              <a:rPr lang="ko-KR" altLang="en-US" sz="2800">
                <a:latin typeface="맑은 고딕"/>
              </a:rPr>
              <a:t>  </a:t>
            </a:r>
            <a:endParaRPr lang="ko-KR" altLang="en-US" sz="2800">
              <a:latin typeface="맑은 고딕"/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ko-KR" sz="2800">
                <a:solidFill>
                  <a:schemeClr val="dk1"/>
                </a:solidFill>
                <a:latin typeface="맑은 고딕"/>
              </a:rPr>
              <a:t>0</a:t>
            </a:r>
            <a:r>
              <a:rPr lang="ko-KR" altLang="en-US" sz="2800">
                <a:solidFill>
                  <a:srgbClr val="ff0000"/>
                </a:solidFill>
                <a:latin typeface="맑은 고딕"/>
              </a:rPr>
              <a:t> 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1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10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1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100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10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1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110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111</a:t>
            </a: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latin typeface="맑은 고딕"/>
              </a:rPr>
              <a:t>1000</a:t>
            </a: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latin typeface="맑은 고딕"/>
              </a:rPr>
              <a:t>...</a:t>
            </a:r>
            <a:endParaRPr lang="en-US" altLang="ko-KR" sz="2800">
              <a:latin typeface="맑은 고딕"/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ko-KR" sz="2800">
                <a:latin typeface="맑은 고딕"/>
              </a:rPr>
              <a:t>0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2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3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4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5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6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7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10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11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12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13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14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15</a:t>
            </a:r>
            <a:r>
              <a:rPr lang="ko-KR" altLang="en-US" sz="2800">
                <a:latin typeface="맑은 고딕"/>
              </a:rPr>
              <a:t> </a:t>
            </a:r>
            <a:r>
              <a:rPr lang="en-US" altLang="ko-KR" sz="2800">
                <a:latin typeface="맑은 고딕"/>
              </a:rPr>
              <a:t>...</a:t>
            </a:r>
            <a:endParaRPr lang="en-US" altLang="ko-KR" sz="2800">
              <a:latin typeface="맑은 고딕"/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ko-KR" sz="2800">
                <a:latin typeface="맑은 고딕"/>
              </a:rPr>
              <a:t>0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1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2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3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4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5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6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7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8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9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A  B  C  D  E  </a:t>
            </a:r>
            <a:r>
              <a:rPr lang="en-US" altLang="ko-KR" sz="2800">
                <a:solidFill>
                  <a:srgbClr val="ff0000"/>
                </a:solidFill>
                <a:latin typeface="맑은 고딕"/>
              </a:rPr>
              <a:t>F</a:t>
            </a:r>
            <a:r>
              <a:rPr lang="en-US" altLang="ko-KR" sz="2800">
                <a:latin typeface="맑은 고딕"/>
              </a:rPr>
              <a:t>  10</a:t>
            </a:r>
            <a:r>
              <a:rPr lang="ko-KR" altLang="en-US" sz="2800">
                <a:latin typeface="맑은 고딕"/>
              </a:rPr>
              <a:t>  </a:t>
            </a:r>
            <a:r>
              <a:rPr lang="en-US" altLang="ko-KR" sz="2800">
                <a:latin typeface="맑은 고딕"/>
              </a:rPr>
              <a:t>..</a:t>
            </a:r>
            <a:endParaRPr lang="en-US" altLang="ko-KR" sz="2800">
              <a:latin typeface="맑은 고딕"/>
            </a:endParaRPr>
          </a:p>
        </p:txBody>
      </p:sp>
      <p:sp>
        <p:nvSpPr>
          <p:cNvPr id="342" name="직사각형 35"/>
          <p:cNvSpPr/>
          <p:nvPr/>
        </p:nvSpPr>
        <p:spPr>
          <a:xfrm>
            <a:off x="398735" y="156547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43" name="직사각형 3"/>
          <p:cNvSpPr/>
          <p:nvPr/>
        </p:nvSpPr>
        <p:spPr>
          <a:xfrm>
            <a:off x="741635" y="1464513"/>
            <a:ext cx="4950012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진법 표현</a:t>
            </a:r>
            <a:endParaRPr lang="ko-KR" altLang="en-US" sz="23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숫자 자료형</a:t>
            </a:r>
          </a:p>
        </p:txBody>
      </p:sp>
      <p:sp>
        <p:nvSpPr>
          <p:cNvPr id="298" name="직사각형 35"/>
          <p:cNvSpPr/>
          <p:nvPr/>
        </p:nvSpPr>
        <p:spPr>
          <a:xfrm>
            <a:off x="879288" y="13201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9" name="직사각형 3"/>
          <p:cNvSpPr/>
          <p:nvPr/>
        </p:nvSpPr>
        <p:spPr>
          <a:xfrm>
            <a:off x="1222188" y="1219200"/>
            <a:ext cx="4950012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진법 표현</a:t>
            </a:r>
            <a:r>
              <a:rPr lang="en-US" altLang="ko-KR" sz="23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 지수표현도 가능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877942" y="2611755"/>
            <a:ext cx="5903858" cy="1739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600"/>
              <a:t>0</a:t>
            </a:r>
            <a:r>
              <a:rPr lang="en-US" altLang="ko-KR" sz="3600">
                <a:solidFill>
                  <a:srgbClr val="FF0000"/>
                </a:solidFill>
              </a:rPr>
              <a:t>b</a:t>
            </a:r>
            <a:r>
              <a:rPr lang="en-US" altLang="ko-KR" sz="3600"/>
              <a:t>101 </a:t>
            </a:r>
            <a:r>
              <a:rPr lang="en-US" altLang="ko-KR" sz="2800"/>
              <a:t>(</a:t>
            </a:r>
            <a:r>
              <a:rPr lang="en-US" altLang="ko-KR" sz="2800">
                <a:solidFill>
                  <a:srgbClr val="FF0000"/>
                </a:solidFill>
              </a:rPr>
              <a:t>b</a:t>
            </a:r>
            <a:r>
              <a:rPr lang="en-US" altLang="ko-KR" sz="2800"/>
              <a:t>inary)</a:t>
            </a:r>
          </a:p>
          <a:p>
            <a:pPr>
              <a:defRPr/>
            </a:pPr>
            <a:r>
              <a:rPr lang="en-US" altLang="ko-KR" sz="3600"/>
              <a:t>0</a:t>
            </a:r>
            <a:r>
              <a:rPr lang="en-US" altLang="ko-KR" sz="3600">
                <a:solidFill>
                  <a:srgbClr val="FF0000"/>
                </a:solidFill>
              </a:rPr>
              <a:t>o</a:t>
            </a:r>
            <a:r>
              <a:rPr lang="en-US" altLang="ko-KR" sz="3600"/>
              <a:t>726 </a:t>
            </a:r>
            <a:r>
              <a:rPr lang="en-US" altLang="ko-KR" sz="2800"/>
              <a:t>(</a:t>
            </a:r>
            <a:r>
              <a:rPr lang="en-US" altLang="ko-KR" sz="2800">
                <a:solidFill>
                  <a:srgbClr val="FF0000"/>
                </a:solidFill>
              </a:rPr>
              <a:t>o</a:t>
            </a:r>
            <a:r>
              <a:rPr lang="en-US" altLang="ko-KR" sz="2800"/>
              <a:t>ctal)</a:t>
            </a:r>
          </a:p>
          <a:p>
            <a:pPr>
              <a:defRPr/>
            </a:pPr>
            <a:r>
              <a:rPr lang="en-US" altLang="ko-KR" sz="3600"/>
              <a:t>0</a:t>
            </a:r>
            <a:r>
              <a:rPr lang="en-US" altLang="ko-KR" sz="3600">
                <a:solidFill>
                  <a:srgbClr val="FF0000"/>
                </a:solidFill>
              </a:rPr>
              <a:t>x</a:t>
            </a:r>
            <a:r>
              <a:rPr lang="en-US" altLang="ko-KR" sz="3600"/>
              <a:t>A21 </a:t>
            </a:r>
            <a:r>
              <a:rPr lang="en-US" altLang="ko-KR" sz="2800"/>
              <a:t>(he</a:t>
            </a:r>
            <a:r>
              <a:rPr lang="en-US" altLang="ko-KR" sz="2800">
                <a:solidFill>
                  <a:srgbClr val="FF0000"/>
                </a:solidFill>
              </a:rPr>
              <a:t>x</a:t>
            </a:r>
            <a:r>
              <a:rPr lang="en-US" altLang="ko-KR" sz="2800"/>
              <a:t>adecimal)</a:t>
            </a:r>
          </a:p>
        </p:txBody>
      </p:sp>
      <p:grpSp>
        <p:nvGrpSpPr>
          <p:cNvPr id="327" name="그룹 326"/>
          <p:cNvGrpSpPr/>
          <p:nvPr/>
        </p:nvGrpSpPr>
        <p:grpSpPr>
          <a:xfrm>
            <a:off x="838200" y="1828800"/>
            <a:ext cx="8229600" cy="685800"/>
            <a:chOff x="838200" y="1828800"/>
            <a:chExt cx="8229600" cy="685800"/>
          </a:xfrm>
        </p:grpSpPr>
        <p:sp>
          <p:nvSpPr>
            <p:cNvPr id="302" name="TextBox 33"/>
            <p:cNvSpPr txBox="1"/>
            <p:nvPr/>
          </p:nvSpPr>
          <p:spPr>
            <a:xfrm>
              <a:off x="1066800" y="1981200"/>
              <a:ext cx="7055855" cy="424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200" b="1">
                  <a:latin typeface="맑은 고딕"/>
                </a:rPr>
                <a:t>정수</a:t>
              </a:r>
            </a:p>
          </p:txBody>
        </p:sp>
        <p:cxnSp>
          <p:nvCxnSpPr>
            <p:cNvPr id="304" name="직선 연결선 32"/>
            <p:cNvCxnSpPr/>
            <p:nvPr/>
          </p:nvCxnSpPr>
          <p:spPr>
            <a:xfrm flipH="1">
              <a:off x="2521954" y="2162175"/>
              <a:ext cx="335898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xtBox 33"/>
            <p:cNvSpPr txBox="1"/>
            <p:nvPr/>
          </p:nvSpPr>
          <p:spPr>
            <a:xfrm>
              <a:off x="3047999" y="1981200"/>
              <a:ext cx="4724401" cy="407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100" b="1">
                  <a:latin typeface="맑은 고딕"/>
                </a:rPr>
                <a:t>2</a:t>
              </a:r>
              <a:r>
                <a:rPr lang="ko-KR" altLang="en-US" sz="2100" b="1">
                  <a:latin typeface="맑은 고딕"/>
                </a:rPr>
                <a:t>진수</a:t>
              </a:r>
              <a:r>
                <a:rPr lang="en-US" altLang="ko-KR" sz="2100" b="1">
                  <a:latin typeface="맑은 고딕"/>
                </a:rPr>
                <a:t>,</a:t>
              </a:r>
              <a:r>
                <a:rPr lang="ko-KR" altLang="en-US" sz="2100" b="1">
                  <a:latin typeface="맑은 고딕"/>
                </a:rPr>
                <a:t> </a:t>
              </a:r>
              <a:r>
                <a:rPr lang="en-US" altLang="ko-KR" sz="2100" b="1">
                  <a:latin typeface="맑은 고딕"/>
                </a:rPr>
                <a:t>8</a:t>
              </a:r>
              <a:r>
                <a:rPr lang="ko-KR" altLang="en-US" sz="2100" b="1">
                  <a:latin typeface="맑은 고딕"/>
                </a:rPr>
                <a:t>진수</a:t>
              </a:r>
              <a:r>
                <a:rPr lang="en-US" altLang="ko-KR" sz="2100" b="1">
                  <a:latin typeface="맑은 고딕"/>
                </a:rPr>
                <a:t>,</a:t>
              </a:r>
              <a:r>
                <a:rPr lang="ko-KR" altLang="en-US" sz="2100" b="1">
                  <a:latin typeface="맑은 고딕"/>
                </a:rPr>
                <a:t> </a:t>
              </a:r>
              <a:r>
                <a:rPr lang="en-US" altLang="ko-KR" sz="2100" b="1">
                  <a:latin typeface="맑은 고딕"/>
                </a:rPr>
                <a:t>16</a:t>
              </a:r>
              <a:r>
                <a:rPr lang="ko-KR" altLang="en-US" sz="2100" b="1">
                  <a:latin typeface="맑은 고딕"/>
                </a:rPr>
                <a:t>진수 표현</a:t>
              </a:r>
            </a:p>
          </p:txBody>
        </p:sp>
        <p:sp>
          <p:nvSpPr>
            <p:cNvPr id="324" name="직사각형 323"/>
            <p:cNvSpPr/>
            <p:nvPr/>
          </p:nvSpPr>
          <p:spPr>
            <a:xfrm>
              <a:off x="838200" y="1828800"/>
              <a:ext cx="8229600" cy="685800"/>
            </a:xfrm>
            <a:prstGeom prst="rect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26" name="그룹 325"/>
          <p:cNvGrpSpPr/>
          <p:nvPr/>
        </p:nvGrpSpPr>
        <p:grpSpPr>
          <a:xfrm>
            <a:off x="838200" y="4575810"/>
            <a:ext cx="8534399" cy="685800"/>
            <a:chOff x="838200" y="3733799"/>
            <a:chExt cx="8534399" cy="685800"/>
          </a:xfrm>
        </p:grpSpPr>
        <p:sp>
          <p:nvSpPr>
            <p:cNvPr id="307" name="TextBox 33"/>
            <p:cNvSpPr txBox="1"/>
            <p:nvPr/>
          </p:nvSpPr>
          <p:spPr>
            <a:xfrm>
              <a:off x="1097544" y="3861867"/>
              <a:ext cx="959856" cy="424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200" b="1">
                  <a:latin typeface="맑은 고딕"/>
                </a:rPr>
                <a:t>실수</a:t>
              </a:r>
            </a:p>
          </p:txBody>
        </p:sp>
        <p:cxnSp>
          <p:nvCxnSpPr>
            <p:cNvPr id="309" name="직선 연결선 32"/>
            <p:cNvCxnSpPr/>
            <p:nvPr/>
          </p:nvCxnSpPr>
          <p:spPr>
            <a:xfrm flipH="1">
              <a:off x="2552699" y="4073754"/>
              <a:ext cx="335898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TextBox 33"/>
            <p:cNvSpPr txBox="1"/>
            <p:nvPr/>
          </p:nvSpPr>
          <p:spPr>
            <a:xfrm>
              <a:off x="3047997" y="3880917"/>
              <a:ext cx="6324602" cy="4148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100" b="1">
                  <a:latin typeface="맑은 고딕"/>
                </a:rPr>
                <a:t>지수 표현</a:t>
              </a:r>
            </a:p>
          </p:txBody>
        </p:sp>
        <p:sp>
          <p:nvSpPr>
            <p:cNvPr id="325" name="직사각형 324"/>
            <p:cNvSpPr/>
            <p:nvPr/>
          </p:nvSpPr>
          <p:spPr>
            <a:xfrm>
              <a:off x="838200" y="3733799"/>
              <a:ext cx="8229600" cy="685800"/>
            </a:xfrm>
            <a:prstGeom prst="rect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31" name="그룹 330"/>
          <p:cNvGrpSpPr/>
          <p:nvPr/>
        </p:nvGrpSpPr>
        <p:grpSpPr>
          <a:xfrm>
            <a:off x="885825" y="5328285"/>
            <a:ext cx="8247008" cy="681990"/>
            <a:chOff x="885825" y="5414010"/>
            <a:chExt cx="8247008" cy="681990"/>
          </a:xfrm>
        </p:grpSpPr>
        <p:sp>
          <p:nvSpPr>
            <p:cNvPr id="329" name="TextBox 328"/>
            <p:cNvSpPr txBox="1"/>
            <p:nvPr/>
          </p:nvSpPr>
          <p:spPr>
            <a:xfrm>
              <a:off x="885825" y="5490210"/>
              <a:ext cx="5903858" cy="60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400"/>
                <a:t>1</a:t>
              </a:r>
              <a:r>
                <a:rPr lang="en-US" altLang="ko-KR" sz="3400">
                  <a:solidFill>
                    <a:srgbClr val="FF0000"/>
                  </a:solidFill>
                </a:rPr>
                <a:t>e</a:t>
              </a:r>
              <a:r>
                <a:rPr lang="en-US" altLang="ko-KR" sz="3400"/>
                <a:t>2  =  1 X 10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3228975" y="5414010"/>
              <a:ext cx="5903858" cy="422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00"/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/>
          <p:cNvSpPr/>
          <p:nvPr/>
        </p:nvSpPr>
        <p:spPr>
          <a:xfrm>
            <a:off x="-9525" y="-9525"/>
            <a:ext cx="9925050" cy="1169098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455f7e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5" name="object 43"/>
          <p:cNvSpPr txBox="1"/>
          <p:nvPr/>
        </p:nvSpPr>
        <p:spPr>
          <a:xfrm>
            <a:off x="409575" y="285750"/>
            <a:ext cx="7154590" cy="54292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3500" b="1" spc="-5">
                <a:solidFill>
                  <a:schemeClr val="lt1"/>
                </a:solidFill>
                <a:latin typeface="HY강B"/>
                <a:ea typeface="HY강B"/>
                <a:cs typeface="함초롬돋움"/>
              </a:rPr>
              <a:t>수업 스타일</a:t>
            </a:r>
            <a:endParaRPr lang="ko-KR" altLang="en-US" sz="3500" b="1" spc="-5">
              <a:solidFill>
                <a:schemeClr val="lt1"/>
              </a:solidFill>
              <a:latin typeface="HY강B"/>
              <a:ea typeface="HY강B"/>
              <a:cs typeface="함초롬돋움"/>
            </a:endParaRPr>
          </a:p>
        </p:txBody>
      </p:sp>
      <p:sp>
        <p:nvSpPr>
          <p:cNvPr id="30" name="직사각형 3"/>
          <p:cNvSpPr/>
          <p:nvPr/>
        </p:nvSpPr>
        <p:spPr>
          <a:xfrm>
            <a:off x="9525" y="4223385"/>
            <a:ext cx="9906000" cy="6534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37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잡지식 </a:t>
            </a:r>
            <a:r>
              <a:rPr xmlns:mc="http://schemas.openxmlformats.org/markup-compatibility/2006" xmlns:hp="http://schemas.haansoft.com/office/presentation/8.0" lang="en-US" altLang="ko-KR" sz="37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Time</a:t>
            </a:r>
            <a:endParaRPr xmlns:mc="http://schemas.openxmlformats.org/markup-compatibility/2006" xmlns:hp="http://schemas.haansoft.com/office/presentation/8.0" lang="en-US" altLang="ko-KR" sz="3700" b="1" cap="none" spc="0" mc:Ignorable="hp" hp:hslEmbossed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  <p:sp>
        <p:nvSpPr>
          <p:cNvPr id="33" name="직사각형 3"/>
          <p:cNvSpPr/>
          <p:nvPr/>
        </p:nvSpPr>
        <p:spPr>
          <a:xfrm>
            <a:off x="5323909" y="6337936"/>
            <a:ext cx="4886891" cy="367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e-mail : gksvnsfl200@naver.com</a:t>
            </a:r>
            <a:endParaRPr xmlns:mc="http://schemas.openxmlformats.org/markup-compatibility/2006" xmlns:hp="http://schemas.haansoft.com/office/presentation/8.0" lang="en-US" altLang="ko-KR" b="1" cap="none" spc="0" mc:Ignorable="hp" hp:hslEmbossed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"/>
          <p:cNvSpPr/>
          <p:nvPr/>
        </p:nvSpPr>
        <p:spPr>
          <a:xfrm>
            <a:off x="0" y="2962275"/>
            <a:ext cx="9906000" cy="6515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3700" b="1" cap="none" spc="0" mc:Ignorable="hp" hp:hslEmbossed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하려고 하면</a:t>
            </a:r>
            <a:r>
              <a:rPr xmlns:mc="http://schemas.openxmlformats.org/markup-compatibility/2006" xmlns:hp="http://schemas.haansoft.com/office/presentation/8.0" lang="ko-KR" altLang="en-US" sz="3700" b="1" cap="none" spc="0" mc:Ignorable="hp" hp:hslEmbossed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어떻게든 끌고간다</a:t>
            </a:r>
            <a:endParaRPr xmlns:mc="http://schemas.openxmlformats.org/markup-compatibility/2006" xmlns:hp="http://schemas.haansoft.com/office/presentation/8.0" lang="ko-KR" altLang="en-US" sz="3700" b="1" cap="none" spc="0" mc:Ignorable="hp" hp:hslEmbossed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자료형</a:t>
            </a:r>
          </a:p>
        </p:txBody>
      </p:sp>
      <p:sp>
        <p:nvSpPr>
          <p:cNvPr id="298" name="직사각형 35"/>
          <p:cNvSpPr/>
          <p:nvPr/>
        </p:nvSpPr>
        <p:spPr>
          <a:xfrm>
            <a:off x="1155513" y="27679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9" name="직사각형 3"/>
          <p:cNvSpPr/>
          <p:nvPr/>
        </p:nvSpPr>
        <p:spPr>
          <a:xfrm>
            <a:off x="1498413" y="2667000"/>
            <a:ext cx="4950012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문자열 자료형</a:t>
            </a:r>
          </a:p>
        </p:txBody>
      </p:sp>
      <p:cxnSp>
        <p:nvCxnSpPr>
          <p:cNvPr id="304" name="직선 연결선 32"/>
          <p:cNvCxnSpPr/>
          <p:nvPr/>
        </p:nvCxnSpPr>
        <p:spPr>
          <a:xfrm rot="10800000">
            <a:off x="1266825" y="3581400"/>
            <a:ext cx="43850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3"/>
          <p:cNvSpPr txBox="1"/>
          <p:nvPr/>
        </p:nvSpPr>
        <p:spPr>
          <a:xfrm>
            <a:off x="1800225" y="3361806"/>
            <a:ext cx="6657975" cy="440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b="1">
                <a:solidFill>
                  <a:srgbClr val="FF0000"/>
                </a:solidFill>
                <a:latin typeface="맑은 고딕"/>
              </a:rPr>
              <a:t>작은따옴표 사이</a:t>
            </a:r>
            <a:r>
              <a:rPr lang="ko-KR" altLang="en-US" sz="2300" b="1">
                <a:latin typeface="맑은 고딕"/>
              </a:rPr>
              <a:t> 혹은 </a:t>
            </a:r>
            <a:r>
              <a:rPr lang="ko-KR" altLang="en-US" sz="2300" b="1">
                <a:solidFill>
                  <a:srgbClr val="FF0000"/>
                </a:solidFill>
                <a:latin typeface="맑은 고딕"/>
              </a:rPr>
              <a:t>큰따옴표 사이</a:t>
            </a:r>
            <a:r>
              <a:rPr lang="ko-KR" altLang="en-US" sz="2300" b="1">
                <a:latin typeface="맑은 고딕"/>
              </a:rPr>
              <a:t>의 값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2257425" y="4266679"/>
            <a:ext cx="1529715" cy="424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/>
              <a:t>Hello World</a:t>
            </a:r>
          </a:p>
        </p:txBody>
      </p:sp>
      <p:sp>
        <p:nvSpPr>
          <p:cNvPr id="324" name="TextBox 323"/>
          <p:cNvSpPr txBox="1"/>
          <p:nvPr/>
        </p:nvSpPr>
        <p:spPr>
          <a:xfrm>
            <a:off x="5915025" y="4310495"/>
            <a:ext cx="1339215" cy="424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200"/>
              <a:t>KGITBANK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2028825" y="4219055"/>
            <a:ext cx="1996440" cy="849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5000" b="1">
                <a:latin typeface="나눔바른고딕"/>
                <a:ea typeface="나눔바른고딕"/>
              </a:rPr>
              <a:t>‘</a:t>
            </a:r>
            <a:r>
              <a:rPr lang="ko-KR" altLang="en-US" sz="5000" b="1">
                <a:latin typeface="나눔바른고딕"/>
                <a:ea typeface="나눔바른고딕"/>
              </a:rPr>
              <a:t>          </a:t>
            </a:r>
            <a:r>
              <a:rPr lang="en-US" altLang="ko-KR" sz="5000" b="1">
                <a:latin typeface="나눔바른고딕"/>
                <a:ea typeface="나눔바른고딕"/>
              </a:rPr>
              <a:t>’</a:t>
            </a:r>
          </a:p>
        </p:txBody>
      </p:sp>
      <p:sp>
        <p:nvSpPr>
          <p:cNvPr id="331" name="TextBox 330"/>
          <p:cNvSpPr txBox="1"/>
          <p:nvPr/>
        </p:nvSpPr>
        <p:spPr>
          <a:xfrm>
            <a:off x="5556887" y="4230485"/>
            <a:ext cx="2177414" cy="849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latin typeface="나눔바른고딕"/>
                <a:ea typeface="나눔바른고딕"/>
              </a:rPr>
              <a:t>“</a:t>
            </a:r>
            <a:r>
              <a:rPr lang="ko-KR" altLang="en-US" sz="5000" b="1">
                <a:latin typeface="나눔바른고딕"/>
                <a:ea typeface="나눔바른고딕"/>
              </a:rPr>
              <a:t>         </a:t>
            </a:r>
            <a:r>
              <a:rPr lang="en-US" altLang="ko-KR" sz="5000" b="1">
                <a:latin typeface="나눔바른고딕"/>
                <a:ea typeface="나눔바른고딕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자료형</a:t>
            </a:r>
          </a:p>
        </p:txBody>
      </p:sp>
      <p:sp>
        <p:nvSpPr>
          <p:cNvPr id="332" name="TextBox 331"/>
          <p:cNvSpPr txBox="1"/>
          <p:nvPr/>
        </p:nvSpPr>
        <p:spPr>
          <a:xfrm>
            <a:off x="3200400" y="4301490"/>
            <a:ext cx="3124200" cy="42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 b="1"/>
              <a:t>모두 문자열 자료형  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2578417" y="2639378"/>
            <a:ext cx="1688783" cy="850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latin typeface="나눔바른고딕"/>
                <a:ea typeface="나눔바른고딕"/>
              </a:rPr>
              <a:t>‘1’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4102417" y="2644140"/>
            <a:ext cx="2450783" cy="853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latin typeface="나눔바른고딕"/>
                <a:ea typeface="나눔바른고딕"/>
              </a:rPr>
              <a:t>“</a:t>
            </a:r>
            <a:r>
              <a:rPr lang="ko-KR" altLang="en-US" sz="5000" b="1">
                <a:latin typeface="나눔바른고딕"/>
                <a:ea typeface="나눔바른고딕"/>
              </a:rPr>
              <a:t>   </a:t>
            </a:r>
            <a:r>
              <a:rPr lang="en-US" altLang="ko-KR" sz="5000" b="1">
                <a:latin typeface="나눔바른고딕"/>
                <a:ea typeface="나눔바른고딕"/>
              </a:rPr>
              <a:t>”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6007417" y="2651760"/>
            <a:ext cx="2450783" cy="853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latin typeface="나눔바른고딕"/>
                <a:ea typeface="나눔바른고딕"/>
              </a:rPr>
              <a:t>“”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문자열 자료형</a:t>
            </a:r>
            <a:endParaRPr lang="ko-KR" altLang="en-US" b="1">
              <a:latin typeface="+mn-ea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2247900" y="2450901"/>
            <a:ext cx="5410200" cy="1957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7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 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숫자 자료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en-US" altLang="ko-KR" sz="3600" b="1" cap="none" spc="0">
              <a:ln w="0"/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70000"/>
              </a:lnSpc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 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문자열 자료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직사각형 3"/>
          <p:cNvSpPr/>
          <p:nvPr/>
        </p:nvSpPr>
        <p:spPr>
          <a:xfrm>
            <a:off x="990600" y="3124200"/>
            <a:ext cx="7924800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숫자형 자료형 문자열 자료형 출력</a:t>
            </a:r>
            <a:endParaRPr lang="ko-KR" altLang="en-US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8" name="직사각형 3"/>
          <p:cNvSpPr/>
          <p:nvPr/>
        </p:nvSpPr>
        <p:spPr>
          <a:xfrm>
            <a:off x="304800" y="727709"/>
            <a:ext cx="5791200" cy="6438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Coding Time</a:t>
            </a:r>
            <a:endParaRPr lang="en-US" altLang="ko-KR" sz="36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9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2500" b="1" cap="none" spc="0">
                <a:ln w="0"/>
                <a:solidFill>
                  <a:schemeClr val="tx1"/>
                </a:solidFill>
                <a:latin typeface="+mn-ea"/>
              </a:rPr>
              <a:t>print</a:t>
            </a: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 함수와 친해지기</a:t>
            </a:r>
            <a:endParaRPr lang="ko-KR" altLang="en-US" sz="25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출력</a:t>
            </a:r>
          </a:p>
        </p:txBody>
      </p:sp>
      <p:sp>
        <p:nvSpPr>
          <p:cNvPr id="303" name="직사각형 3"/>
          <p:cNvSpPr/>
          <p:nvPr/>
        </p:nvSpPr>
        <p:spPr>
          <a:xfrm>
            <a:off x="990600" y="3124200"/>
            <a:ext cx="7924800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Mother’s Birthday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출력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출력</a:t>
            </a:r>
          </a:p>
        </p:txBody>
      </p:sp>
      <p:sp>
        <p:nvSpPr>
          <p:cNvPr id="303" name="직사각형 3"/>
          <p:cNvSpPr/>
          <p:nvPr/>
        </p:nvSpPr>
        <p:spPr>
          <a:xfrm>
            <a:off x="1143000" y="2165033"/>
            <a:ext cx="7924800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Mother’s Birthday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4" name="직사각형 3"/>
          <p:cNvSpPr/>
          <p:nvPr/>
        </p:nvSpPr>
        <p:spPr>
          <a:xfrm>
            <a:off x="1447800" y="2165985"/>
            <a:ext cx="6096000" cy="6429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                           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2733674" y="2088832"/>
            <a:ext cx="4922521" cy="852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solidFill>
                  <a:srgbClr val="FF0000"/>
                </a:solidFill>
                <a:latin typeface="나눔바른고딕"/>
                <a:ea typeface="나눔바른고딕"/>
              </a:rPr>
              <a:t>“</a:t>
            </a:r>
            <a:r>
              <a:rPr lang="ko-KR" altLang="en-US" sz="5000" b="1">
                <a:solidFill>
                  <a:srgbClr val="FF0000"/>
                </a:solidFill>
                <a:latin typeface="나눔바른고딕"/>
                <a:ea typeface="나눔바른고딕"/>
              </a:rPr>
              <a:t>                            </a:t>
            </a:r>
            <a:r>
              <a:rPr lang="en-US" altLang="ko-KR" sz="5000" b="1">
                <a:solidFill>
                  <a:srgbClr val="FF0000"/>
                </a:solidFill>
                <a:latin typeface="나눔바른고딕"/>
                <a:ea typeface="나눔바른고딕"/>
              </a:rPr>
              <a:t>”</a:t>
            </a:r>
          </a:p>
        </p:txBody>
      </p:sp>
      <p:sp>
        <p:nvSpPr>
          <p:cNvPr id="306" name="직사각형 3"/>
          <p:cNvSpPr/>
          <p:nvPr/>
        </p:nvSpPr>
        <p:spPr>
          <a:xfrm>
            <a:off x="1228724" y="4223385"/>
            <a:ext cx="79248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Mother’s Birthday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7" name="직사각형 3"/>
          <p:cNvSpPr/>
          <p:nvPr/>
        </p:nvSpPr>
        <p:spPr>
          <a:xfrm>
            <a:off x="1533524" y="4224337"/>
            <a:ext cx="6096000" cy="6429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                           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2819400" y="4147185"/>
            <a:ext cx="4922521" cy="851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solidFill>
                  <a:srgbClr val="FF0000"/>
                </a:solidFill>
                <a:latin typeface="나눔바른고딕"/>
                <a:ea typeface="나눔바른고딕"/>
              </a:rPr>
              <a:t>‘</a:t>
            </a:r>
            <a:r>
              <a:rPr lang="ko-KR" altLang="en-US" sz="5000" b="1">
                <a:solidFill>
                  <a:srgbClr val="FF0000"/>
                </a:solidFill>
                <a:latin typeface="나눔바른고딕"/>
                <a:ea typeface="나눔바른고딕"/>
              </a:rPr>
              <a:t>                             </a:t>
            </a:r>
            <a:r>
              <a:rPr lang="en-US" altLang="ko-KR" sz="5000" b="1">
                <a:solidFill>
                  <a:srgbClr val="FF0000"/>
                </a:solidFill>
                <a:latin typeface="나눔바른고딕"/>
                <a:ea typeface="나눔바른고딕"/>
              </a:rPr>
              <a:t>’</a:t>
            </a:r>
          </a:p>
        </p:txBody>
      </p:sp>
      <p:cxnSp>
        <p:nvCxnSpPr>
          <p:cNvPr id="309" name="직선 연결선 32"/>
          <p:cNvCxnSpPr/>
          <p:nvPr/>
        </p:nvCxnSpPr>
        <p:spPr>
          <a:xfrm rot="10800000">
            <a:off x="1647824" y="3223779"/>
            <a:ext cx="43850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3"/>
          <p:cNvSpPr txBox="1"/>
          <p:nvPr/>
        </p:nvSpPr>
        <p:spPr>
          <a:xfrm>
            <a:off x="2209799" y="2985135"/>
            <a:ext cx="6657976" cy="52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맑은 고딕"/>
              </a:rPr>
              <a:t>정상 출력 </a:t>
            </a:r>
            <a:r>
              <a:rPr lang="en-US" altLang="ko-KR" sz="2800" b="1">
                <a:latin typeface="맑은 고딕"/>
              </a:rPr>
              <a:t>O </a:t>
            </a:r>
            <a:endParaRPr lang="ko-KR" altLang="en-US" sz="2800" b="1">
              <a:latin typeface="맑은 고딕"/>
            </a:endParaRPr>
          </a:p>
        </p:txBody>
      </p:sp>
      <p:cxnSp>
        <p:nvCxnSpPr>
          <p:cNvPr id="311" name="직선 연결선 32"/>
          <p:cNvCxnSpPr/>
          <p:nvPr/>
        </p:nvCxnSpPr>
        <p:spPr>
          <a:xfrm rot="10800000">
            <a:off x="1752600" y="5301615"/>
            <a:ext cx="43850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33"/>
          <p:cNvSpPr txBox="1"/>
          <p:nvPr/>
        </p:nvSpPr>
        <p:spPr>
          <a:xfrm>
            <a:off x="2257425" y="5042535"/>
            <a:ext cx="6657976" cy="52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맑은 고딕"/>
              </a:rPr>
              <a:t>정상 출력 </a:t>
            </a:r>
            <a:r>
              <a:rPr lang="en-US" altLang="ko-KR" sz="2800" b="1">
                <a:latin typeface="맑은 고딕"/>
              </a:rP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출력</a:t>
            </a:r>
          </a:p>
        </p:txBody>
      </p:sp>
      <p:sp>
        <p:nvSpPr>
          <p:cNvPr id="306" name="직사각형 3"/>
          <p:cNvSpPr/>
          <p:nvPr/>
        </p:nvSpPr>
        <p:spPr>
          <a:xfrm>
            <a:off x="1228724" y="1895475"/>
            <a:ext cx="7924801" cy="64389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Mother’s Birthday</a:t>
            </a:r>
            <a:endParaRPr lang="ko-KR" altLang="en-US" sz="3600" b="1" cap="none" spc="0">
              <a:ln w="0"/>
              <a:solidFill>
                <a:schemeClr val="tx1"/>
              </a:solidFill>
              <a:latin typeface="+mn-ea"/>
            </a:endParaRPr>
          </a:p>
        </p:txBody>
      </p:sp>
      <p:sp>
        <p:nvSpPr>
          <p:cNvPr id="307" name="직사각형 3"/>
          <p:cNvSpPr/>
          <p:nvPr/>
        </p:nvSpPr>
        <p:spPr>
          <a:xfrm>
            <a:off x="1533524" y="1896427"/>
            <a:ext cx="6096000" cy="6429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                           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2819400" y="1819275"/>
            <a:ext cx="4922521" cy="851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solidFill>
                  <a:srgbClr val="FF0000"/>
                </a:solidFill>
                <a:latin typeface="나눔바른고딕"/>
                <a:ea typeface="나눔바른고딕"/>
              </a:rPr>
              <a:t>‘</a:t>
            </a:r>
            <a:r>
              <a:rPr lang="ko-KR" altLang="en-US" sz="5000" b="1">
                <a:solidFill>
                  <a:srgbClr val="FF0000"/>
                </a:solidFill>
                <a:latin typeface="나눔바른고딕"/>
                <a:ea typeface="나눔바른고딕"/>
              </a:rPr>
              <a:t>                             </a:t>
            </a:r>
            <a:r>
              <a:rPr lang="en-US" altLang="ko-KR" sz="5000" b="1">
                <a:solidFill>
                  <a:srgbClr val="FF0000"/>
                </a:solidFill>
                <a:latin typeface="나눔바른고딕"/>
                <a:ea typeface="나눔바른고딕"/>
              </a:rPr>
              <a:t>’</a:t>
            </a:r>
          </a:p>
        </p:txBody>
      </p:sp>
      <p:cxnSp>
        <p:nvCxnSpPr>
          <p:cNvPr id="311" name="직선 연결선 32"/>
          <p:cNvCxnSpPr/>
          <p:nvPr/>
        </p:nvCxnSpPr>
        <p:spPr>
          <a:xfrm rot="10800000">
            <a:off x="1752600" y="2973705"/>
            <a:ext cx="438502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33"/>
          <p:cNvSpPr txBox="1"/>
          <p:nvPr/>
        </p:nvSpPr>
        <p:spPr>
          <a:xfrm>
            <a:off x="2257425" y="2714625"/>
            <a:ext cx="6657976" cy="52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맑은 고딕"/>
              </a:rPr>
              <a:t>거기는 문자로서의 </a:t>
            </a:r>
            <a:r>
              <a:rPr lang="en-US" altLang="ko-KR" sz="2800" b="1">
                <a:latin typeface="맑은 고딕"/>
              </a:rPr>
              <a:t>‘</a:t>
            </a:r>
            <a:r>
              <a:rPr lang="ko-KR" altLang="en-US" sz="2800" b="1">
                <a:latin typeface="맑은 고딕"/>
              </a:rPr>
              <a:t> 인데</a:t>
            </a:r>
            <a:r>
              <a:rPr lang="en-US" altLang="ko-KR" sz="2800" b="1">
                <a:latin typeface="맑은 고딕"/>
              </a:rPr>
              <a:t>....</a:t>
            </a:r>
          </a:p>
        </p:txBody>
      </p:sp>
      <p:sp>
        <p:nvSpPr>
          <p:cNvPr id="314" name="아래쪽 화살표 313"/>
          <p:cNvSpPr/>
          <p:nvPr/>
        </p:nvSpPr>
        <p:spPr>
          <a:xfrm>
            <a:off x="4690844" y="1295400"/>
            <a:ext cx="448112" cy="585051"/>
          </a:xfrm>
          <a:prstGeom prst="downArrow">
            <a:avLst>
              <a:gd name="adj1" fmla="val 50000"/>
              <a:gd name="adj2" fmla="val 5000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330" name="그룹 329"/>
          <p:cNvGrpSpPr/>
          <p:nvPr/>
        </p:nvGrpSpPr>
        <p:grpSpPr>
          <a:xfrm>
            <a:off x="1228725" y="3912870"/>
            <a:ext cx="7924801" cy="1335405"/>
            <a:chOff x="1228725" y="3912870"/>
            <a:chExt cx="7924801" cy="1335405"/>
          </a:xfrm>
        </p:grpSpPr>
        <p:sp>
          <p:nvSpPr>
            <p:cNvPr id="315" name="직사각형 3"/>
            <p:cNvSpPr/>
            <p:nvPr/>
          </p:nvSpPr>
          <p:spPr>
            <a:xfrm>
              <a:off x="1228725" y="3939540"/>
              <a:ext cx="7924801" cy="64389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3600" b="1" cap="none" spc="0">
                  <a:ln w="0"/>
                  <a:solidFill>
                    <a:schemeClr val="tx1"/>
                  </a:solidFill>
                  <a:latin typeface="+mn-ea"/>
                </a:rPr>
                <a:t>Mother s Birthday </a:t>
              </a:r>
            </a:p>
          </p:txBody>
        </p:sp>
        <p:sp>
          <p:nvSpPr>
            <p:cNvPr id="316" name="직사각형 3"/>
            <p:cNvSpPr/>
            <p:nvPr/>
          </p:nvSpPr>
          <p:spPr>
            <a:xfrm>
              <a:off x="1533525" y="3940492"/>
              <a:ext cx="6096000" cy="6391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defRPr/>
              </a:pPr>
              <a:r>
                <a:rPr lang="en-US" altLang="ko-KR" sz="3600" b="1" cap="none" spc="0">
                  <a:ln w="0"/>
                  <a:solidFill>
                    <a:schemeClr val="tx1"/>
                  </a:solidFill>
                  <a:latin typeface="+mn-ea"/>
                </a:rPr>
                <a:t>print(</a:t>
              </a:r>
              <a:r>
                <a:rPr lang="ko-KR" altLang="en-US" sz="3600" b="1" cap="none" spc="0">
                  <a:ln w="0"/>
                  <a:solidFill>
                    <a:schemeClr val="tx1"/>
                  </a:solidFill>
                  <a:latin typeface="+mn-ea"/>
                </a:rPr>
                <a:t>                             </a:t>
              </a:r>
              <a:r>
                <a:rPr lang="en-US" altLang="ko-KR" sz="3600" b="1" cap="none" spc="0">
                  <a:ln w="0"/>
                  <a:solidFill>
                    <a:schemeClr val="tx1"/>
                  </a:solidFill>
                  <a:latin typeface="+mn-ea"/>
                </a:rPr>
                <a:t>)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2867025" y="3912870"/>
              <a:ext cx="4922521" cy="849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5000" b="1">
                  <a:solidFill>
                    <a:srgbClr val="FF0000"/>
                  </a:solidFill>
                  <a:latin typeface="나눔바른고딕"/>
                  <a:ea typeface="나눔바른고딕"/>
                </a:rPr>
                <a:t>‘</a:t>
              </a:r>
              <a:r>
                <a:rPr lang="ko-KR" altLang="en-US" sz="5000" b="1">
                  <a:solidFill>
                    <a:srgbClr val="FF0000"/>
                  </a:solidFill>
                  <a:latin typeface="나눔바른고딕"/>
                  <a:ea typeface="나눔바른고딕"/>
                </a:rPr>
                <a:t>            </a:t>
              </a:r>
              <a:r>
                <a:rPr lang="en-US" altLang="ko-KR" sz="5000" b="1">
                  <a:solidFill>
                    <a:srgbClr val="FF0000"/>
                  </a:solidFill>
                  <a:latin typeface="나눔바른고딕"/>
                  <a:ea typeface="나눔바른고딕"/>
                </a:rPr>
                <a:t>’</a:t>
              </a:r>
              <a:r>
                <a:rPr lang="ko-KR" altLang="en-US" sz="5000" b="1">
                  <a:solidFill>
                    <a:srgbClr val="FF0000"/>
                  </a:solidFill>
                  <a:latin typeface="나눔바른고딕"/>
                  <a:ea typeface="나눔바른고딕"/>
                </a:rPr>
                <a:t>               </a:t>
              </a:r>
              <a:r>
                <a:rPr lang="en-US" altLang="ko-KR" sz="5000" b="1">
                  <a:solidFill>
                    <a:srgbClr val="FF0000"/>
                  </a:solidFill>
                  <a:latin typeface="나눔바른고딕"/>
                  <a:ea typeface="나눔바른고딕"/>
                </a:rPr>
                <a:t>’</a:t>
              </a:r>
            </a:p>
          </p:txBody>
        </p:sp>
        <p:cxnSp>
          <p:nvCxnSpPr>
            <p:cNvPr id="318" name="직선 연결선 317"/>
            <p:cNvCxnSpPr/>
            <p:nvPr/>
          </p:nvCxnSpPr>
          <p:spPr>
            <a:xfrm>
              <a:off x="3151002" y="4572000"/>
              <a:ext cx="1702842" cy="0"/>
            </a:xfrm>
            <a:prstGeom prst="line">
              <a:avLst/>
            </a:prstGeom>
            <a:ln w="57150">
              <a:solidFill>
                <a:srgbClr val="455F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/>
            <p:nvPr/>
          </p:nvCxnSpPr>
          <p:spPr>
            <a:xfrm>
              <a:off x="3179984" y="4695825"/>
              <a:ext cx="1677765" cy="0"/>
            </a:xfrm>
            <a:prstGeom prst="line">
              <a:avLst/>
            </a:prstGeom>
            <a:ln w="57150">
              <a:solidFill>
                <a:srgbClr val="455F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TextBox 321"/>
            <p:cNvSpPr txBox="1"/>
            <p:nvPr/>
          </p:nvSpPr>
          <p:spPr>
            <a:xfrm>
              <a:off x="3017520" y="4804410"/>
              <a:ext cx="2011680" cy="443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300" b="1">
                  <a:solidFill>
                    <a:srgbClr val="455F7E"/>
                  </a:solidFill>
                </a:rPr>
                <a:t>문자열로 인식</a:t>
              </a:r>
            </a:p>
          </p:txBody>
        </p:sp>
        <p:grpSp>
          <p:nvGrpSpPr>
            <p:cNvPr id="326" name="그룹 325"/>
            <p:cNvGrpSpPr/>
            <p:nvPr/>
          </p:nvGrpSpPr>
          <p:grpSpPr>
            <a:xfrm>
              <a:off x="5109305" y="4573905"/>
              <a:ext cx="2205895" cy="140970"/>
              <a:chOff x="5109305" y="4659630"/>
              <a:chExt cx="1895475" cy="85725"/>
            </a:xfrm>
          </p:grpSpPr>
          <p:cxnSp>
            <p:nvCxnSpPr>
              <p:cNvPr id="323" name="직선 연결선 322"/>
              <p:cNvCxnSpPr/>
              <p:nvPr/>
            </p:nvCxnSpPr>
            <p:spPr>
              <a:xfrm>
                <a:off x="5109305" y="4659630"/>
                <a:ext cx="1891570" cy="0"/>
              </a:xfrm>
              <a:prstGeom prst="line">
                <a:avLst/>
              </a:prstGeom>
              <a:ln w="57150">
                <a:solidFill>
                  <a:srgbClr val="455F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 323"/>
              <p:cNvCxnSpPr/>
              <p:nvPr/>
            </p:nvCxnSpPr>
            <p:spPr>
              <a:xfrm>
                <a:off x="5113210" y="4745355"/>
                <a:ext cx="1891570" cy="0"/>
              </a:xfrm>
              <a:prstGeom prst="line">
                <a:avLst/>
              </a:prstGeom>
              <a:ln w="57150">
                <a:solidFill>
                  <a:srgbClr val="455F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5" name="TextBox 324"/>
            <p:cNvSpPr txBox="1"/>
            <p:nvPr/>
          </p:nvSpPr>
          <p:spPr>
            <a:xfrm>
              <a:off x="5341715" y="4794885"/>
              <a:ext cx="1716310" cy="443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2300" b="1">
                  <a:solidFill>
                    <a:srgbClr val="455F7E"/>
                  </a:solidFill>
                </a:rPr>
                <a:t>에러로 인식</a:t>
              </a:r>
            </a:p>
          </p:txBody>
        </p:sp>
      </p:grpSp>
      <p:sp>
        <p:nvSpPr>
          <p:cNvPr id="328" name="TextBox 33"/>
          <p:cNvSpPr txBox="1"/>
          <p:nvPr/>
        </p:nvSpPr>
        <p:spPr>
          <a:xfrm>
            <a:off x="2590800" y="6033135"/>
            <a:ext cx="6657976" cy="520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800" b="1">
                <a:latin typeface="맑은 고딕"/>
              </a:rPr>
              <a:t>내가 그걸 어떻게 구분해</a:t>
            </a:r>
            <a:r>
              <a:rPr lang="en-US" altLang="ko-KR" sz="2800" b="1">
                <a:latin typeface="맑은 고딕"/>
              </a:rPr>
              <a:t>...</a:t>
            </a:r>
          </a:p>
        </p:txBody>
      </p:sp>
      <p:pic>
        <p:nvPicPr>
          <p:cNvPr id="329" name="그림 3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0955" y="5486400"/>
            <a:ext cx="1335044" cy="1116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87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</a:p>
        </p:txBody>
      </p:sp>
      <p:sp>
        <p:nvSpPr>
          <p:cNvPr id="298" name="직사각형 35"/>
          <p:cNvSpPr/>
          <p:nvPr/>
        </p:nvSpPr>
        <p:spPr>
          <a:xfrm>
            <a:off x="1008335" y="12439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99" name="직사각형 3"/>
          <p:cNvSpPr/>
          <p:nvPr/>
        </p:nvSpPr>
        <p:spPr>
          <a:xfrm>
            <a:off x="1351235" y="1143000"/>
            <a:ext cx="4950012" cy="4404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300" b="1" cap="none" spc="0">
                <a:ln w="0"/>
                <a:solidFill>
                  <a:schemeClr val="tx1"/>
                </a:solidFill>
                <a:latin typeface="+mn-ea"/>
              </a:rPr>
              <a:t>이스케이프 문자</a:t>
            </a:r>
          </a:p>
        </p:txBody>
      </p:sp>
      <p:cxnSp>
        <p:nvCxnSpPr>
          <p:cNvPr id="304" name="직선 연결선 32"/>
          <p:cNvCxnSpPr/>
          <p:nvPr/>
        </p:nvCxnSpPr>
        <p:spPr>
          <a:xfrm flipH="1">
            <a:off x="1317148" y="1945956"/>
            <a:ext cx="33589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3"/>
          <p:cNvSpPr txBox="1"/>
          <p:nvPr/>
        </p:nvSpPr>
        <p:spPr>
          <a:xfrm>
            <a:off x="1724025" y="1744980"/>
            <a:ext cx="6810376" cy="424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rgbClr val="FF0000"/>
                </a:solidFill>
                <a:latin typeface="맑은 고딕"/>
              </a:rPr>
              <a:t>문자로 나타내기 제한되는 문자</a:t>
            </a:r>
            <a:r>
              <a:rPr lang="ko-KR" altLang="en-US" sz="2200" b="1">
                <a:latin typeface="맑은 고딕"/>
              </a:rPr>
              <a:t>를 표현</a:t>
            </a:r>
          </a:p>
        </p:txBody>
      </p:sp>
      <p:cxnSp>
        <p:nvCxnSpPr>
          <p:cNvPr id="332" name="직선 연결선 32"/>
          <p:cNvCxnSpPr/>
          <p:nvPr/>
        </p:nvCxnSpPr>
        <p:spPr>
          <a:xfrm flipH="1">
            <a:off x="1322660" y="2486025"/>
            <a:ext cx="335898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"/>
          <p:cNvSpPr txBox="1"/>
          <p:nvPr/>
        </p:nvSpPr>
        <p:spPr>
          <a:xfrm>
            <a:off x="1729536" y="2285049"/>
            <a:ext cx="6810376" cy="420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맑은 고딕"/>
              </a:rPr>
              <a:t>역슬래시</a:t>
            </a:r>
            <a:r>
              <a:rPr lang="en-US" altLang="ko-KR" sz="2200" b="1">
                <a:latin typeface="맑은 고딕"/>
              </a:rPr>
              <a:t>(\)</a:t>
            </a:r>
            <a:r>
              <a:rPr lang="ko-KR" altLang="en-US" sz="2200" b="1">
                <a:latin typeface="맑은 고딕"/>
              </a:rPr>
              <a:t> </a:t>
            </a:r>
            <a:r>
              <a:rPr lang="en-US" altLang="ko-KR" sz="2200" b="1">
                <a:latin typeface="맑은 고딕"/>
              </a:rPr>
              <a:t>+</a:t>
            </a:r>
            <a:r>
              <a:rPr lang="ko-KR" altLang="en-US" sz="2200" b="1">
                <a:latin typeface="맑은 고딕"/>
              </a:rPr>
              <a:t> </a:t>
            </a:r>
            <a:r>
              <a:rPr lang="en-US" altLang="ko-KR" sz="2200" b="1">
                <a:latin typeface="맑은 고딕"/>
              </a:rPr>
              <a:t>[</a:t>
            </a:r>
            <a:r>
              <a:rPr lang="ko-KR" altLang="en-US" sz="2200" b="1">
                <a:latin typeface="맑은 고딕"/>
              </a:rPr>
              <a:t> 문자 </a:t>
            </a:r>
            <a:r>
              <a:rPr lang="en-US" altLang="ko-KR" sz="2200" b="1">
                <a:latin typeface="맑은 고딕"/>
              </a:rPr>
              <a:t>]</a:t>
            </a:r>
            <a:r>
              <a:rPr lang="ko-KR" altLang="en-US" sz="2200" b="1">
                <a:latin typeface="맑은 고딕"/>
              </a:rPr>
              <a:t> 로 나타냄</a:t>
            </a:r>
          </a:p>
        </p:txBody>
      </p:sp>
      <p:pic>
        <p:nvPicPr>
          <p:cNvPr id="346" name="그림 3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2589" y="3048000"/>
            <a:ext cx="7280822" cy="3153775"/>
          </a:xfrm>
          <a:prstGeom prst="rect">
            <a:avLst/>
          </a:prstGeom>
        </p:spPr>
      </p:pic>
      <p:sp>
        <p:nvSpPr>
          <p:cNvPr id="347" name="직사각형 346"/>
          <p:cNvSpPr/>
          <p:nvPr/>
        </p:nvSpPr>
        <p:spPr>
          <a:xfrm>
            <a:off x="1295400" y="3743325"/>
            <a:ext cx="73152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48" name="직사각형 347"/>
          <p:cNvSpPr/>
          <p:nvPr/>
        </p:nvSpPr>
        <p:spPr>
          <a:xfrm>
            <a:off x="1295400" y="5153025"/>
            <a:ext cx="7315200" cy="1013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자료형</a:t>
            </a:r>
            <a:endParaRPr lang="ko-KR" altLang="en-US" b="1">
              <a:latin typeface="+mn-ea"/>
            </a:endParaRPr>
          </a:p>
        </p:txBody>
      </p:sp>
      <p:grpSp>
        <p:nvGrpSpPr>
          <p:cNvPr id="354" name="그룹 353"/>
          <p:cNvGrpSpPr/>
          <p:nvPr/>
        </p:nvGrpSpPr>
        <p:grpSpPr>
          <a:xfrm rot="0">
            <a:off x="838200" y="2438400"/>
            <a:ext cx="7924801" cy="2438400"/>
            <a:chOff x="914399" y="4191000"/>
            <a:chExt cx="7924801" cy="2438400"/>
          </a:xfrm>
        </p:grpSpPr>
        <p:sp>
          <p:nvSpPr>
            <p:cNvPr id="350" name="직사각형 3"/>
            <p:cNvSpPr/>
            <p:nvPr/>
          </p:nvSpPr>
          <p:spPr>
            <a:xfrm>
              <a:off x="914399" y="4495800"/>
              <a:ext cx="6096001" cy="64293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ko-KR" sz="3600" b="1" cap="none" spc="0">
                  <a:ln w="0"/>
                  <a:solidFill>
                    <a:schemeClr val="tx1"/>
                  </a:solidFill>
                  <a:latin typeface="+mn-ea"/>
                </a:rPr>
                <a:t>print(</a:t>
              </a:r>
              <a:r>
                <a:rPr lang="ko-KR" altLang="en-US" sz="3600" b="1" cap="none" spc="0">
                  <a:ln w="0"/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3600" b="1" cap="none" spc="0">
                  <a:ln w="0"/>
                  <a:solidFill>
                    <a:schemeClr val="tx1"/>
                  </a:solidFill>
                  <a:latin typeface="+mn-ea"/>
                </a:rPr>
                <a:t>“Hello</a:t>
              </a:r>
              <a:r>
                <a:rPr lang="en-US" altLang="ko-KR" sz="3600" b="1" cap="none" spc="0">
                  <a:ln w="0"/>
                  <a:solidFill>
                    <a:srgbClr val="ff0000"/>
                  </a:solidFill>
                  <a:latin typeface="+mn-ea"/>
                </a:rPr>
                <a:t>\t</a:t>
              </a:r>
              <a:r>
                <a:rPr lang="en-US" altLang="ko-KR" sz="3600" b="1" cap="none" spc="0">
                  <a:ln w="0"/>
                  <a:solidFill>
                    <a:schemeClr val="tx1"/>
                  </a:solidFill>
                  <a:latin typeface="+mn-ea"/>
                </a:rPr>
                <a:t>World” )</a:t>
              </a:r>
              <a:endParaRPr lang="en-US" altLang="ko-KR" sz="3600" b="1" cap="none" spc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351" name="그림 35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09700" y="5321300"/>
              <a:ext cx="7067550" cy="1117599"/>
            </a:xfrm>
            <a:prstGeom prst="rect">
              <a:avLst/>
            </a:prstGeom>
            <a:ln w="57150">
              <a:solidFill>
                <a:srgbClr val="cea61d"/>
              </a:solidFill>
            </a:ln>
          </p:spPr>
        </p:pic>
        <p:sp>
          <p:nvSpPr>
            <p:cNvPr id="353" name="직사각형 352"/>
            <p:cNvSpPr/>
            <p:nvPr/>
          </p:nvSpPr>
          <p:spPr>
            <a:xfrm>
              <a:off x="914400" y="4191000"/>
              <a:ext cx="7924800" cy="2438400"/>
            </a:xfrm>
            <a:prstGeom prst="rect">
              <a:avLst/>
            </a:prstGeom>
            <a:noFill/>
            <a:ln w="57150">
              <a:solidFill>
                <a:schemeClr val="accent1">
                  <a:shade val="20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352" name="직사각형 351"/>
          <p:cNvSpPr/>
          <p:nvPr/>
        </p:nvSpPr>
        <p:spPr>
          <a:xfrm>
            <a:off x="2257425" y="3876675"/>
            <a:ext cx="372493" cy="279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직사각형 3"/>
          <p:cNvSpPr/>
          <p:nvPr/>
        </p:nvSpPr>
        <p:spPr>
          <a:xfrm>
            <a:off x="304800" y="422909"/>
            <a:ext cx="3009900" cy="6438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Coding Time</a:t>
            </a:r>
          </a:p>
        </p:txBody>
      </p:sp>
      <p:pic>
        <p:nvPicPr>
          <p:cNvPr id="320" name="그림 3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8400" y="2895600"/>
            <a:ext cx="4537870" cy="1205372"/>
          </a:xfrm>
          <a:prstGeom prst="rect">
            <a:avLst/>
          </a:prstGeom>
        </p:spPr>
      </p:pic>
      <p:sp>
        <p:nvSpPr>
          <p:cNvPr id="321" name="직사각형 3"/>
          <p:cNvSpPr/>
          <p:nvPr/>
        </p:nvSpPr>
        <p:spPr>
          <a:xfrm>
            <a:off x="6096000" y="6248400"/>
            <a:ext cx="3810000" cy="470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500" b="1" cap="none" spc="0">
                <a:ln w="0"/>
                <a:solidFill>
                  <a:schemeClr val="tx1"/>
                </a:solidFill>
                <a:latin typeface="+mn-ea"/>
              </a:rPr>
              <a:t>이스케이프 문자 실습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78288" y="1656798"/>
            <a:ext cx="3027711" cy="2610402"/>
          </a:xfrm>
          <a:prstGeom prst="rect">
            <a:avLst/>
          </a:prstGeom>
        </p:spPr>
      </p:pic>
      <p:sp>
        <p:nvSpPr>
          <p:cNvPr id="24" name="object 3"/>
          <p:cNvSpPr/>
          <p:nvPr/>
        </p:nvSpPr>
        <p:spPr>
          <a:xfrm>
            <a:off x="-9525" y="-9525"/>
            <a:ext cx="9925050" cy="1169098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rgbClr val="455F7E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25" name="object 43"/>
          <p:cNvSpPr txBox="1"/>
          <p:nvPr/>
        </p:nvSpPr>
        <p:spPr>
          <a:xfrm>
            <a:off x="409575" y="285750"/>
            <a:ext cx="7154590" cy="542925"/>
          </a:xfrm>
          <a:prstGeom prst="rect">
            <a:avLst/>
          </a:prstGeom>
        </p:spPr>
        <p:txBody>
          <a:bodyPr vert="horz" wrap="square" lIns="0" tIns="13335" rIns="0" bIns="0">
            <a:spAutoFit/>
          </a:bodyPr>
          <a:lstStyle/>
          <a:p>
            <a:pPr marL="12700">
              <a:lnSpc>
                <a:spcPct val="100000"/>
              </a:lnSpc>
              <a:spcBef>
                <a:spcPts val="104"/>
              </a:spcBef>
              <a:defRPr/>
            </a:pPr>
            <a:r>
              <a:rPr lang="ko-KR" altLang="en-US" sz="3500" b="1" spc="-5">
                <a:solidFill>
                  <a:schemeClr val="lt1"/>
                </a:solidFill>
                <a:latin typeface="HY강B"/>
                <a:ea typeface="HY강B"/>
                <a:cs typeface="함초롬돋움"/>
              </a:rPr>
              <a:t>좋은 수업 만들기</a:t>
            </a:r>
          </a:p>
        </p:txBody>
      </p:sp>
      <p:sp>
        <p:nvSpPr>
          <p:cNvPr id="30" name="직사각형 3"/>
          <p:cNvSpPr/>
          <p:nvPr/>
        </p:nvSpPr>
        <p:spPr>
          <a:xfrm>
            <a:off x="9525" y="4309110"/>
            <a:ext cx="9906000" cy="6534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7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질문하는 자세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540533"/>
            <a:ext cx="3148026" cy="3317466"/>
          </a:xfrm>
          <a:prstGeom prst="rect">
            <a:avLst/>
          </a:prstGeom>
        </p:spPr>
      </p:pic>
      <p:sp>
        <p:nvSpPr>
          <p:cNvPr id="21" name="직사각형 3"/>
          <p:cNvSpPr/>
          <p:nvPr/>
        </p:nvSpPr>
        <p:spPr>
          <a:xfrm>
            <a:off x="9525" y="2969895"/>
            <a:ext cx="9906000" cy="6534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37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수업시간 엄수</a:t>
            </a:r>
          </a:p>
        </p:txBody>
      </p:sp>
      <p:sp>
        <p:nvSpPr>
          <p:cNvPr id="33" name="직사각형 3"/>
          <p:cNvSpPr/>
          <p:nvPr/>
        </p:nvSpPr>
        <p:spPr>
          <a:xfrm>
            <a:off x="5323909" y="6337936"/>
            <a:ext cx="4886891" cy="367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ko-KR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e-mail : gksvnsfl200@naver.com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직사각형 3"/>
          <p:cNvSpPr/>
          <p:nvPr/>
        </p:nvSpPr>
        <p:spPr>
          <a:xfrm>
            <a:off x="1133473" y="2092938"/>
            <a:ext cx="8534402" cy="638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print( 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자료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600" b="1" cap="none" spc="0">
                <a:ln w="0"/>
                <a:solidFill>
                  <a:srgbClr val="FF0000"/>
                </a:solidFill>
                <a:latin typeface="+mn-ea"/>
              </a:rPr>
              <a:t>자료</a:t>
            </a:r>
            <a:r>
              <a:rPr lang="en-US" altLang="ko-KR" sz="3600" b="1" cap="none" spc="0">
                <a:ln w="0"/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...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>
                <a:ln w="0"/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cxnSp>
        <p:nvCxnSpPr>
          <p:cNvPr id="327" name="직선 연결선 32"/>
          <p:cNvCxnSpPr/>
          <p:nvPr/>
        </p:nvCxnSpPr>
        <p:spPr>
          <a:xfrm flipH="1">
            <a:off x="1267319" y="3334997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3"/>
          <p:cNvSpPr txBox="1"/>
          <p:nvPr/>
        </p:nvSpPr>
        <p:spPr>
          <a:xfrm>
            <a:off x="2093894" y="3083538"/>
            <a:ext cx="7507306" cy="49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자료들</a:t>
            </a:r>
            <a:r>
              <a:rPr lang="ko-KR" altLang="en-US" sz="2700" b="1">
                <a:latin typeface="맑은 고딕"/>
              </a:rPr>
              <a:t>을 출력</a:t>
            </a:r>
          </a:p>
        </p:txBody>
      </p:sp>
      <p:sp>
        <p:nvSpPr>
          <p:cNvPr id="330" name="직사각형 35"/>
          <p:cNvSpPr/>
          <p:nvPr/>
        </p:nvSpPr>
        <p:spPr>
          <a:xfrm>
            <a:off x="685800" y="233106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3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33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print </a:t>
            </a:r>
            <a:r>
              <a:rPr lang="ko-KR" altLang="en-US" b="1">
                <a:latin typeface="+mn-ea"/>
              </a:rPr>
              <a:t>함수</a:t>
            </a:r>
          </a:p>
        </p:txBody>
      </p:sp>
      <p:pic>
        <p:nvPicPr>
          <p:cNvPr id="335" name="그림 3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3956" y="4724400"/>
            <a:ext cx="7578086" cy="514349"/>
          </a:xfrm>
          <a:prstGeom prst="rect">
            <a:avLst/>
          </a:prstGeom>
          <a:ln w="5715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3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33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print </a:t>
            </a:r>
            <a:r>
              <a:rPr lang="ko-KR" altLang="en-US" b="1">
                <a:latin typeface="+mn-ea"/>
              </a:rPr>
              <a:t>함수</a:t>
            </a: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" y="990600"/>
            <a:ext cx="4114800" cy="3054485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338" name="그림 33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07555" y="3505200"/>
            <a:ext cx="4924125" cy="2781299"/>
          </a:xfrm>
          <a:prstGeom prst="rect">
            <a:avLst/>
          </a:prstGeom>
          <a:ln w="57150">
            <a:solidFill>
              <a:srgbClr val="CEA61D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3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직사각형 3"/>
          <p:cNvSpPr/>
          <p:nvPr/>
        </p:nvSpPr>
        <p:spPr>
          <a:xfrm>
            <a:off x="914398" y="1219200"/>
            <a:ext cx="8534402" cy="6362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en-US" altLang="ko-KR" sz="3600" b="1" cap="none" spc="0" dirty="0">
                <a:ln w="0"/>
                <a:solidFill>
                  <a:schemeClr val="tx1"/>
                </a:solidFill>
                <a:latin typeface="+mn-ea"/>
              </a:rPr>
              <a:t>print( </a:t>
            </a:r>
            <a:r>
              <a:rPr lang="ko-KR" altLang="en-US" sz="3600" b="1" cap="none" spc="0" dirty="0">
                <a:ln w="0"/>
                <a:solidFill>
                  <a:srgbClr val="FF0000"/>
                </a:solidFill>
                <a:latin typeface="+mn-ea"/>
              </a:rPr>
              <a:t>자료</a:t>
            </a:r>
            <a:r>
              <a:rPr lang="en-US" altLang="ko-KR" sz="3600" b="1" cap="none" spc="0" dirty="0">
                <a:ln w="0"/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3600" b="1" cap="none" spc="0" dirty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 dirty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 dirty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3600" b="1" cap="none" spc="0" dirty="0">
                <a:ln w="0"/>
                <a:solidFill>
                  <a:srgbClr val="FF0000"/>
                </a:solidFill>
                <a:latin typeface="+mn-ea"/>
              </a:rPr>
              <a:t>자료</a:t>
            </a:r>
            <a:r>
              <a:rPr lang="en-US" altLang="ko-KR" sz="3600" b="1" cap="none" spc="0" dirty="0">
                <a:ln w="0"/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3600" b="1" cap="none" spc="0" dirty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 dirty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 dirty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 dirty="0">
                <a:ln w="0"/>
                <a:solidFill>
                  <a:schemeClr val="tx1"/>
                </a:solidFill>
                <a:latin typeface="+mn-ea"/>
              </a:rPr>
              <a:t>...</a:t>
            </a:r>
            <a:r>
              <a:rPr lang="ko-KR" altLang="en-US" sz="3600" b="1" cap="none" spc="0" dirty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 dirty="0">
                <a:ln w="0"/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3600" b="1" cap="none" spc="0" dirty="0">
                <a:ln w="0"/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3600" b="1" cap="none" spc="0" dirty="0">
                <a:ln w="0"/>
                <a:solidFill>
                  <a:schemeClr val="tx1"/>
                </a:solidFill>
                <a:latin typeface="+mn-ea"/>
              </a:rPr>
              <a:t>end=’\n’ )</a:t>
            </a:r>
          </a:p>
        </p:txBody>
      </p:sp>
      <p:cxnSp>
        <p:nvCxnSpPr>
          <p:cNvPr id="327" name="직선 연결선 32"/>
          <p:cNvCxnSpPr/>
          <p:nvPr/>
        </p:nvCxnSpPr>
        <p:spPr>
          <a:xfrm flipH="1">
            <a:off x="1037113" y="2362200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3"/>
          <p:cNvSpPr txBox="1"/>
          <p:nvPr/>
        </p:nvSpPr>
        <p:spPr>
          <a:xfrm>
            <a:off x="1863688" y="2110741"/>
            <a:ext cx="7507306" cy="49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자료들</a:t>
            </a:r>
            <a:r>
              <a:rPr lang="ko-KR" altLang="en-US" sz="2700" b="1">
                <a:latin typeface="맑은 고딕"/>
              </a:rPr>
              <a:t>을 출력하고 </a:t>
            </a:r>
            <a:r>
              <a:rPr lang="en-US" altLang="ko-KR" sz="2700" b="1">
                <a:solidFill>
                  <a:srgbClr val="FF0000"/>
                </a:solidFill>
                <a:latin typeface="맑은 고딕"/>
              </a:rPr>
              <a:t>end</a:t>
            </a:r>
            <a:r>
              <a:rPr lang="ko-KR" altLang="en-US" sz="2700" b="1">
                <a:solidFill>
                  <a:srgbClr val="FF0000"/>
                </a:solidFill>
                <a:latin typeface="맑은 고딕"/>
              </a:rPr>
              <a:t> 값</a:t>
            </a:r>
            <a:r>
              <a:rPr lang="ko-KR" altLang="en-US" sz="2700" b="1">
                <a:latin typeface="맑은 고딕"/>
              </a:rPr>
              <a:t>을 붙여줌</a:t>
            </a:r>
          </a:p>
        </p:txBody>
      </p:sp>
      <p:pic>
        <p:nvPicPr>
          <p:cNvPr id="329" name="그림 3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2275" y="3168650"/>
            <a:ext cx="6521450" cy="3384549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sp>
        <p:nvSpPr>
          <p:cNvPr id="330" name="직사각형 35"/>
          <p:cNvSpPr/>
          <p:nvPr/>
        </p:nvSpPr>
        <p:spPr>
          <a:xfrm>
            <a:off x="466725" y="145732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31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ahLst/>
            <a:cxn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32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33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+mn-ea"/>
              </a:rPr>
              <a:t>print </a:t>
            </a:r>
            <a:r>
              <a:rPr lang="ko-KR" altLang="en-US" b="1">
                <a:latin typeface="+mn-ea"/>
              </a:rPr>
              <a:t>함수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주석</a:t>
            </a:r>
            <a:endParaRPr lang="ko-KR" altLang="en-US" sz="5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주석</a:t>
            </a:r>
            <a:endParaRPr lang="ko-KR" altLang="en-US" b="1">
              <a:latin typeface="+mn-ea"/>
            </a:endParaRPr>
          </a:p>
        </p:txBody>
      </p:sp>
      <p:sp>
        <p:nvSpPr>
          <p:cNvPr id="321" name="직사각형 35"/>
          <p:cNvSpPr/>
          <p:nvPr/>
        </p:nvSpPr>
        <p:spPr>
          <a:xfrm>
            <a:off x="955488" y="158452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2" name="직사각형 3"/>
          <p:cNvSpPr/>
          <p:nvPr/>
        </p:nvSpPr>
        <p:spPr>
          <a:xfrm>
            <a:off x="1447800" y="1447800"/>
            <a:ext cx="4950012" cy="5008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주석</a:t>
            </a:r>
            <a:endParaRPr lang="ko-KR" altLang="en-US" sz="2700" b="1" cap="none" spc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5" name="그림 3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800" y="2476500"/>
            <a:ext cx="6752014" cy="2705100"/>
          </a:xfrm>
          <a:prstGeom prst="rect">
            <a:avLst/>
          </a:prstGeom>
          <a:noFill/>
          <a:ln w="57150">
            <a:solidFill>
              <a:srgbClr val="455f7e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주석</a:t>
            </a:r>
            <a:endParaRPr lang="ko-KR" altLang="en-US" b="1">
              <a:latin typeface="+mn-ea"/>
            </a:endParaRPr>
          </a:p>
        </p:txBody>
      </p:sp>
      <p:sp>
        <p:nvSpPr>
          <p:cNvPr id="332" name="TextBox 33"/>
          <p:cNvSpPr txBox="1"/>
          <p:nvPr/>
        </p:nvSpPr>
        <p:spPr>
          <a:xfrm>
            <a:off x="771525" y="2409825"/>
            <a:ext cx="7061575" cy="488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>
                <a:solidFill>
                  <a:schemeClr val="dk1"/>
                </a:solidFill>
                <a:latin typeface="맑은 고딕"/>
              </a:rPr>
              <a:t>여러줄주석</a:t>
            </a:r>
            <a:endParaRPr lang="ko-KR" altLang="en-US" sz="2600" b="1"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335" name="TextBox 33"/>
          <p:cNvSpPr txBox="1"/>
          <p:nvPr/>
        </p:nvSpPr>
        <p:spPr>
          <a:xfrm>
            <a:off x="787025" y="1066800"/>
            <a:ext cx="7061575" cy="483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>
                <a:solidFill>
                  <a:schemeClr val="dk1"/>
                </a:solidFill>
                <a:latin typeface="맑은 고딕"/>
              </a:rPr>
              <a:t>한줄주석</a:t>
            </a:r>
            <a:endParaRPr lang="ko-KR" altLang="en-US" sz="2600" b="1">
              <a:solidFill>
                <a:schemeClr val="dk1"/>
              </a:solidFill>
              <a:latin typeface="맑은 고딕"/>
            </a:endParaRPr>
          </a:p>
        </p:txBody>
      </p:sp>
      <p:cxnSp>
        <p:nvCxnSpPr>
          <p:cNvPr id="337" name="직선 연결선 32"/>
          <p:cNvCxnSpPr/>
          <p:nvPr/>
        </p:nvCxnSpPr>
        <p:spPr>
          <a:xfrm flipH="1">
            <a:off x="877452" y="1873725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"/>
          <p:cNvSpPr txBox="1"/>
          <p:nvPr/>
        </p:nvSpPr>
        <p:spPr>
          <a:xfrm>
            <a:off x="1625226" y="1666875"/>
            <a:ext cx="7061574" cy="414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#</a:t>
            </a:r>
            <a:r>
              <a:rPr lang="ko-KR" altLang="en-US" sz="2100" b="1">
                <a:latin typeface="맑은 고딕"/>
              </a:rPr>
              <a:t> 뒤의 문자들은 주석처리됨</a:t>
            </a:r>
            <a:r>
              <a:rPr lang="en-US" altLang="ko-KR" sz="2100" b="1">
                <a:latin typeface="맑은 고딕"/>
              </a:rPr>
              <a:t>.</a:t>
            </a:r>
            <a:endParaRPr lang="ko-KR" altLang="en-US" sz="2100" b="1">
              <a:latin typeface="맑은 고딕"/>
            </a:endParaRPr>
          </a:p>
        </p:txBody>
      </p:sp>
      <p:cxnSp>
        <p:nvCxnSpPr>
          <p:cNvPr id="339" name="직선 연결선 32"/>
          <p:cNvCxnSpPr/>
          <p:nvPr/>
        </p:nvCxnSpPr>
        <p:spPr>
          <a:xfrm flipH="1">
            <a:off x="876300" y="3192779"/>
            <a:ext cx="597976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"/>
          <p:cNvSpPr txBox="1"/>
          <p:nvPr/>
        </p:nvSpPr>
        <p:spPr>
          <a:xfrm>
            <a:off x="1624074" y="2985929"/>
            <a:ext cx="7061574" cy="414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>
                <a:latin typeface="맑은 고딕"/>
              </a:rPr>
              <a:t>‘’’</a:t>
            </a:r>
            <a:r>
              <a:rPr lang="ko-KR" altLang="en-US" sz="2100" b="1">
                <a:latin typeface="맑은 고딕"/>
              </a:rPr>
              <a:t>  </a:t>
            </a:r>
            <a:r>
              <a:rPr lang="en-US" altLang="ko-KR" sz="2100" b="1">
                <a:latin typeface="맑은 고딕"/>
              </a:rPr>
              <a:t>‘’’,</a:t>
            </a:r>
            <a:r>
              <a:rPr lang="ko-KR" altLang="en-US" sz="2100" b="1">
                <a:latin typeface="맑은 고딕"/>
              </a:rPr>
              <a:t>    </a:t>
            </a:r>
            <a:r>
              <a:rPr lang="en-US" altLang="ko-KR" sz="2100" b="1">
                <a:latin typeface="맑은 고딕"/>
              </a:rPr>
              <a:t>“””</a:t>
            </a:r>
            <a:r>
              <a:rPr lang="ko-KR" altLang="en-US" sz="2100" b="1">
                <a:latin typeface="맑은 고딕"/>
              </a:rPr>
              <a:t>   </a:t>
            </a:r>
            <a:r>
              <a:rPr lang="en-US" altLang="ko-KR" sz="2100" b="1">
                <a:latin typeface="맑은 고딕"/>
              </a:rPr>
              <a:t>“””</a:t>
            </a:r>
            <a:r>
              <a:rPr lang="ko-KR" altLang="en-US" sz="2100" b="1">
                <a:latin typeface="맑은 고딕"/>
              </a:rPr>
              <a:t> 사이의 문자들은 주석처리됨</a:t>
            </a:r>
            <a:r>
              <a:rPr lang="en-US" altLang="ko-KR" sz="2100" b="1">
                <a:latin typeface="맑은 고딕"/>
              </a:rPr>
              <a:t>.</a:t>
            </a:r>
            <a:endParaRPr lang="en-US" altLang="ko-KR" sz="2100" b="1">
              <a:latin typeface="맑은 고딕"/>
            </a:endParaRPr>
          </a:p>
        </p:txBody>
      </p:sp>
      <p:pic>
        <p:nvPicPr>
          <p:cNvPr id="343" name="그림 3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7375" y="3610659"/>
            <a:ext cx="7211250" cy="2933016"/>
          </a:xfrm>
          <a:prstGeom prst="rect">
            <a:avLst/>
          </a:prstGeom>
          <a:ln w="57150">
            <a:solidFill>
              <a:srgbClr val="335c91"/>
            </a:solidFill>
          </a:ln>
        </p:spPr>
      </p:pic>
      <p:sp>
        <p:nvSpPr>
          <p:cNvPr id="344" name="직사각형 35"/>
          <p:cNvSpPr/>
          <p:nvPr/>
        </p:nvSpPr>
        <p:spPr>
          <a:xfrm>
            <a:off x="476250" y="119062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45" name="직사각형 35"/>
          <p:cNvSpPr/>
          <p:nvPr/>
        </p:nvSpPr>
        <p:spPr>
          <a:xfrm>
            <a:off x="466725" y="2531968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주석</a:t>
            </a:r>
            <a:endParaRPr lang="ko-KR" altLang="en-US" b="1">
              <a:latin typeface="+mn-ea"/>
            </a:endParaRPr>
          </a:p>
        </p:txBody>
      </p:sp>
      <p:sp>
        <p:nvSpPr>
          <p:cNvPr id="321" name="직사각형 35"/>
          <p:cNvSpPr/>
          <p:nvPr/>
        </p:nvSpPr>
        <p:spPr>
          <a:xfrm>
            <a:off x="955488" y="1921847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22" name="직사각형 3"/>
          <p:cNvSpPr/>
          <p:nvPr/>
        </p:nvSpPr>
        <p:spPr>
          <a:xfrm>
            <a:off x="1447800" y="1785119"/>
            <a:ext cx="4950012" cy="5008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주석</a:t>
            </a:r>
            <a:endParaRPr lang="ko-KR" altLang="en-US" sz="2700" b="1" cap="none" spc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6" name="직사각형 3"/>
          <p:cNvSpPr/>
          <p:nvPr/>
        </p:nvSpPr>
        <p:spPr>
          <a:xfrm>
            <a:off x="2477994" y="3385319"/>
            <a:ext cx="4950012" cy="5008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700" b="1" cap="none" spc="0">
                <a:ln w="0"/>
                <a:solidFill>
                  <a:schemeClr val="tx1"/>
                </a:solidFill>
                <a:latin typeface="+mn-ea"/>
              </a:rPr>
              <a:t>파일 용량에 영향을 미친다</a:t>
            </a:r>
            <a:r>
              <a:rPr lang="en-US" altLang="ko-KR" sz="2700" b="1" cap="none" spc="0">
                <a:ln w="0"/>
                <a:solidFill>
                  <a:schemeClr val="tx1"/>
                </a:solidFill>
                <a:latin typeface="+mn-ea"/>
              </a:rPr>
              <a:t>?</a:t>
            </a:r>
            <a:endParaRPr lang="en-US" altLang="ko-KR" sz="27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주석</a:t>
            </a:r>
            <a:endParaRPr lang="ko-KR" altLang="en-US" b="1">
              <a:latin typeface="+mn-ea"/>
            </a:endParaRPr>
          </a:p>
        </p:txBody>
      </p:sp>
      <p:sp>
        <p:nvSpPr>
          <p:cNvPr id="220" name="TextBox 15"/>
          <p:cNvSpPr txBox="1"/>
          <p:nvPr/>
        </p:nvSpPr>
        <p:spPr>
          <a:xfrm>
            <a:off x="495300" y="2667000"/>
            <a:ext cx="8915400" cy="2097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3300" b="1">
                <a:solidFill>
                  <a:schemeClr val="tx1"/>
                </a:solidFill>
              </a:rPr>
              <a:t>주석사용 방법</a:t>
            </a:r>
            <a:endParaRPr lang="ko-KR" altLang="en-US" sz="3300" b="1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3300" b="1">
                <a:solidFill>
                  <a:schemeClr val="tx1"/>
                </a:solidFill>
              </a:rPr>
              <a:t>주석 사용 시 장점</a:t>
            </a:r>
            <a:endParaRPr lang="ko-KR" altLang="en-US" sz="3300" b="1">
              <a:solidFill>
                <a:schemeClr val="tx1"/>
              </a:solidFill>
            </a:endParaRPr>
          </a:p>
        </p:txBody>
      </p:sp>
      <p:sp>
        <p:nvSpPr>
          <p:cNvPr id="222" name="직사각형 35"/>
          <p:cNvSpPr/>
          <p:nvPr/>
        </p:nvSpPr>
        <p:spPr>
          <a:xfrm>
            <a:off x="619125" y="2120265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223" name="직사각형 3"/>
          <p:cNvSpPr/>
          <p:nvPr/>
        </p:nvSpPr>
        <p:spPr>
          <a:xfrm>
            <a:off x="1000125" y="1967865"/>
            <a:ext cx="3248025" cy="5467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defRPr/>
            </a:pPr>
            <a:r>
              <a:rPr lang="ko-KR" altLang="en-US" sz="3000" b="1" cap="none" spc="0">
                <a:ln w="0"/>
                <a:solidFill>
                  <a:schemeClr val="tx1"/>
                </a:solidFill>
                <a:latin typeface="+mn-ea"/>
              </a:rPr>
              <a:t>정리</a:t>
            </a:r>
            <a:endParaRPr lang="ko-KR" altLang="en-US" sz="3000" b="1" cap="none" spc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" y="588263"/>
            <a:ext cx="9357360" cy="0"/>
          </a:xfrm>
          <a:custGeom>
            <a:avLst/>
            <a:gdLst/>
            <a:rect l="l" t="t" r="r" b="b"/>
            <a:pathLst>
              <a:path w="9357360">
                <a:moveTo>
                  <a:pt x="0" y="0"/>
                </a:moveTo>
                <a:lnTo>
                  <a:pt x="9357360" y="0"/>
                </a:lnTo>
              </a:path>
            </a:pathLst>
          </a:custGeom>
          <a:ln w="45720">
            <a:solidFill>
              <a:srgbClr val="455f7e"/>
            </a:solidFill>
          </a:ln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307" y="12191"/>
            <a:ext cx="45720" cy="72085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58" name="TextBox 157"/>
          <p:cNvSpPr txBox="1"/>
          <p:nvPr/>
        </p:nvSpPr>
        <p:spPr>
          <a:xfrm>
            <a:off x="381000" y="146010"/>
            <a:ext cx="5181600" cy="366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+mn-ea"/>
              </a:rPr>
              <a:t>주석</a:t>
            </a:r>
            <a:endParaRPr lang="ko-KR" altLang="en-US" b="1">
              <a:latin typeface="+mn-ea"/>
            </a:endParaRPr>
          </a:p>
        </p:txBody>
      </p:sp>
      <p:sp>
        <p:nvSpPr>
          <p:cNvPr id="345" name="직사각형 35"/>
          <p:cNvSpPr/>
          <p:nvPr/>
        </p:nvSpPr>
        <p:spPr>
          <a:xfrm>
            <a:off x="466725" y="1417543"/>
            <a:ext cx="210865" cy="2108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+mn-ea"/>
            </a:endParaRPr>
          </a:p>
        </p:txBody>
      </p:sp>
      <p:sp>
        <p:nvSpPr>
          <p:cNvPr id="346" name="직사각형 3"/>
          <p:cNvSpPr/>
          <p:nvPr/>
        </p:nvSpPr>
        <p:spPr>
          <a:xfrm>
            <a:off x="2822388" y="5599430"/>
            <a:ext cx="3578412" cy="4965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700" b="1" cap="none" spc="0">
                <a:ln w="0"/>
                <a:solidFill>
                  <a:srgbClr val="ff0000"/>
                </a:solidFill>
                <a:latin typeface="+mn-ea"/>
              </a:rPr>
              <a:t>실행에 관여를 한다</a:t>
            </a:r>
            <a:r>
              <a:rPr lang="en-US" altLang="ko-KR" sz="2700" b="1" cap="none" spc="0">
                <a:ln w="0"/>
                <a:solidFill>
                  <a:srgbClr val="ff0000"/>
                </a:solidFill>
                <a:latin typeface="+mn-ea"/>
              </a:rPr>
              <a:t>!!</a:t>
            </a:r>
            <a:endParaRPr lang="en-US" altLang="ko-KR" sz="2700" b="1" cap="none" spc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47" name="그림 3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51050" y="2286000"/>
            <a:ext cx="2139949" cy="2774950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pic>
        <p:nvPicPr>
          <p:cNvPr id="348" name="그림 3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0" y="2667000"/>
            <a:ext cx="3460750" cy="2197099"/>
          </a:xfrm>
          <a:prstGeom prst="rect">
            <a:avLst/>
          </a:prstGeom>
          <a:ln w="57150">
            <a:solidFill>
              <a:srgbClr val="455f7e"/>
            </a:solidFill>
          </a:ln>
        </p:spPr>
      </p:pic>
      <p:sp>
        <p:nvSpPr>
          <p:cNvPr id="349" name="TextBox 33"/>
          <p:cNvSpPr txBox="1"/>
          <p:nvPr/>
        </p:nvSpPr>
        <p:spPr>
          <a:xfrm>
            <a:off x="838200" y="1311434"/>
            <a:ext cx="7061575" cy="488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>
                <a:solidFill>
                  <a:srgbClr val="ff0000"/>
                </a:solidFill>
                <a:latin typeface="맑은 고딕"/>
              </a:rPr>
              <a:t>여러줄 문자열</a:t>
            </a:r>
            <a:endParaRPr lang="ko-KR" altLang="en-US" sz="2600" b="1">
              <a:solidFill>
                <a:srgbClr val="ff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13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94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906000" cy="6858000"/>
          </a:xfrm>
          <a:custGeom>
            <a:avLst/>
            <a:gdLst/>
            <a:ahLst/>
            <a:cxnLst/>
            <a:rect l="l" t="t" r="r" b="b"/>
            <a:pathLst>
              <a:path w="5126990" h="3081654">
                <a:moveTo>
                  <a:pt x="0" y="3081528"/>
                </a:moveTo>
                <a:lnTo>
                  <a:pt x="5126736" y="3081528"/>
                </a:lnTo>
                <a:lnTo>
                  <a:pt x="5126736" y="0"/>
                </a:lnTo>
                <a:lnTo>
                  <a:pt x="0" y="0"/>
                </a:lnTo>
                <a:lnTo>
                  <a:pt x="0" y="3081528"/>
                </a:lnTo>
                <a:close/>
              </a:path>
            </a:pathLst>
          </a:custGeom>
          <a:solidFill>
            <a:schemeClr val="tx2">
              <a:lumMod val="75000"/>
              <a:alpha val="80000"/>
            </a:schemeClr>
          </a:solidFill>
        </p:spPr>
        <p:txBody>
          <a:bodyPr wrap="square" lIns="0" tIns="0" rIns="0" bIns="0"/>
          <a:lstStyle/>
          <a:p>
            <a:pPr lvl="0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676400" y="2851785"/>
            <a:ext cx="6705600" cy="882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b="1">
                <a:solidFill>
                  <a:schemeClr val="bg1"/>
                </a:solidFill>
              </a:rPr>
              <a:t>변수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8102</ep:Words>
  <ep:PresentationFormat>A4 용지(210x297mm)</ep:PresentationFormat>
  <ep:Paragraphs>2537</ep:Paragraphs>
  <ep:Slides>558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558</vt:i4>
      </vt:variant>
    </vt:vector>
  </ep:HeadingPairs>
  <ep:TitlesOfParts>
    <vt:vector size="55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PowerPoint 프레젠테이션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  <vt:lpstr>슬라이드 282</vt:lpstr>
      <vt:lpstr>슬라이드 283</vt:lpstr>
      <vt:lpstr>슬라이드 284</vt:lpstr>
      <vt:lpstr>슬라이드 285</vt:lpstr>
      <vt:lpstr>슬라이드 286</vt:lpstr>
      <vt:lpstr>슬라이드 287</vt:lpstr>
      <vt:lpstr>슬라이드 288</vt:lpstr>
      <vt:lpstr>슬라이드 289</vt:lpstr>
      <vt:lpstr>슬라이드 290</vt:lpstr>
      <vt:lpstr>슬라이드 291</vt:lpstr>
      <vt:lpstr>슬라이드 292</vt:lpstr>
      <vt:lpstr>슬라이드 293</vt:lpstr>
      <vt:lpstr>슬라이드 294</vt:lpstr>
      <vt:lpstr>슬라이드 295</vt:lpstr>
      <vt:lpstr>슬라이드 296</vt:lpstr>
      <vt:lpstr>슬라이드 297</vt:lpstr>
      <vt:lpstr>슬라이드 298</vt:lpstr>
      <vt:lpstr>슬라이드 299</vt:lpstr>
      <vt:lpstr>슬라이드 300</vt:lpstr>
      <vt:lpstr>슬라이드 301</vt:lpstr>
      <vt:lpstr>슬라이드 302</vt:lpstr>
      <vt:lpstr>슬라이드 303</vt:lpstr>
      <vt:lpstr>슬라이드 304</vt:lpstr>
      <vt:lpstr>슬라이드 305</vt:lpstr>
      <vt:lpstr>슬라이드 306</vt:lpstr>
      <vt:lpstr>슬라이드 307</vt:lpstr>
      <vt:lpstr>슬라이드 308</vt:lpstr>
      <vt:lpstr>슬라이드 309</vt:lpstr>
      <vt:lpstr>슬라이드 310</vt:lpstr>
      <vt:lpstr>슬라이드 311</vt:lpstr>
      <vt:lpstr>슬라이드 312</vt:lpstr>
      <vt:lpstr>슬라이드 313</vt:lpstr>
      <vt:lpstr>슬라이드 314</vt:lpstr>
      <vt:lpstr>슬라이드 315</vt:lpstr>
      <vt:lpstr>슬라이드 316</vt:lpstr>
      <vt:lpstr>슬라이드 317</vt:lpstr>
      <vt:lpstr>슬라이드 318</vt:lpstr>
      <vt:lpstr>슬라이드 319</vt:lpstr>
      <vt:lpstr>슬라이드 320</vt:lpstr>
      <vt:lpstr>슬라이드 321</vt:lpstr>
      <vt:lpstr>슬라이드 322</vt:lpstr>
      <vt:lpstr>슬라이드 323</vt:lpstr>
      <vt:lpstr>슬라이드 324</vt:lpstr>
      <vt:lpstr>슬라이드 325</vt:lpstr>
      <vt:lpstr>슬라이드 326</vt:lpstr>
      <vt:lpstr>슬라이드 327</vt:lpstr>
      <vt:lpstr>슬라이드 328</vt:lpstr>
      <vt:lpstr>슬라이드 329</vt:lpstr>
      <vt:lpstr>슬라이드 330</vt:lpstr>
      <vt:lpstr>슬라이드 331</vt:lpstr>
      <vt:lpstr>슬라이드 332</vt:lpstr>
      <vt:lpstr>슬라이드 333</vt:lpstr>
      <vt:lpstr>슬라이드 334</vt:lpstr>
      <vt:lpstr>슬라이드 335</vt:lpstr>
      <vt:lpstr>슬라이드 336</vt:lpstr>
      <vt:lpstr>슬라이드 337</vt:lpstr>
      <vt:lpstr>슬라이드 338</vt:lpstr>
      <vt:lpstr>슬라이드 339</vt:lpstr>
      <vt:lpstr>슬라이드 340</vt:lpstr>
      <vt:lpstr>슬라이드 341</vt:lpstr>
      <vt:lpstr>슬라이드 342</vt:lpstr>
      <vt:lpstr>슬라이드 343</vt:lpstr>
      <vt:lpstr>슬라이드 344</vt:lpstr>
      <vt:lpstr>슬라이드 345</vt:lpstr>
      <vt:lpstr>슬라이드 346</vt:lpstr>
      <vt:lpstr>슬라이드 347</vt:lpstr>
      <vt:lpstr>슬라이드 348</vt:lpstr>
      <vt:lpstr>슬라이드 349</vt:lpstr>
      <vt:lpstr>슬라이드 350</vt:lpstr>
      <vt:lpstr>슬라이드 351</vt:lpstr>
      <vt:lpstr>슬라이드 352</vt:lpstr>
      <vt:lpstr>슬라이드 353</vt:lpstr>
      <vt:lpstr>슬라이드 354</vt:lpstr>
      <vt:lpstr>슬라이드 355</vt:lpstr>
      <vt:lpstr>슬라이드 356</vt:lpstr>
      <vt:lpstr>슬라이드 357</vt:lpstr>
      <vt:lpstr>슬라이드 358</vt:lpstr>
      <vt:lpstr>슬라이드 359</vt:lpstr>
      <vt:lpstr>슬라이드 360</vt:lpstr>
      <vt:lpstr>슬라이드 361</vt:lpstr>
      <vt:lpstr>슬라이드 362</vt:lpstr>
      <vt:lpstr>슬라이드 363</vt:lpstr>
      <vt:lpstr>슬라이드 364</vt:lpstr>
      <vt:lpstr>슬라이드 365</vt:lpstr>
      <vt:lpstr>슬라이드 366</vt:lpstr>
      <vt:lpstr>슬라이드 367</vt:lpstr>
      <vt:lpstr>슬라이드 368</vt:lpstr>
      <vt:lpstr>슬라이드 369</vt:lpstr>
      <vt:lpstr>슬라이드 370</vt:lpstr>
      <vt:lpstr>슬라이드 371</vt:lpstr>
      <vt:lpstr>슬라이드 372</vt:lpstr>
      <vt:lpstr>슬라이드 373</vt:lpstr>
      <vt:lpstr>슬라이드 374</vt:lpstr>
      <vt:lpstr>슬라이드 375</vt:lpstr>
      <vt:lpstr>슬라이드 376</vt:lpstr>
      <vt:lpstr>슬라이드 377</vt:lpstr>
      <vt:lpstr>슬라이드 378</vt:lpstr>
      <vt:lpstr>슬라이드 379</vt:lpstr>
      <vt:lpstr>슬라이드 380</vt:lpstr>
      <vt:lpstr>슬라이드 381</vt:lpstr>
      <vt:lpstr>슬라이드 382</vt:lpstr>
      <vt:lpstr>슬라이드 383</vt:lpstr>
      <vt:lpstr>슬라이드 384</vt:lpstr>
      <vt:lpstr>슬라이드 385</vt:lpstr>
      <vt:lpstr>슬라이드 386</vt:lpstr>
      <vt:lpstr>슬라이드 387</vt:lpstr>
      <vt:lpstr>슬라이드 388</vt:lpstr>
      <vt:lpstr>슬라이드 389</vt:lpstr>
      <vt:lpstr>슬라이드 390</vt:lpstr>
      <vt:lpstr>슬라이드 391</vt:lpstr>
      <vt:lpstr>슬라이드 392</vt:lpstr>
      <vt:lpstr>슬라이드 393</vt:lpstr>
      <vt:lpstr>슬라이드 394</vt:lpstr>
      <vt:lpstr>슬라이드 395</vt:lpstr>
      <vt:lpstr>슬라이드 396</vt:lpstr>
      <vt:lpstr>슬라이드 397</vt:lpstr>
      <vt:lpstr>슬라이드 398</vt:lpstr>
      <vt:lpstr>슬라이드 399</vt:lpstr>
      <vt:lpstr>슬라이드 400</vt:lpstr>
      <vt:lpstr>슬라이드 401</vt:lpstr>
      <vt:lpstr>슬라이드 402</vt:lpstr>
      <vt:lpstr>슬라이드 403</vt:lpstr>
      <vt:lpstr>슬라이드 404</vt:lpstr>
      <vt:lpstr>슬라이드 405</vt:lpstr>
      <vt:lpstr>슬라이드 406</vt:lpstr>
      <vt:lpstr>슬라이드 407</vt:lpstr>
      <vt:lpstr>슬라이드 408</vt:lpstr>
      <vt:lpstr>슬라이드 409</vt:lpstr>
      <vt:lpstr>슬라이드 410</vt:lpstr>
      <vt:lpstr>슬라이드 411</vt:lpstr>
      <vt:lpstr>슬라이드 412</vt:lpstr>
      <vt:lpstr>슬라이드 413</vt:lpstr>
      <vt:lpstr>슬라이드 414</vt:lpstr>
      <vt:lpstr>슬라이드 415</vt:lpstr>
      <vt:lpstr>슬라이드 416</vt:lpstr>
      <vt:lpstr>슬라이드 417</vt:lpstr>
      <vt:lpstr>슬라이드 418</vt:lpstr>
      <vt:lpstr>슬라이드 419</vt:lpstr>
      <vt:lpstr>슬라이드 420</vt:lpstr>
      <vt:lpstr>슬라이드 421</vt:lpstr>
      <vt:lpstr>슬라이드 422</vt:lpstr>
      <vt:lpstr>슬라이드 423</vt:lpstr>
      <vt:lpstr>슬라이드 424</vt:lpstr>
      <vt:lpstr>슬라이드 425</vt:lpstr>
      <vt:lpstr>슬라이드 426</vt:lpstr>
      <vt:lpstr>슬라이드 427</vt:lpstr>
      <vt:lpstr>슬라이드 428</vt:lpstr>
      <vt:lpstr>슬라이드 429</vt:lpstr>
      <vt:lpstr>슬라이드 430</vt:lpstr>
      <vt:lpstr>슬라이드 431</vt:lpstr>
      <vt:lpstr>슬라이드 432</vt:lpstr>
      <vt:lpstr>슬라이드 433</vt:lpstr>
      <vt:lpstr>슬라이드 434</vt:lpstr>
      <vt:lpstr>슬라이드 435</vt:lpstr>
      <vt:lpstr>슬라이드 436</vt:lpstr>
      <vt:lpstr>슬라이드 437</vt:lpstr>
      <vt:lpstr>슬라이드 438</vt:lpstr>
      <vt:lpstr>슬라이드 439</vt:lpstr>
      <vt:lpstr>슬라이드 440</vt:lpstr>
      <vt:lpstr>슬라이드 441</vt:lpstr>
      <vt:lpstr>슬라이드 442</vt:lpstr>
      <vt:lpstr>슬라이드 443</vt:lpstr>
      <vt:lpstr>슬라이드 444</vt:lpstr>
      <vt:lpstr>슬라이드 445</vt:lpstr>
      <vt:lpstr>슬라이드 446</vt:lpstr>
      <vt:lpstr>슬라이드 447</vt:lpstr>
      <vt:lpstr>슬라이드 448</vt:lpstr>
      <vt:lpstr>슬라이드 449</vt:lpstr>
      <vt:lpstr>슬라이드 450</vt:lpstr>
      <vt:lpstr>슬라이드 451</vt:lpstr>
      <vt:lpstr>슬라이드 452</vt:lpstr>
      <vt:lpstr>슬라이드 453</vt:lpstr>
      <vt:lpstr>슬라이드 454</vt:lpstr>
      <vt:lpstr>슬라이드 455</vt:lpstr>
      <vt:lpstr>슬라이드 456</vt:lpstr>
      <vt:lpstr>슬라이드 457</vt:lpstr>
      <vt:lpstr>슬라이드 458</vt:lpstr>
      <vt:lpstr>슬라이드 459</vt:lpstr>
      <vt:lpstr>슬라이드 460</vt:lpstr>
      <vt:lpstr>슬라이드 461</vt:lpstr>
      <vt:lpstr>슬라이드 462</vt:lpstr>
      <vt:lpstr>슬라이드 463</vt:lpstr>
      <vt:lpstr>슬라이드 464</vt:lpstr>
      <vt:lpstr>슬라이드 465</vt:lpstr>
      <vt:lpstr>슬라이드 466</vt:lpstr>
      <vt:lpstr>슬라이드 467</vt:lpstr>
      <vt:lpstr>슬라이드 468</vt:lpstr>
      <vt:lpstr>슬라이드 469</vt:lpstr>
      <vt:lpstr>슬라이드 470</vt:lpstr>
      <vt:lpstr>슬라이드 471</vt:lpstr>
      <vt:lpstr>슬라이드 472</vt:lpstr>
      <vt:lpstr>슬라이드 473</vt:lpstr>
      <vt:lpstr>슬라이드 474</vt:lpstr>
      <vt:lpstr>슬라이드 475</vt:lpstr>
      <vt:lpstr>슬라이드 476</vt:lpstr>
      <vt:lpstr>슬라이드 477</vt:lpstr>
      <vt:lpstr>슬라이드 478</vt:lpstr>
      <vt:lpstr>슬라이드 479</vt:lpstr>
      <vt:lpstr>슬라이드 480</vt:lpstr>
      <vt:lpstr>슬라이드 481</vt:lpstr>
      <vt:lpstr>슬라이드 482</vt:lpstr>
      <vt:lpstr>슬라이드 483</vt:lpstr>
      <vt:lpstr>슬라이드 484</vt:lpstr>
      <vt:lpstr>슬라이드 485</vt:lpstr>
      <vt:lpstr>슬라이드 486</vt:lpstr>
      <vt:lpstr>슬라이드 487</vt:lpstr>
      <vt:lpstr>슬라이드 488</vt:lpstr>
      <vt:lpstr>슬라이드 489</vt:lpstr>
      <vt:lpstr>슬라이드 490</vt:lpstr>
      <vt:lpstr>슬라이드 491</vt:lpstr>
      <vt:lpstr>슬라이드 492</vt:lpstr>
      <vt:lpstr>슬라이드 493</vt:lpstr>
      <vt:lpstr>슬라이드 494</vt:lpstr>
      <vt:lpstr>슬라이드 495</vt:lpstr>
      <vt:lpstr>슬라이드 496</vt:lpstr>
      <vt:lpstr>슬라이드 497</vt:lpstr>
      <vt:lpstr>슬라이드 498</vt:lpstr>
      <vt:lpstr>슬라이드 499</vt:lpstr>
      <vt:lpstr>슬라이드 500</vt:lpstr>
      <vt:lpstr>슬라이드 501</vt:lpstr>
      <vt:lpstr>슬라이드 502</vt:lpstr>
      <vt:lpstr>슬라이드 503</vt:lpstr>
      <vt:lpstr>슬라이드 504</vt:lpstr>
      <vt:lpstr>슬라이드 505</vt:lpstr>
      <vt:lpstr>슬라이드 506</vt:lpstr>
      <vt:lpstr>슬라이드 507</vt:lpstr>
      <vt:lpstr>슬라이드 508</vt:lpstr>
      <vt:lpstr>슬라이드 509</vt:lpstr>
      <vt:lpstr>슬라이드 510</vt:lpstr>
      <vt:lpstr>슬라이드 511</vt:lpstr>
      <vt:lpstr>슬라이드 512</vt:lpstr>
      <vt:lpstr>슬라이드 513</vt:lpstr>
      <vt:lpstr>슬라이드 514</vt:lpstr>
      <vt:lpstr>슬라이드 515</vt:lpstr>
      <vt:lpstr>슬라이드 516</vt:lpstr>
      <vt:lpstr>슬라이드 517</vt:lpstr>
      <vt:lpstr>슬라이드 518</vt:lpstr>
      <vt:lpstr>슬라이드 519</vt:lpstr>
      <vt:lpstr>슬라이드 520</vt:lpstr>
      <vt:lpstr>슬라이드 521</vt:lpstr>
      <vt:lpstr>슬라이드 522</vt:lpstr>
      <vt:lpstr>슬라이드 523</vt:lpstr>
      <vt:lpstr>슬라이드 524</vt:lpstr>
      <vt:lpstr>슬라이드 525</vt:lpstr>
      <vt:lpstr>슬라이드 526</vt:lpstr>
      <vt:lpstr>슬라이드 527</vt:lpstr>
      <vt:lpstr>슬라이드 528</vt:lpstr>
      <vt:lpstr>슬라이드 529</vt:lpstr>
      <vt:lpstr>슬라이드 530</vt:lpstr>
      <vt:lpstr>슬라이드 531</vt:lpstr>
      <vt:lpstr>슬라이드 532</vt:lpstr>
      <vt:lpstr>슬라이드 533</vt:lpstr>
      <vt:lpstr>슬라이드 534</vt:lpstr>
      <vt:lpstr>슬라이드 535</vt:lpstr>
      <vt:lpstr>슬라이드 536</vt:lpstr>
      <vt:lpstr>슬라이드 537</vt:lpstr>
      <vt:lpstr>슬라이드 538</vt:lpstr>
      <vt:lpstr>슬라이드 539</vt:lpstr>
      <vt:lpstr>슬라이드 540</vt:lpstr>
      <vt:lpstr>슬라이드 541</vt:lpstr>
      <vt:lpstr>슬라이드 542</vt:lpstr>
      <vt:lpstr>슬라이드 543</vt:lpstr>
      <vt:lpstr>슬라이드 544</vt:lpstr>
      <vt:lpstr>슬라이드 545</vt:lpstr>
      <vt:lpstr>슬라이드 546</vt:lpstr>
      <vt:lpstr>슬라이드 547</vt:lpstr>
      <vt:lpstr>슬라이드 548</vt:lpstr>
      <vt:lpstr>슬라이드 549</vt:lpstr>
      <vt:lpstr>슬라이드 550</vt:lpstr>
      <vt:lpstr>슬라이드 551</vt:lpstr>
      <vt:lpstr>슬라이드 552</vt:lpstr>
      <vt:lpstr>슬라이드 553</vt:lpstr>
      <vt:lpstr>슬라이드 554</vt:lpstr>
      <vt:lpstr>슬라이드 555</vt:lpstr>
      <vt:lpstr>슬라이드 556</vt:lpstr>
      <vt:lpstr>슬라이드 557</vt:lpstr>
      <vt:lpstr>슬라이드 558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2019-11-11T15:17:45.000</dcterms:created>
  <dc:creator>신은혜</dc:creator>
  <cp:lastModifiedBy>H4cker</cp:lastModifiedBy>
  <dcterms:modified xsi:type="dcterms:W3CDTF">2021-07-06T14:22:39.163</dcterms:modified>
  <cp:revision>1253</cp:revision>
  <dc:title>PowerPoint 프레젠테이션</dc:title>
  <cp:version>1000.0000.01</cp:version>
</cp:coreProperties>
</file>